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sldIdLst>
    <p:sldId id="274" r:id="rId2"/>
    <p:sldId id="257" r:id="rId3"/>
    <p:sldId id="282" r:id="rId4"/>
    <p:sldId id="283" r:id="rId5"/>
    <p:sldId id="307" r:id="rId6"/>
    <p:sldId id="306" r:id="rId7"/>
    <p:sldId id="310" r:id="rId8"/>
    <p:sldId id="312" r:id="rId9"/>
    <p:sldId id="313" r:id="rId10"/>
    <p:sldId id="314" r:id="rId11"/>
    <p:sldId id="315" r:id="rId12"/>
    <p:sldId id="316" r:id="rId13"/>
    <p:sldId id="317" r:id="rId14"/>
    <p:sldId id="309" r:id="rId15"/>
    <p:sldId id="318" r:id="rId16"/>
    <p:sldId id="319" r:id="rId17"/>
    <p:sldId id="320" r:id="rId18"/>
    <p:sldId id="321" r:id="rId19"/>
    <p:sldId id="308" r:id="rId20"/>
    <p:sldId id="323" r:id="rId21"/>
    <p:sldId id="311" r:id="rId22"/>
    <p:sldId id="324" r:id="rId23"/>
    <p:sldId id="331" r:id="rId24"/>
    <p:sldId id="327" r:id="rId25"/>
    <p:sldId id="328" r:id="rId26"/>
    <p:sldId id="329" r:id="rId27"/>
    <p:sldId id="325" r:id="rId28"/>
    <p:sldId id="326" r:id="rId29"/>
    <p:sldId id="332" r:id="rId30"/>
    <p:sldId id="333" r:id="rId31"/>
    <p:sldId id="330" r:id="rId32"/>
    <p:sldId id="334" r:id="rId33"/>
    <p:sldId id="335" r:id="rId34"/>
    <p:sldId id="338" r:id="rId35"/>
    <p:sldId id="340" r:id="rId36"/>
    <p:sldId id="342" r:id="rId37"/>
    <p:sldId id="344" r:id="rId38"/>
    <p:sldId id="341" r:id="rId39"/>
    <p:sldId id="339" r:id="rId40"/>
    <p:sldId id="345" r:id="rId41"/>
    <p:sldId id="337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SNOVNI POJMOVI" id="{22C8FAC5-4DC9-4315-A46C-5CB4148F4FDB}">
          <p14:sldIdLst>
            <p14:sldId id="274"/>
            <p14:sldId id="257"/>
            <p14:sldId id="282"/>
            <p14:sldId id="283"/>
            <p14:sldId id="307"/>
            <p14:sldId id="306"/>
            <p14:sldId id="310"/>
            <p14:sldId id="312"/>
            <p14:sldId id="313"/>
            <p14:sldId id="314"/>
            <p14:sldId id="315"/>
            <p14:sldId id="316"/>
            <p14:sldId id="317"/>
            <p14:sldId id="309"/>
            <p14:sldId id="318"/>
            <p14:sldId id="319"/>
            <p14:sldId id="320"/>
            <p14:sldId id="321"/>
            <p14:sldId id="308"/>
            <p14:sldId id="323"/>
            <p14:sldId id="311"/>
          </p14:sldIdLst>
        </p14:section>
        <p14:section name="IF uslovna naredba" id="{17987ADB-C23E-4A08-8902-72D1B64D7632}">
          <p14:sldIdLst>
            <p14:sldId id="324"/>
            <p14:sldId id="331"/>
            <p14:sldId id="327"/>
            <p14:sldId id="328"/>
            <p14:sldId id="329"/>
            <p14:sldId id="325"/>
            <p14:sldId id="326"/>
            <p14:sldId id="332"/>
            <p14:sldId id="333"/>
            <p14:sldId id="330"/>
            <p14:sldId id="334"/>
            <p14:sldId id="335"/>
            <p14:sldId id="338"/>
            <p14:sldId id="340"/>
            <p14:sldId id="342"/>
            <p14:sldId id="344"/>
            <p14:sldId id="341"/>
            <p14:sldId id="339"/>
            <p14:sldId id="345"/>
            <p14:sldId id="33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80" autoAdjust="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600DC-00A2-471C-8DC3-CFE48F0685E5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41086A-EC4E-48EC-AA07-346EF5755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523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1FF71-8FE6-4825-833C-CD0B1DB88304}" type="datetime1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B9D4B-2DCD-4C09-8CDB-E1E6C613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114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9A46-6438-47CB-B106-C56224D3ACC6}" type="datetime1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B9D4B-2DCD-4C09-8CDB-E1E6C613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14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33EA-0E84-4DC7-AF73-BEDE3E6B3EFA}" type="datetime1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Cyrl-RS" smtClean="0"/>
              <a:t>ВГ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B9D4B-2DCD-4C09-8CDB-E1E6C613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46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7ED6-EEC2-4031-84E9-DD17BCCD658A}" type="datetime1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B9D4B-2DCD-4C09-8CDB-E1E6C613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19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C922-F7B0-49FF-A7DB-967D03419837}" type="datetime1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Cyrl-RS" smtClean="0"/>
              <a:t>Г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B9D4B-2DCD-4C09-8CDB-E1E6C613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95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6BB7-A147-4338-B484-55FDF39BAE5C}" type="datetime1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B9D4B-2DCD-4C09-8CDB-E1E6C613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32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3EAF-65E3-40DC-92AD-BE6482910B61}" type="datetime1">
              <a:rPr lang="en-US" smtClean="0"/>
              <a:t>11/22/2021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B9D4B-2DCD-4C09-8CDB-E1E6C613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37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296E-97E3-4C74-9443-7784D03B29C5}" type="datetime1">
              <a:rPr lang="en-US" smtClean="0"/>
              <a:t>11/22/2021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 algn="l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B9D4B-2DCD-4C09-8CDB-E1E6C61356E7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C:\Users\komp\Downloads\Python slika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6381328"/>
            <a:ext cx="2160240" cy="333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2344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B23F-E20E-43CC-81C3-1D0320EF25E9}" type="datetime1">
              <a:rPr lang="en-US" smtClean="0"/>
              <a:t>11/22/2021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03848" y="6381328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B9D4B-2DCD-4C09-8CDB-E1E6C613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48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9D65-C308-4301-828D-3672DED9B8F3}" type="datetime1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B9D4B-2DCD-4C09-8CDB-E1E6C613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80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D732B-686B-40A8-A08E-BE1A59FCA320}" type="datetime1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B9D4B-2DCD-4C09-8CDB-E1E6C613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35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AC2AB-5EA3-4BBB-9007-42169300A28C}" type="datetime1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B9D4B-2DCD-4C09-8CDB-E1E6C61356E7}" type="slidenum">
              <a:rPr lang="en-US" smtClean="0"/>
              <a:t>‹#›</a:t>
            </a:fld>
            <a:endParaRPr lang="en-US"/>
          </a:p>
        </p:txBody>
      </p:sp>
      <p:pic>
        <p:nvPicPr>
          <p:cNvPr id="2050" name="Picture 2" descr="C:\Users\komp\Downloads\Python slika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6381327"/>
            <a:ext cx="1944216" cy="288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577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PYTHON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Cyrl-RS" dirty="0" smtClean="0"/>
              <a:t>ВГ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4694" y="2276872"/>
            <a:ext cx="71749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mtClean="0"/>
              <a:t>Šta je to : </a:t>
            </a:r>
            <a:r>
              <a:rPr lang="en-US" smtClean="0"/>
              <a:t>Programiranje</a:t>
            </a:r>
            <a:endParaRPr lang="sr-Latn-RS" smtClean="0"/>
          </a:p>
          <a:p>
            <a:endParaRPr lang="en-US"/>
          </a:p>
          <a:p>
            <a:r>
              <a:rPr lang="en-US" smtClean="0"/>
              <a:t>❏ Zadavanje </a:t>
            </a:r>
            <a:r>
              <a:rPr lang="en-US"/>
              <a:t>komandi računaru</a:t>
            </a:r>
          </a:p>
          <a:p>
            <a:r>
              <a:rPr lang="en-US" smtClean="0"/>
              <a:t>❏ Serija </a:t>
            </a:r>
            <a:r>
              <a:rPr lang="en-US"/>
              <a:t>instrukcija zadatih računaru da obavi zadatak;</a:t>
            </a:r>
          </a:p>
          <a:p>
            <a:r>
              <a:rPr lang="en-US" smtClean="0"/>
              <a:t>❏ Slično </a:t>
            </a:r>
            <a:r>
              <a:rPr lang="en-US"/>
              <a:t>kao instrukcije zadate čoveku da bi izvršio zadatak</a:t>
            </a:r>
          </a:p>
          <a:p>
            <a:r>
              <a:rPr lang="en-US" smtClean="0"/>
              <a:t>❏ Npr </a:t>
            </a:r>
            <a:r>
              <a:rPr lang="en-US"/>
              <a:t>: Idi pravo, pa skreni levo, itd</a:t>
            </a:r>
          </a:p>
          <a:p>
            <a:r>
              <a:rPr lang="en-US" smtClean="0"/>
              <a:t>❏ Recept</a:t>
            </a:r>
            <a:endParaRPr lang="en-US"/>
          </a:p>
          <a:p>
            <a:r>
              <a:rPr lang="en-US" smtClean="0"/>
              <a:t>❏ Instrukcije </a:t>
            </a:r>
            <a:r>
              <a:rPr lang="en-US"/>
              <a:t>moraju biti zapisane tako da ih računar može razumeti</a:t>
            </a:r>
          </a:p>
          <a:p>
            <a:r>
              <a:rPr lang="en-US" smtClean="0"/>
              <a:t>❏ Računar </a:t>
            </a:r>
            <a:r>
              <a:rPr lang="en-US"/>
              <a:t>može da razume samo mašinski </a:t>
            </a:r>
            <a:r>
              <a:rPr lang="en-US" smtClean="0"/>
              <a:t>jezi</a:t>
            </a:r>
            <a:r>
              <a:rPr lang="sr-Cyrl-RS" smtClean="0"/>
              <a:t>.</a:t>
            </a:r>
            <a:r>
              <a:rPr lang="en-US" smtClean="0"/>
              <a:t>koji </a:t>
            </a:r>
            <a:r>
              <a:rPr lang="en-US"/>
              <a:t>se sastoji samo od 0 i 1</a:t>
            </a:r>
          </a:p>
          <a:p>
            <a:r>
              <a:rPr lang="en-US" smtClean="0"/>
              <a:t>❏ Tako </a:t>
            </a:r>
            <a:r>
              <a:rPr lang="en-US"/>
              <a:t>da se svaka instrukcija mora zadati na mašinskom jeziku</a:t>
            </a:r>
          </a:p>
        </p:txBody>
      </p:sp>
    </p:spTree>
    <p:extLst>
      <p:ext uri="{BB962C8B-B14F-4D97-AF65-F5344CB8AC3E}">
        <p14:creationId xmlns:p14="http://schemas.microsoft.com/office/powerpoint/2010/main" val="165379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Sintaksa - promenljiva (variable)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vi-VN" sz="2400"/>
              <a:t> Koja su ispravna imena u Python-u</a:t>
            </a:r>
            <a:r>
              <a:rPr lang="vi-VN" sz="2400" smtClean="0"/>
              <a:t>?</a:t>
            </a:r>
            <a:endParaRPr lang="sr-Latn-RS" sz="2400" smtClean="0"/>
          </a:p>
          <a:p>
            <a:r>
              <a:rPr lang="en-US" sz="2400"/>
              <a:t>1. ime_i_prezime</a:t>
            </a:r>
          </a:p>
          <a:p>
            <a:r>
              <a:rPr lang="en-US" sz="2400"/>
              <a:t>2. Element2</a:t>
            </a:r>
          </a:p>
          <a:p>
            <a:r>
              <a:rPr lang="en-US" sz="2400" b="1">
                <a:solidFill>
                  <a:srgbClr val="FF0000"/>
                </a:solidFill>
              </a:rPr>
              <a:t>3. 2element</a:t>
            </a:r>
          </a:p>
          <a:p>
            <a:r>
              <a:rPr lang="en-US" sz="2400" b="1">
                <a:solidFill>
                  <a:srgbClr val="FF0000"/>
                </a:solidFill>
              </a:rPr>
              <a:t>4. </a:t>
            </a:r>
            <a:r>
              <a:rPr lang="sr-Latn-RS" sz="2400" b="1" smtClean="0">
                <a:solidFill>
                  <a:srgbClr val="FF0000"/>
                </a:solidFill>
              </a:rPr>
              <a:t>print</a:t>
            </a:r>
            <a:endParaRPr lang="en-US" sz="2400" b="1">
              <a:solidFill>
                <a:srgbClr val="FF0000"/>
              </a:solidFill>
            </a:endParaRPr>
          </a:p>
          <a:p>
            <a:r>
              <a:rPr lang="en-US" sz="2400"/>
              <a:t>5. ELEMENT2</a:t>
            </a:r>
          </a:p>
          <a:p>
            <a:r>
              <a:rPr lang="en-US" sz="2400"/>
              <a:t>6. eLement</a:t>
            </a:r>
          </a:p>
          <a:p>
            <a:r>
              <a:rPr lang="en-US" sz="2400"/>
              <a:t>7. </a:t>
            </a:r>
            <a:r>
              <a:rPr lang="en-US" sz="2400">
                <a:solidFill>
                  <a:srgbClr val="FF0000"/>
                </a:solidFill>
              </a:rPr>
              <a:t>ime i prezime</a:t>
            </a:r>
          </a:p>
          <a:p>
            <a:r>
              <a:rPr lang="en-US" sz="2400"/>
              <a:t>8. </a:t>
            </a:r>
            <a:r>
              <a:rPr lang="sr-Latn-RS" sz="2400" smtClean="0"/>
              <a:t>b125</a:t>
            </a:r>
            <a:endParaRPr lang="en-US" sz="2400"/>
          </a:p>
          <a:p>
            <a:r>
              <a:rPr lang="en-US" sz="2400" b="1">
                <a:solidFill>
                  <a:srgbClr val="FF0000"/>
                </a:solidFill>
              </a:rPr>
              <a:t>9. int</a:t>
            </a:r>
          </a:p>
          <a:p>
            <a:r>
              <a:rPr lang="en-US" sz="2400" b="1">
                <a:solidFill>
                  <a:srgbClr val="FF0000"/>
                </a:solidFill>
              </a:rPr>
              <a:t>10.eLement*2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Cyrl-RS" dirty="0" smtClean="0"/>
              <a:t>ВГ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58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Sintaksa - dodela vrednosti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400"/>
              <a:t>Promenljivoj se DODELJUJE vrednost nekog tipa</a:t>
            </a:r>
          </a:p>
          <a:p>
            <a:pPr marL="0" indent="0">
              <a:buNone/>
            </a:pPr>
            <a:r>
              <a:rPr lang="en-US" sz="2400" b="1"/>
              <a:t>X</a:t>
            </a:r>
            <a:r>
              <a:rPr lang="vi-VN" sz="2400" b="1" smtClean="0"/>
              <a:t> </a:t>
            </a:r>
            <a:r>
              <a:rPr lang="vi-VN" sz="2400" b="1"/>
              <a:t>= </a:t>
            </a:r>
            <a:r>
              <a:rPr lang="sr-Latn-RS" sz="2400" b="1" smtClean="0"/>
              <a:t>20</a:t>
            </a:r>
            <a:endParaRPr lang="vi-VN" sz="2400" b="1"/>
          </a:p>
          <a:p>
            <a:pPr marL="0" indent="0">
              <a:buNone/>
            </a:pPr>
            <a:r>
              <a:rPr lang="sr-Cyrl-RS" sz="2400" smtClean="0"/>
              <a:t>	</a:t>
            </a:r>
            <a:r>
              <a:rPr lang="sr-Latn-RS" sz="2400" smtClean="0">
                <a:solidFill>
                  <a:srgbClr val="C00000"/>
                </a:solidFill>
              </a:rPr>
              <a:t>X</a:t>
            </a:r>
            <a:r>
              <a:rPr lang="sr-Latn-RS" sz="2400" smtClean="0"/>
              <a:t> </a:t>
            </a:r>
            <a:r>
              <a:rPr lang="en-US" sz="2400" smtClean="0"/>
              <a:t> </a:t>
            </a:r>
            <a:r>
              <a:rPr lang="sr-Latn-RS" sz="2400" smtClean="0"/>
              <a:t>i</a:t>
            </a:r>
            <a:r>
              <a:rPr lang="vi-VN" sz="2400" smtClean="0"/>
              <a:t>me </a:t>
            </a:r>
            <a:r>
              <a:rPr lang="vi-VN" sz="2400"/>
              <a:t>promenljive</a:t>
            </a:r>
          </a:p>
          <a:p>
            <a:pPr marL="0" indent="0">
              <a:buNone/>
            </a:pPr>
            <a:r>
              <a:rPr lang="sr-Cyrl-RS" sz="2400" smtClean="0"/>
              <a:t>	</a:t>
            </a:r>
            <a:r>
              <a:rPr lang="en-US" sz="2400" b="1" smtClean="0">
                <a:solidFill>
                  <a:srgbClr val="C00000"/>
                </a:solidFill>
              </a:rPr>
              <a:t>= </a:t>
            </a:r>
            <a:r>
              <a:rPr lang="vi-VN" sz="2400" smtClean="0"/>
              <a:t>naredba </a:t>
            </a:r>
            <a:r>
              <a:rPr lang="vi-VN" sz="2400"/>
              <a:t>dodele</a:t>
            </a:r>
          </a:p>
          <a:p>
            <a:pPr marL="0" indent="0">
              <a:buNone/>
            </a:pPr>
            <a:r>
              <a:rPr lang="sr-Cyrl-RS" sz="2400" smtClean="0"/>
              <a:t>	</a:t>
            </a:r>
            <a:r>
              <a:rPr lang="en-US" sz="2400" smtClean="0">
                <a:solidFill>
                  <a:srgbClr val="C00000"/>
                </a:solidFill>
              </a:rPr>
              <a:t>20 </a:t>
            </a:r>
            <a:r>
              <a:rPr lang="vi-VN" sz="2400" smtClean="0"/>
              <a:t>vrednost koj</a:t>
            </a:r>
            <a:r>
              <a:rPr lang="en-US" sz="2400" smtClean="0"/>
              <a:t>u dodeljujemo</a:t>
            </a:r>
            <a:endParaRPr lang="vi-VN" sz="2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Cyrl-RS" dirty="0" smtClean="0"/>
              <a:t>ВГ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28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Tipovi </a:t>
            </a:r>
            <a:r>
              <a:rPr lang="en-US"/>
              <a:t>podataka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vi-VN" sz="2400"/>
              <a:t>Tipovi podataka opisuju skup vrednosti koje promenljiva može da ima</a:t>
            </a:r>
          </a:p>
          <a:p>
            <a:pPr marL="0" indent="0">
              <a:buNone/>
            </a:pPr>
            <a:r>
              <a:rPr lang="vi-VN" sz="2400"/>
              <a:t>● Od tipa podataka zavisi i koje operacije nad tim tipom možemo da vršimo</a:t>
            </a:r>
          </a:p>
          <a:p>
            <a:pPr marL="0" indent="0">
              <a:buNone/>
            </a:pPr>
            <a:r>
              <a:rPr lang="vi-VN" sz="2400"/>
              <a:t>● </a:t>
            </a:r>
            <a:r>
              <a:rPr lang="en-US" sz="2400" smtClean="0"/>
              <a:t>K</a:t>
            </a:r>
            <a:r>
              <a:rPr lang="vi-VN" sz="2400" smtClean="0"/>
              <a:t>oristićemo </a:t>
            </a:r>
            <a:r>
              <a:rPr lang="vi-VN" sz="2400"/>
              <a:t>sledeća tri </a:t>
            </a:r>
            <a:r>
              <a:rPr lang="vi-VN" sz="2400" smtClean="0"/>
              <a:t>tipa</a:t>
            </a:r>
            <a:r>
              <a:rPr lang="en-US" sz="2400" smtClean="0"/>
              <a:t>, a kasnije druge</a:t>
            </a:r>
            <a:r>
              <a:rPr lang="vi-VN" sz="2400" smtClean="0"/>
              <a:t>:</a:t>
            </a:r>
            <a:endParaRPr lang="vi-VN" sz="2400"/>
          </a:p>
          <a:p>
            <a:pPr marL="0" indent="0">
              <a:buNone/>
            </a:pPr>
            <a:r>
              <a:rPr lang="en-US" sz="2400" smtClean="0"/>
              <a:t>	</a:t>
            </a:r>
            <a:r>
              <a:rPr lang="vi-VN" sz="2000" smtClean="0"/>
              <a:t>○ </a:t>
            </a:r>
            <a:r>
              <a:rPr lang="vi-VN" sz="2000">
                <a:solidFill>
                  <a:srgbClr val="FF0000"/>
                </a:solidFill>
              </a:rPr>
              <a:t>str</a:t>
            </a:r>
            <a:r>
              <a:rPr lang="vi-VN" sz="2000"/>
              <a:t> – oznaka za tekst (string): ‘a’, ‘5’, </a:t>
            </a:r>
            <a:r>
              <a:rPr lang="en-US" sz="2000" smtClean="0"/>
              <a:t>“</a:t>
            </a:r>
            <a:r>
              <a:rPr lang="vi-VN" sz="2000" smtClean="0"/>
              <a:t>Hello </a:t>
            </a:r>
            <a:r>
              <a:rPr lang="vi-VN" sz="2000"/>
              <a:t>World</a:t>
            </a:r>
            <a:r>
              <a:rPr lang="vi-VN" sz="2000" smtClean="0"/>
              <a:t>!</a:t>
            </a:r>
            <a:r>
              <a:rPr lang="en-US" sz="2000" smtClean="0"/>
              <a:t>”</a:t>
            </a:r>
            <a:r>
              <a:rPr lang="vi-VN" sz="2000" smtClean="0"/>
              <a:t>, ‘</a:t>
            </a:r>
            <a:r>
              <a:rPr lang="en-US" sz="2000" smtClean="0"/>
              <a:t>Zdravo II/11</a:t>
            </a:r>
            <a:r>
              <a:rPr lang="vi-VN" sz="2000" smtClean="0"/>
              <a:t>?’, </a:t>
            </a:r>
            <a:r>
              <a:rPr lang="vi-VN" sz="2000"/>
              <a:t>“Rešenje je: ” </a:t>
            </a:r>
          </a:p>
          <a:p>
            <a:pPr marL="0" indent="0">
              <a:buNone/>
            </a:pPr>
            <a:r>
              <a:rPr lang="en-US" sz="2000" smtClean="0"/>
              <a:t>	</a:t>
            </a:r>
            <a:r>
              <a:rPr lang="vi-VN" sz="2000" smtClean="0"/>
              <a:t>○ </a:t>
            </a:r>
            <a:r>
              <a:rPr lang="vi-VN" sz="2000">
                <a:solidFill>
                  <a:srgbClr val="FF0000"/>
                </a:solidFill>
              </a:rPr>
              <a:t>int </a:t>
            </a:r>
            <a:r>
              <a:rPr lang="vi-VN" sz="2000"/>
              <a:t>– oznaka za ceo broj: 5, 0, </a:t>
            </a:r>
            <a:r>
              <a:rPr lang="vi-VN" sz="2000" smtClean="0"/>
              <a:t>-5</a:t>
            </a:r>
            <a:r>
              <a:rPr lang="vi-VN" sz="2000"/>
              <a:t>, 256, -256…</a:t>
            </a:r>
          </a:p>
          <a:p>
            <a:pPr marL="0" indent="0">
              <a:buNone/>
            </a:pPr>
            <a:r>
              <a:rPr lang="en-US" sz="2000" smtClean="0"/>
              <a:t>	</a:t>
            </a:r>
            <a:r>
              <a:rPr lang="vi-VN" sz="2000" smtClean="0"/>
              <a:t>○ </a:t>
            </a:r>
            <a:r>
              <a:rPr lang="vi-VN" sz="2000">
                <a:solidFill>
                  <a:srgbClr val="FF0000"/>
                </a:solidFill>
              </a:rPr>
              <a:t>float</a:t>
            </a:r>
            <a:r>
              <a:rPr lang="vi-VN" sz="2000"/>
              <a:t> – oznaka za decimalni (realni) broj: 3.14, 0.5, -2.245, 120.25478, -0.510</a:t>
            </a:r>
          </a:p>
          <a:p>
            <a:pPr marL="0" indent="0">
              <a:buNone/>
            </a:pPr>
            <a:endParaRPr lang="vi-VN" sz="2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Cyrl-RS" dirty="0" smtClean="0"/>
              <a:t>ВГ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87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Primeri dodele vrednosti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vi-VN" sz="2400"/>
              <a:t>ime_promenljive = "Zdravo svete"</a:t>
            </a:r>
          </a:p>
          <a:p>
            <a:pPr marL="0" indent="0">
              <a:buNone/>
            </a:pPr>
            <a:r>
              <a:rPr lang="vi-VN" sz="2400"/>
              <a:t>❏ </a:t>
            </a:r>
            <a:r>
              <a:rPr lang="vi-VN" sz="2400" smtClean="0"/>
              <a:t>Promenljiva</a:t>
            </a:r>
            <a:r>
              <a:rPr lang="en-US" sz="2400" smtClean="0"/>
              <a:t> ima</a:t>
            </a:r>
            <a:r>
              <a:rPr lang="vi-VN" sz="2400" smtClean="0"/>
              <a:t>:</a:t>
            </a:r>
            <a:endParaRPr lang="vi-VN" sz="2400"/>
          </a:p>
          <a:p>
            <a:pPr marL="400050" lvl="1" indent="0">
              <a:buNone/>
            </a:pPr>
            <a:r>
              <a:rPr lang="vi-VN" sz="2000"/>
              <a:t>❏ ime: ime_promenljive</a:t>
            </a:r>
          </a:p>
          <a:p>
            <a:pPr marL="400050" lvl="1" indent="0">
              <a:buNone/>
            </a:pPr>
            <a:r>
              <a:rPr lang="vi-VN" sz="2000"/>
              <a:t>❏ tip: str</a:t>
            </a:r>
          </a:p>
          <a:p>
            <a:pPr marL="400050" lvl="1" indent="0">
              <a:buNone/>
            </a:pPr>
            <a:r>
              <a:rPr lang="vi-VN" sz="2000"/>
              <a:t>❏ vrednost: "Zdravo svete</a:t>
            </a:r>
            <a:r>
              <a:rPr lang="vi-VN" sz="2000" smtClean="0"/>
              <a:t>“</a:t>
            </a:r>
            <a:endParaRPr lang="en-US" sz="2000"/>
          </a:p>
          <a:p>
            <a:pPr marL="400050" lvl="1" indent="0">
              <a:buNone/>
            </a:pPr>
            <a:endParaRPr lang="vi-VN" sz="2000"/>
          </a:p>
          <a:p>
            <a:pPr marL="0" indent="0">
              <a:buNone/>
            </a:pPr>
            <a:r>
              <a:rPr lang="vi-VN" sz="2400"/>
              <a:t>broj = </a:t>
            </a:r>
            <a:r>
              <a:rPr lang="en-US" sz="2400" smtClean="0"/>
              <a:t>15</a:t>
            </a:r>
            <a:endParaRPr lang="vi-VN" sz="2400"/>
          </a:p>
          <a:p>
            <a:pPr marL="0" indent="0">
              <a:buNone/>
            </a:pPr>
            <a:r>
              <a:rPr lang="vi-VN" sz="2400"/>
              <a:t>❏ Promenljiva ima:</a:t>
            </a:r>
          </a:p>
          <a:p>
            <a:pPr marL="400050" lvl="1" indent="0">
              <a:buNone/>
            </a:pPr>
            <a:r>
              <a:rPr lang="vi-VN" sz="2000"/>
              <a:t>❏ ime: broj</a:t>
            </a:r>
          </a:p>
          <a:p>
            <a:pPr marL="400050" lvl="1" indent="0">
              <a:buNone/>
            </a:pPr>
            <a:r>
              <a:rPr lang="vi-VN" sz="2000"/>
              <a:t>❏ tip: int </a:t>
            </a:r>
          </a:p>
          <a:p>
            <a:pPr marL="400050" lvl="1" indent="0">
              <a:buNone/>
            </a:pPr>
            <a:r>
              <a:rPr lang="vi-VN" sz="2000"/>
              <a:t>❏ vrednost: </a:t>
            </a:r>
            <a:r>
              <a:rPr lang="en-US" sz="2000" smtClean="0"/>
              <a:t>15</a:t>
            </a:r>
            <a:endParaRPr lang="vi-VN" sz="2000"/>
          </a:p>
          <a:p>
            <a:pPr marL="0" indent="0">
              <a:buNone/>
            </a:pPr>
            <a:endParaRPr lang="vi-VN" sz="2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Cyrl-RS" dirty="0" smtClean="0"/>
              <a:t>ВГ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24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Sintaksa - uvlačenja (indentation)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Sintaksa - uvlačenja (indentation) </a:t>
            </a:r>
          </a:p>
          <a:p>
            <a:pPr marL="0" indent="0">
              <a:buNone/>
            </a:pPr>
            <a:r>
              <a:rPr lang="en-US"/>
              <a:t>❏ Uvlačenja se odnose na razmake na početku reda</a:t>
            </a:r>
          </a:p>
          <a:p>
            <a:pPr marL="0" indent="0">
              <a:buNone/>
            </a:pPr>
            <a:r>
              <a:rPr lang="en-US"/>
              <a:t>❏ Ti razmaci imaju posebno značenje</a:t>
            </a:r>
          </a:p>
          <a:p>
            <a:pPr marL="0" indent="0">
              <a:buNone/>
            </a:pPr>
            <a:r>
              <a:rPr lang="en-US"/>
              <a:t>❏ Ukoliko stavite razmak na pogrešno mesto dobićete poruku o </a:t>
            </a:r>
            <a:r>
              <a:rPr lang="en-US" smtClean="0"/>
              <a:t>grešci</a:t>
            </a:r>
            <a:r>
              <a:rPr lang="en-US"/>
              <a:t>: IndentationError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Cyrl-RS" dirty="0" smtClean="0"/>
              <a:t>ВГ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Sintaksa - komentar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Komentari su tekst koji ne utiče na program </a:t>
            </a:r>
          </a:p>
          <a:p>
            <a:pPr marL="0" indent="0">
              <a:buNone/>
            </a:pP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# </a:t>
            </a:r>
            <a:r>
              <a:rPr lang="en-US"/>
              <a:t>- oznaka za komentar u jednom redu</a:t>
            </a:r>
          </a:p>
          <a:p>
            <a:pPr marL="0" indent="0">
              <a:buNone/>
            </a:pPr>
            <a:r>
              <a:rPr lang="en-US" smtClean="0">
                <a:solidFill>
                  <a:srgbClr val="FF0000"/>
                </a:solidFill>
              </a:rPr>
              <a:t>" </a:t>
            </a:r>
            <a:r>
              <a:rPr lang="en-US">
                <a:solidFill>
                  <a:srgbClr val="FF0000"/>
                </a:solidFill>
              </a:rPr>
              <a:t>" " </a:t>
            </a:r>
            <a:r>
              <a:rPr lang="en-US"/>
              <a:t>- oznaka za komentar u više redova </a:t>
            </a:r>
            <a:endParaRPr lang="sr-Latn-RS" smtClean="0"/>
          </a:p>
          <a:p>
            <a:pPr marL="0" indent="0">
              <a:buNone/>
            </a:pPr>
            <a:r>
              <a:rPr lang="sr-Latn-RS" smtClean="0"/>
              <a:t>Komentari su n</a:t>
            </a:r>
            <a:r>
              <a:rPr lang="en-US" smtClean="0"/>
              <a:t>amenjeni korisniku </a:t>
            </a:r>
            <a:r>
              <a:rPr lang="en-US"/>
              <a:t>a ne ra</a:t>
            </a:r>
            <a:r>
              <a:rPr lang="sr-Latn-RS"/>
              <a:t>č</a:t>
            </a:r>
            <a:r>
              <a:rPr lang="en-US"/>
              <a:t>unaru 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Cyrl-RS" dirty="0" smtClean="0"/>
              <a:t>ВГ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43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indent="0"/>
            <a:r>
              <a:rPr lang="vi-VN" b="1"/>
              <a:t>unos podataka </a:t>
            </a:r>
            <a:r>
              <a:rPr lang="en-US" b="1" smtClean="0"/>
              <a:t>-</a:t>
            </a:r>
            <a:r>
              <a:rPr lang="vi-VN" b="1" smtClean="0"/>
              <a:t>input</a:t>
            </a:r>
            <a:r>
              <a:rPr lang="vi-VN" b="1"/>
              <a:t>()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vi-VN" smtClean="0"/>
              <a:t>❏ </a:t>
            </a:r>
            <a:r>
              <a:rPr lang="vi-VN"/>
              <a:t>Služi za unos vrednosti sa tastature</a:t>
            </a:r>
          </a:p>
          <a:p>
            <a:pPr marL="0" indent="0">
              <a:buNone/>
            </a:pPr>
            <a:r>
              <a:rPr lang="vi-VN"/>
              <a:t>❏ Ugrađena funkcija input()</a:t>
            </a:r>
          </a:p>
          <a:p>
            <a:pPr marL="400050" lvl="1" indent="0">
              <a:buNone/>
            </a:pPr>
            <a:r>
              <a:rPr lang="vi-VN">
                <a:solidFill>
                  <a:schemeClr val="tx2">
                    <a:lumMod val="60000"/>
                    <a:lumOff val="40000"/>
                  </a:schemeClr>
                </a:solidFill>
              </a:rPr>
              <a:t>ime = input </a:t>
            </a:r>
            <a:r>
              <a:rPr lang="vi-VN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“</a:t>
            </a:r>
            <a:r>
              <a:rPr lang="sr-Latn-RS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unesite svoje ime</a:t>
            </a:r>
            <a:r>
              <a:rPr lang="en-US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”</a:t>
            </a:r>
            <a:r>
              <a:rPr lang="vi-VN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endParaRPr lang="vi-VN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400050" lvl="1" indent="0">
              <a:buNone/>
            </a:pPr>
            <a:r>
              <a:rPr lang="en-US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 </a:t>
            </a:r>
            <a:r>
              <a:rPr 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(input()) - ukoliko unosimo </a:t>
            </a:r>
            <a:r>
              <a:rPr lang="en-US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broj</a:t>
            </a:r>
          </a:p>
          <a:p>
            <a:pPr marL="400050" lvl="1" indent="0">
              <a:buNone/>
            </a:pPr>
            <a:r>
              <a:rPr 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broj = int (input ("</a:t>
            </a:r>
            <a:r>
              <a:rPr lang="en-US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Broj je: </a:t>
            </a:r>
            <a:r>
              <a:rPr 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")) - ukoliko unosimo broj</a:t>
            </a:r>
            <a:endParaRPr lang="vi-VN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Cyrl-RS" dirty="0" smtClean="0"/>
              <a:t>ВГ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2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indent="0"/>
            <a:r>
              <a:rPr lang="en-US"/>
              <a:t>Promena tipa podatka</a:t>
            </a:r>
            <a:endParaRPr lang="vi-VN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Funkcija input sve učitava kao tekst (string) </a:t>
            </a:r>
            <a:endParaRPr lang="en-US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mtClean="0"/>
              <a:t>Ukoliko </a:t>
            </a:r>
            <a:r>
              <a:rPr lang="en-US"/>
              <a:t>treba da unesemo neki drugi tip podataka onda moramo da ga PRETVORIMO! </a:t>
            </a:r>
            <a:endParaRPr lang="en-US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mtClean="0"/>
              <a:t>Za </a:t>
            </a:r>
            <a:r>
              <a:rPr lang="en-US"/>
              <a:t>pretvaranje koristimo – </a:t>
            </a:r>
            <a:r>
              <a:rPr lang="en-US" smtClean="0"/>
              <a:t>funkcije kastovanja:</a:t>
            </a:r>
          </a:p>
          <a:p>
            <a:pPr marL="400050" lvl="1" indent="0">
              <a:buNone/>
            </a:pPr>
            <a:r>
              <a:rPr lang="en-US" smtClean="0"/>
              <a:t> </a:t>
            </a:r>
            <a:r>
              <a:rPr lang="en-US"/>
              <a:t>● int( ) - pretvara unetu vrednost u ceo broj </a:t>
            </a:r>
            <a:endParaRPr lang="en-US" smtClean="0"/>
          </a:p>
          <a:p>
            <a:pPr marL="400050" lvl="1" indent="0">
              <a:buNone/>
            </a:pPr>
            <a:r>
              <a:rPr lang="en-US" smtClean="0"/>
              <a:t>● </a:t>
            </a:r>
            <a:r>
              <a:rPr lang="en-US"/>
              <a:t>float( ) - pretvara unetu vrednost u decimalni broj </a:t>
            </a:r>
            <a:endParaRPr lang="en-US" smtClean="0"/>
          </a:p>
          <a:p>
            <a:pPr marL="400050" lvl="1" indent="0">
              <a:buNone/>
            </a:pPr>
            <a:r>
              <a:rPr lang="en-US" smtClean="0"/>
              <a:t>● </a:t>
            </a:r>
            <a:r>
              <a:rPr lang="en-US"/>
              <a:t>str( ) - pretvara unetu vrednost u tekst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Cyrl-RS" dirty="0" smtClean="0"/>
              <a:t>ВГ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87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indent="0"/>
            <a:r>
              <a:rPr lang="en-US"/>
              <a:t>Ispis podataka print()</a:t>
            </a:r>
            <a:endParaRPr lang="vi-VN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mtClean="0"/>
              <a:t>Naredba </a:t>
            </a:r>
            <a:r>
              <a:rPr lang="en-US"/>
              <a:t>za ispis print</a:t>
            </a:r>
            <a:r>
              <a:rPr lang="en-US" smtClean="0"/>
              <a:t>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mtClean="0"/>
              <a:t>Prikazuje </a:t>
            </a:r>
            <a:r>
              <a:rPr lang="en-US"/>
              <a:t>podatke (štampa) </a:t>
            </a:r>
            <a:endParaRPr lang="en-US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mtClean="0"/>
              <a:t>Oblici </a:t>
            </a:r>
            <a:r>
              <a:rPr lang="en-US"/>
              <a:t>naredbe print() </a:t>
            </a:r>
            <a:endParaRPr lang="en-US" smtClean="0"/>
          </a:p>
          <a:p>
            <a:pPr marL="400050" lvl="1" indent="0">
              <a:buNone/>
            </a:pPr>
            <a:r>
              <a:rPr lang="en-US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◆ </a:t>
            </a:r>
            <a:r>
              <a:rPr 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print( ) – “štampa” prazan red </a:t>
            </a:r>
            <a:endParaRPr lang="en-US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400050" lvl="1" indent="0">
              <a:buNone/>
            </a:pPr>
            <a:r>
              <a:rPr lang="en-US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◆ </a:t>
            </a:r>
            <a:r>
              <a:rPr 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print(ime_promenljive) </a:t>
            </a:r>
            <a:endParaRPr lang="en-US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400050" lvl="1" indent="0">
              <a:buNone/>
            </a:pPr>
            <a:r>
              <a:rPr lang="en-US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◆ </a:t>
            </a:r>
            <a:r>
              <a:rPr 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print(“Neka poruka!!!??**”) </a:t>
            </a:r>
            <a:endParaRPr lang="en-US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400050" lvl="1" indent="0">
              <a:buNone/>
            </a:pPr>
            <a:r>
              <a:rPr lang="en-US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◆ </a:t>
            </a:r>
            <a:r>
              <a:rPr 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print(“Neka poruka ”, promenljiva</a:t>
            </a:r>
            <a:r>
              <a:rPr lang="en-US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400050" lvl="1" indent="0">
              <a:buNone/>
            </a:pPr>
            <a:r>
              <a:rPr lang="en-US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◆ print(“Opet poruka ”, promenljiva, promenljiva</a:t>
            </a:r>
            <a:r>
              <a:rPr lang="en-US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400050" lvl="1" indent="0">
              <a:buNone/>
            </a:pPr>
            <a:r>
              <a:rPr 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 ◆ print</a:t>
            </a:r>
            <a:r>
              <a:rPr lang="en-US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(“K</a:t>
            </a:r>
            <a:r>
              <a:rPr lang="sr-Latn-RS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aži :</a:t>
            </a:r>
            <a:r>
              <a:rPr lang="en-US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\”Zdravo\”mogu</a:t>
            </a:r>
            <a:r>
              <a:rPr lang="sr-Latn-RS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 sredini navodnici”)</a:t>
            </a:r>
            <a:endParaRPr lang="en-US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400050" lvl="1" indent="0">
              <a:buNone/>
            </a:pPr>
            <a:endParaRPr lang="en-US" smtClean="0"/>
          </a:p>
          <a:p>
            <a:pPr marL="400050" lvl="1" indent="0">
              <a:buNone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Cyrl-RS" dirty="0" smtClean="0"/>
              <a:t>ВГ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07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27464"/>
            <a:ext cx="8229600" cy="1143000"/>
          </a:xfrm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l">
              <a:spcBef>
                <a:spcPct val="20000"/>
              </a:spcBef>
            </a:pPr>
            <a:r>
              <a:rPr lang="en-US" sz="2400" b="1">
                <a:solidFill>
                  <a:prstClr val="black"/>
                </a:solidFill>
                <a:ea typeface="+mn-ea"/>
                <a:cs typeface="+mn-cs"/>
              </a:rPr>
              <a:t>Uneti dva broja </a:t>
            </a:r>
            <a:r>
              <a:rPr lang="sr-Latn-RS" sz="2400" b="1">
                <a:solidFill>
                  <a:prstClr val="black"/>
                </a:solidFill>
                <a:ea typeface="+mn-ea"/>
                <a:cs typeface="+mn-cs"/>
              </a:rPr>
              <a:t> a, b, </a:t>
            </a:r>
            <a:r>
              <a:rPr lang="en-US" sz="2400" b="1">
                <a:solidFill>
                  <a:prstClr val="black"/>
                </a:solidFill>
                <a:ea typeface="+mn-ea"/>
                <a:cs typeface="+mn-cs"/>
              </a:rPr>
              <a:t>sabrati i</a:t>
            </a:r>
            <a:r>
              <a:rPr lang="sr-Latn-RS" sz="2400" b="1">
                <a:solidFill>
                  <a:prstClr val="black"/>
                </a:solidFill>
                <a:ea typeface="+mn-ea"/>
                <a:cs typeface="+mn-cs"/>
              </a:rPr>
              <a:t>h i</a:t>
            </a:r>
            <a:r>
              <a:rPr lang="en-US" sz="2400" b="1">
                <a:solidFill>
                  <a:prstClr val="black"/>
                </a:solidFill>
                <a:ea typeface="+mn-ea"/>
                <a:cs typeface="+mn-cs"/>
              </a:rPr>
              <a:t> prikazati rešenje</a:t>
            </a:r>
            <a:r>
              <a:rPr lang="sr-Latn-RS" sz="2400" b="1">
                <a:solidFill>
                  <a:prstClr val="black"/>
                </a:solidFill>
                <a:ea typeface="+mn-ea"/>
                <a:cs typeface="+mn-cs"/>
              </a:rPr>
              <a:t> </a:t>
            </a:r>
            <a:r>
              <a:rPr lang="sr-Latn-RS" sz="2400" b="1" smtClean="0">
                <a:solidFill>
                  <a:prstClr val="black"/>
                </a:solidFill>
                <a:ea typeface="+mn-ea"/>
                <a:cs typeface="+mn-cs"/>
              </a:rPr>
              <a:t>S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Cyrl-RS" dirty="0" smtClean="0"/>
              <a:t>ВГ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9552" y="1268760"/>
            <a:ext cx="78123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Šta bi tu bili ulazni podaci?</a:t>
            </a:r>
          </a:p>
          <a:p>
            <a:r>
              <a:rPr lang="sr-Latn-RS" smtClean="0"/>
              <a:t>	</a:t>
            </a:r>
            <a:r>
              <a:rPr lang="en-US" smtClean="0"/>
              <a:t>○ </a:t>
            </a:r>
            <a:r>
              <a:rPr lang="sr-Latn-RS" smtClean="0"/>
              <a:t>brojevi </a:t>
            </a:r>
            <a:r>
              <a:rPr lang="en-US" smtClean="0"/>
              <a:t> a i b</a:t>
            </a:r>
          </a:p>
          <a:p>
            <a:r>
              <a:rPr lang="en-US" smtClean="0"/>
              <a:t>2. Šta treba da nam bude rešenje?</a:t>
            </a:r>
          </a:p>
          <a:p>
            <a:r>
              <a:rPr lang="sr-Latn-RS" smtClean="0"/>
              <a:t>	</a:t>
            </a:r>
            <a:r>
              <a:rPr lang="en-US" smtClean="0"/>
              <a:t>○ </a:t>
            </a:r>
            <a:r>
              <a:rPr lang="sr-Latn-RS" smtClean="0"/>
              <a:t>Zbir ili suma S</a:t>
            </a:r>
            <a:r>
              <a:rPr lang="en-US" smtClean="0"/>
              <a:t> O</a:t>
            </a:r>
          </a:p>
          <a:p>
            <a:r>
              <a:rPr lang="en-US" smtClean="0"/>
              <a:t>3. Kako od </a:t>
            </a:r>
            <a:r>
              <a:rPr lang="sr-Latn-RS" smtClean="0"/>
              <a:t>a,b da</a:t>
            </a:r>
            <a:r>
              <a:rPr lang="en-US" smtClean="0"/>
              <a:t> izračunamo </a:t>
            </a:r>
            <a:r>
              <a:rPr lang="sr-Latn-RS" smtClean="0"/>
              <a:t>sumu</a:t>
            </a:r>
            <a:r>
              <a:rPr lang="en-US" smtClean="0"/>
              <a:t>?</a:t>
            </a:r>
          </a:p>
          <a:p>
            <a:r>
              <a:rPr lang="sr-Latn-RS" smtClean="0"/>
              <a:t>	</a:t>
            </a:r>
            <a:r>
              <a:rPr lang="en-US" smtClean="0"/>
              <a:t>○</a:t>
            </a:r>
            <a:r>
              <a:rPr lang="sr-Latn-RS"/>
              <a:t> </a:t>
            </a:r>
            <a:r>
              <a:rPr lang="sr-Latn-RS" smtClean="0"/>
              <a:t>S</a:t>
            </a:r>
            <a:r>
              <a:rPr lang="en-US" smtClean="0"/>
              <a:t> = a+b</a:t>
            </a:r>
            <a:endParaRPr lang="sr-Latn-RS" smtClean="0"/>
          </a:p>
          <a:p>
            <a:endParaRPr lang="sr-Latn-RS"/>
          </a:p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2996952"/>
            <a:ext cx="5267325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931503"/>
            <a:ext cx="3906180" cy="1842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477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/>
              <a:t>Vrste programskih jezika</a:t>
            </a:r>
          </a:p>
        </p:txBody>
      </p:sp>
      <p:sp>
        <p:nvSpPr>
          <p:cNvPr id="3" name="Rectangle 2"/>
          <p:cNvSpPr/>
          <p:nvPr/>
        </p:nvSpPr>
        <p:spPr>
          <a:xfrm>
            <a:off x="323528" y="2708920"/>
            <a:ext cx="84969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❏ Mašinski </a:t>
            </a:r>
            <a:r>
              <a:rPr lang="en-US"/>
              <a:t>jezici</a:t>
            </a:r>
          </a:p>
          <a:p>
            <a:r>
              <a:rPr lang="sr-Latn-RS" smtClean="0"/>
              <a:t>	</a:t>
            </a:r>
            <a:r>
              <a:rPr lang="en-US" smtClean="0"/>
              <a:t>❏ Programi </a:t>
            </a:r>
            <a:r>
              <a:rPr lang="en-US"/>
              <a:t>na mašinskom jeziku - instrukcije napisane u binarnom kodu. </a:t>
            </a:r>
          </a:p>
          <a:p>
            <a:r>
              <a:rPr lang="en-US" smtClean="0"/>
              <a:t>❏ Simbolički </a:t>
            </a:r>
            <a:r>
              <a:rPr lang="en-US"/>
              <a:t>jezici</a:t>
            </a:r>
          </a:p>
          <a:p>
            <a:r>
              <a:rPr lang="sr-Latn-RS" smtClean="0"/>
              <a:t>	</a:t>
            </a:r>
            <a:r>
              <a:rPr lang="en-US" smtClean="0"/>
              <a:t>❏ Programi </a:t>
            </a:r>
            <a:r>
              <a:rPr lang="en-US"/>
              <a:t>na simboličkom jeziku sastoje se od instrukcija pisanih u vidu mnemonika.</a:t>
            </a:r>
          </a:p>
          <a:p>
            <a:r>
              <a:rPr lang="en-US" smtClean="0"/>
              <a:t>❏ Jezici </a:t>
            </a:r>
            <a:r>
              <a:rPr lang="en-US"/>
              <a:t>višeg nivoa</a:t>
            </a:r>
          </a:p>
          <a:p>
            <a:r>
              <a:rPr lang="sr-Latn-RS" smtClean="0"/>
              <a:t>	</a:t>
            </a:r>
            <a:r>
              <a:rPr lang="en-US" smtClean="0"/>
              <a:t>❏ Koriste </a:t>
            </a:r>
            <a:r>
              <a:rPr lang="en-US"/>
              <a:t>izraze koji liče na fraze na engleskom jeziku kombinovane sa matematičkim </a:t>
            </a:r>
            <a:r>
              <a:rPr lang="en-US" smtClean="0"/>
              <a:t>izrazima </a:t>
            </a:r>
            <a:r>
              <a:rPr lang="en-US"/>
              <a:t>da opišu zadatak koji se programira</a:t>
            </a:r>
          </a:p>
        </p:txBody>
      </p:sp>
    </p:spTree>
    <p:extLst>
      <p:ext uri="{BB962C8B-B14F-4D97-AF65-F5344CB8AC3E}">
        <p14:creationId xmlns:p14="http://schemas.microsoft.com/office/powerpoint/2010/main" val="335256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27464"/>
            <a:ext cx="8229600" cy="1143000"/>
          </a:xfrm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l"/>
            <a:r>
              <a:rPr lang="pl-PL" sz="2400"/>
              <a:t> Izračunati obim-O i površinu-P  pravougaonika. </a:t>
            </a:r>
            <a:endParaRPr lang="en-US" sz="2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Cyrl-RS" dirty="0" smtClean="0"/>
              <a:t>ВГ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9552" y="1628800"/>
            <a:ext cx="781236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Šta bi tu bili ulazni podaci?</a:t>
            </a:r>
          </a:p>
          <a:p>
            <a:r>
              <a:rPr lang="sr-Latn-RS"/>
              <a:t>	</a:t>
            </a:r>
            <a:r>
              <a:rPr lang="en-US"/>
              <a:t>○ Stranice a i b</a:t>
            </a:r>
          </a:p>
          <a:p>
            <a:r>
              <a:rPr lang="en-US"/>
              <a:t>2. Šta treba da nam bude rešenje?</a:t>
            </a:r>
          </a:p>
          <a:p>
            <a:r>
              <a:rPr lang="sr-Latn-RS"/>
              <a:t>	</a:t>
            </a:r>
            <a:r>
              <a:rPr lang="en-US"/>
              <a:t>○ Obim O</a:t>
            </a:r>
          </a:p>
          <a:p>
            <a:r>
              <a:rPr lang="en-US"/>
              <a:t>3. Kako od dužine stranica da izračunamo obim?</a:t>
            </a:r>
          </a:p>
          <a:p>
            <a:r>
              <a:rPr lang="sr-Latn-RS"/>
              <a:t>	</a:t>
            </a:r>
            <a:r>
              <a:rPr lang="en-US"/>
              <a:t>○</a:t>
            </a:r>
            <a:r>
              <a:rPr lang="sr-Latn-RS"/>
              <a:t> </a:t>
            </a:r>
            <a:r>
              <a:rPr lang="en-US"/>
              <a:t>O = 2*a+2*b</a:t>
            </a:r>
            <a:endParaRPr lang="sr-Latn-RS"/>
          </a:p>
          <a:p>
            <a:endParaRPr lang="sr-Latn-RS"/>
          </a:p>
          <a:p>
            <a:r>
              <a:rPr lang="en-US"/>
              <a:t>print (’</a:t>
            </a:r>
            <a:r>
              <a:rPr lang="sr-Latn-RS"/>
              <a:t>Unesite s</a:t>
            </a:r>
            <a:r>
              <a:rPr lang="en-US"/>
              <a:t>trane pravougaonika, dva broja</a:t>
            </a:r>
            <a:r>
              <a:rPr lang="sr-Latn-RS"/>
              <a:t> </a:t>
            </a:r>
            <a:r>
              <a:rPr lang="en-US"/>
              <a:t>')</a:t>
            </a:r>
          </a:p>
          <a:p>
            <a:r>
              <a:rPr lang="en-US"/>
              <a:t>a=int(input('Broj a='))</a:t>
            </a:r>
          </a:p>
          <a:p>
            <a:r>
              <a:rPr lang="en-US"/>
              <a:t>b=int(input('Broj b='))</a:t>
            </a:r>
          </a:p>
          <a:p>
            <a:r>
              <a:rPr lang="en-US"/>
              <a:t>P=a*b</a:t>
            </a:r>
          </a:p>
          <a:p>
            <a:r>
              <a:rPr lang="en-US"/>
              <a:t>O=2*(a+b)</a:t>
            </a:r>
          </a:p>
          <a:p>
            <a:r>
              <a:rPr lang="en-US"/>
              <a:t>print ('Povrsina je P=', P)</a:t>
            </a:r>
          </a:p>
          <a:p>
            <a:r>
              <a:rPr lang="en-US"/>
              <a:t>print ('Obim  je O=', O)</a:t>
            </a:r>
          </a:p>
          <a:p>
            <a:r>
              <a:rPr lang="en-US"/>
              <a:t>print('* * * * * * * * * * ')</a:t>
            </a:r>
          </a:p>
          <a:p>
            <a:endParaRPr lang="sr-Latn-RS"/>
          </a:p>
          <a:p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1" y="4009132"/>
            <a:ext cx="3906347" cy="1938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17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Nacrtaj </a:t>
            </a:r>
            <a:r>
              <a:rPr lang="en-US" sz="3600" smtClean="0"/>
              <a:t>jelku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Cyrl-RS" dirty="0" smtClean="0"/>
              <a:t>ВГ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88840"/>
            <a:ext cx="4680520" cy="3207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132856"/>
            <a:ext cx="1533525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086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smtClean="0"/>
              <a:t>If- uslovna naredba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Cyrl-RS" dirty="0" smtClean="0"/>
              <a:t>ВГ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3528" y="1484784"/>
            <a:ext cx="8229600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if uslov: </a:t>
            </a:r>
            <a:endParaRPr lang="en-US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smtClean="0">
                <a:solidFill>
                  <a:srgbClr val="7030A0"/>
                </a:solidFill>
              </a:rPr>
              <a:t>naredba1 </a:t>
            </a:r>
          </a:p>
          <a:p>
            <a:pPr marL="457200" lvl="1" indent="0">
              <a:buNone/>
            </a:pPr>
            <a:r>
              <a:rPr lang="en-US">
                <a:solidFill>
                  <a:srgbClr val="7030A0"/>
                </a:solidFill>
              </a:rPr>
              <a:t>n</a:t>
            </a:r>
            <a:r>
              <a:rPr lang="en-US" smtClean="0">
                <a:solidFill>
                  <a:srgbClr val="7030A0"/>
                </a:solidFill>
              </a:rPr>
              <a:t>aredba2</a:t>
            </a:r>
          </a:p>
          <a:p>
            <a:pPr marL="0" indent="0">
              <a:buNone/>
            </a:pPr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naredba3</a:t>
            </a:r>
          </a:p>
          <a:p>
            <a:pPr marL="0" indent="0">
              <a:buNone/>
            </a:pPr>
            <a:r>
              <a:rPr lang="en-US"/>
              <a:t>uslov mora biti boolean vrednost: tačno ili </a:t>
            </a:r>
            <a:r>
              <a:rPr lang="en-US" smtClean="0"/>
              <a:t>netačno,True </a:t>
            </a:r>
            <a:r>
              <a:rPr lang="en-US"/>
              <a:t>ili False</a:t>
            </a:r>
          </a:p>
          <a:p>
            <a:r>
              <a:rPr lang="en-US" smtClean="0"/>
              <a:t>naredba1 </a:t>
            </a:r>
            <a:r>
              <a:rPr lang="en-US"/>
              <a:t>i naredba2 čine blok naredbi</a:t>
            </a:r>
          </a:p>
          <a:p>
            <a:r>
              <a:rPr lang="en-US" smtClean="0"/>
              <a:t>naredba1 </a:t>
            </a:r>
            <a:r>
              <a:rPr lang="en-US"/>
              <a:t>i naredba2 će biti izvršene samo u slučaju</a:t>
            </a:r>
          </a:p>
          <a:p>
            <a:pPr marL="0" indent="0">
              <a:buNone/>
            </a:pPr>
            <a:r>
              <a:rPr lang="en-US"/>
              <a:t>da je uslov ispunjen, tačan</a:t>
            </a:r>
          </a:p>
          <a:p>
            <a:r>
              <a:rPr lang="en-US" smtClean="0"/>
              <a:t>○naredba3 </a:t>
            </a:r>
            <a:r>
              <a:rPr lang="en-US"/>
              <a:t>se izvršava nakon izvršavanja </a:t>
            </a:r>
            <a:r>
              <a:rPr lang="en-US" smtClean="0"/>
              <a:t>svih</a:t>
            </a:r>
            <a:r>
              <a:rPr lang="sr-Cyrl-RS" smtClean="0"/>
              <a:t> </a:t>
            </a:r>
            <a:r>
              <a:rPr lang="en-US" smtClean="0"/>
              <a:t>naredbi </a:t>
            </a:r>
            <a:r>
              <a:rPr lang="en-US"/>
              <a:t>iz bloka</a:t>
            </a:r>
          </a:p>
          <a:p>
            <a:r>
              <a:rPr lang="en-US" smtClean="0"/>
              <a:t> </a:t>
            </a:r>
            <a:r>
              <a:rPr lang="en-US"/>
              <a:t>ukoliko uslov nije ispunjen, blok naredbi </a:t>
            </a:r>
            <a:r>
              <a:rPr lang="en-US" smtClean="0"/>
              <a:t>se</a:t>
            </a:r>
            <a:r>
              <a:rPr lang="sr-Cyrl-RS" smtClean="0"/>
              <a:t> </a:t>
            </a:r>
            <a:r>
              <a:rPr lang="en-US" smtClean="0"/>
              <a:t>preskače</a:t>
            </a:r>
            <a:r>
              <a:rPr lang="en-US"/>
              <a:t>, i odmah se izvršava </a:t>
            </a:r>
            <a:r>
              <a:rPr lang="en-US" smtClean="0"/>
              <a:t>naredba3</a:t>
            </a:r>
            <a:endParaRPr lang="sr-Cyrl-RS" smtClean="0"/>
          </a:p>
          <a:p>
            <a:pPr marL="0" indent="0">
              <a:buNone/>
            </a:pPr>
            <a:r>
              <a:rPr lang="da-DK" b="1">
                <a:solidFill>
                  <a:srgbClr val="C00000"/>
                </a:solidFill>
              </a:rPr>
              <a:t>True i False: </a:t>
            </a:r>
            <a:endParaRPr lang="sr-Cyrl-RS" b="1" smtClean="0">
              <a:solidFill>
                <a:srgbClr val="C00000"/>
              </a:solidFill>
            </a:endParaRPr>
          </a:p>
          <a:p>
            <a:r>
              <a:rPr lang="da-DK" smtClean="0"/>
              <a:t>pišu </a:t>
            </a:r>
            <a:r>
              <a:rPr lang="da-DK"/>
              <a:t>se BEZ navodnika </a:t>
            </a:r>
            <a:endParaRPr lang="sr-Cyrl-RS" smtClean="0"/>
          </a:p>
          <a:p>
            <a:r>
              <a:rPr lang="da-DK" smtClean="0"/>
              <a:t>počinju </a:t>
            </a:r>
            <a:r>
              <a:rPr lang="da-DK"/>
              <a:t>velikim slovom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2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Naredba IF - ELSE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if uslov</a:t>
            </a:r>
            <a:r>
              <a:rPr lang="en-US" smtClean="0">
                <a:solidFill>
                  <a:srgbClr val="FF0000"/>
                </a:solidFill>
              </a:rPr>
              <a:t>:</a:t>
            </a:r>
          </a:p>
          <a:p>
            <a:pPr lvl="1"/>
            <a:r>
              <a:rPr lang="en-US" smtClean="0"/>
              <a:t> naredba1</a:t>
            </a:r>
          </a:p>
          <a:p>
            <a:pPr lvl="1"/>
            <a:r>
              <a:rPr lang="en-US" smtClean="0"/>
              <a:t> naredba2</a:t>
            </a:r>
          </a:p>
          <a:p>
            <a:pPr marL="0" indent="0">
              <a:buNone/>
            </a:pPr>
            <a:r>
              <a:rPr lang="en-US" smtClean="0">
                <a:solidFill>
                  <a:srgbClr val="FF0000"/>
                </a:solidFill>
              </a:rPr>
              <a:t>else:</a:t>
            </a:r>
          </a:p>
          <a:p>
            <a:pPr lvl="1"/>
            <a:r>
              <a:rPr lang="en-US" smtClean="0"/>
              <a:t> </a:t>
            </a:r>
            <a:r>
              <a:rPr lang="en-US"/>
              <a:t>naredba4 </a:t>
            </a:r>
            <a:endParaRPr lang="en-US" smtClean="0"/>
          </a:p>
          <a:p>
            <a:pPr lvl="1"/>
            <a:r>
              <a:rPr lang="en-US" smtClean="0"/>
              <a:t>naredba5 </a:t>
            </a:r>
          </a:p>
          <a:p>
            <a:pPr marL="457200" lvl="1" indent="0">
              <a:buNone/>
            </a:pPr>
            <a:r>
              <a:rPr lang="en-US" smtClean="0"/>
              <a:t>naredba3 </a:t>
            </a:r>
          </a:p>
          <a:p>
            <a:pPr marL="457200" lvl="1" indent="0">
              <a:buNone/>
            </a:pPr>
            <a:r>
              <a:rPr lang="en-US"/>
              <a:t>➢ ukoliko je uslov tačan izvršavaju se naredba1 i naredba2, a zatim i naredba3 </a:t>
            </a:r>
            <a:endParaRPr lang="en-US" smtClean="0"/>
          </a:p>
          <a:p>
            <a:pPr marL="457200" lvl="1" indent="0">
              <a:buNone/>
            </a:pPr>
            <a:r>
              <a:rPr lang="en-US" smtClean="0"/>
              <a:t>➢ </a:t>
            </a:r>
            <a:r>
              <a:rPr lang="en-US"/>
              <a:t>ukoliko uslov nije tačan izvršavaju se naredba4 i naredba5 pa opet naredba3 </a:t>
            </a:r>
            <a:endParaRPr lang="en-US" smtClean="0"/>
          </a:p>
          <a:p>
            <a:pPr marL="457200" lvl="1" indent="0">
              <a:buNone/>
            </a:pPr>
            <a:r>
              <a:rPr lang="en-US" smtClean="0"/>
              <a:t>➢ </a:t>
            </a:r>
            <a:r>
              <a:rPr lang="en-US"/>
              <a:t>else nije uvučeno, poravnato je sa if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Cyrl-RS" dirty="0" smtClean="0"/>
              <a:t>ВГ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77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Operatori poređenja: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Cyrl-RS" dirty="0" smtClean="0"/>
              <a:t>ВГ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/>
              <a:t> </a:t>
            </a:r>
            <a:r>
              <a:rPr lang="vi-VN"/>
              <a:t>a </a:t>
            </a:r>
            <a:r>
              <a:rPr lang="vi-VN">
                <a:solidFill>
                  <a:srgbClr val="FF0000"/>
                </a:solidFill>
              </a:rPr>
              <a:t>==</a:t>
            </a:r>
            <a:r>
              <a:rPr lang="vi-VN"/>
              <a:t> </a:t>
            </a:r>
            <a:r>
              <a:rPr lang="vi-VN" smtClean="0"/>
              <a:t>b</a:t>
            </a:r>
            <a:r>
              <a:rPr lang="en-US" smtClean="0"/>
              <a:t>,</a:t>
            </a:r>
            <a:r>
              <a:rPr lang="vi-VN" smtClean="0"/>
              <a:t> </a:t>
            </a:r>
            <a:r>
              <a:rPr lang="vi-VN"/>
              <a:t>da li je </a:t>
            </a:r>
            <a:r>
              <a:rPr lang="vi-VN">
                <a:solidFill>
                  <a:srgbClr val="FF0000"/>
                </a:solidFill>
              </a:rPr>
              <a:t>a jednako b</a:t>
            </a:r>
          </a:p>
          <a:p>
            <a:r>
              <a:rPr lang="vi-VN" smtClean="0"/>
              <a:t> </a:t>
            </a:r>
            <a:r>
              <a:rPr lang="vi-VN"/>
              <a:t>a </a:t>
            </a:r>
            <a:r>
              <a:rPr lang="vi-VN">
                <a:solidFill>
                  <a:srgbClr val="C00000"/>
                </a:solidFill>
              </a:rPr>
              <a:t>!=</a:t>
            </a:r>
            <a:r>
              <a:rPr lang="vi-VN"/>
              <a:t> </a:t>
            </a:r>
            <a:r>
              <a:rPr lang="vi-VN" smtClean="0"/>
              <a:t>b</a:t>
            </a:r>
            <a:r>
              <a:rPr lang="en-US" smtClean="0"/>
              <a:t>,</a:t>
            </a:r>
            <a:r>
              <a:rPr lang="vi-VN" smtClean="0"/>
              <a:t> </a:t>
            </a:r>
            <a:r>
              <a:rPr lang="vi-VN"/>
              <a:t>da li je a </a:t>
            </a:r>
            <a:r>
              <a:rPr lang="vi-VN">
                <a:solidFill>
                  <a:srgbClr val="C00000"/>
                </a:solidFill>
              </a:rPr>
              <a:t>različito</a:t>
            </a:r>
            <a:r>
              <a:rPr lang="vi-VN"/>
              <a:t> od b</a:t>
            </a:r>
          </a:p>
          <a:p>
            <a:r>
              <a:rPr lang="vi-VN" smtClean="0"/>
              <a:t> </a:t>
            </a:r>
            <a:r>
              <a:rPr lang="vi-VN"/>
              <a:t>a &gt; </a:t>
            </a:r>
            <a:r>
              <a:rPr lang="vi-VN" smtClean="0"/>
              <a:t>b</a:t>
            </a:r>
            <a:r>
              <a:rPr lang="en-US" smtClean="0"/>
              <a:t>,</a:t>
            </a:r>
            <a:r>
              <a:rPr lang="vi-VN" smtClean="0"/>
              <a:t> </a:t>
            </a:r>
            <a:r>
              <a:rPr lang="vi-VN"/>
              <a:t>da li je a veće od b</a:t>
            </a:r>
          </a:p>
          <a:p>
            <a:r>
              <a:rPr lang="vi-VN" smtClean="0"/>
              <a:t> </a:t>
            </a:r>
            <a:r>
              <a:rPr lang="vi-VN"/>
              <a:t>a &lt; b </a:t>
            </a:r>
            <a:r>
              <a:rPr lang="en-US" smtClean="0"/>
              <a:t>,</a:t>
            </a:r>
            <a:r>
              <a:rPr lang="vi-VN" smtClean="0"/>
              <a:t>da </a:t>
            </a:r>
            <a:r>
              <a:rPr lang="vi-VN"/>
              <a:t>li je a manje od b</a:t>
            </a:r>
          </a:p>
          <a:p>
            <a:r>
              <a:rPr lang="vi-VN" smtClean="0"/>
              <a:t>a </a:t>
            </a:r>
            <a:r>
              <a:rPr lang="vi-VN"/>
              <a:t>&gt;= </a:t>
            </a:r>
            <a:r>
              <a:rPr lang="vi-VN" smtClean="0"/>
              <a:t>b</a:t>
            </a:r>
            <a:r>
              <a:rPr lang="en-US" smtClean="0"/>
              <a:t>,</a:t>
            </a:r>
            <a:r>
              <a:rPr lang="vi-VN" smtClean="0"/>
              <a:t> </a:t>
            </a:r>
            <a:r>
              <a:rPr lang="vi-VN"/>
              <a:t>da li je a veće ili jednako b</a:t>
            </a:r>
          </a:p>
          <a:p>
            <a:r>
              <a:rPr lang="vi-VN" smtClean="0"/>
              <a:t> </a:t>
            </a:r>
            <a:r>
              <a:rPr lang="vi-VN"/>
              <a:t>a &lt;= </a:t>
            </a:r>
            <a:r>
              <a:rPr lang="vi-VN" smtClean="0"/>
              <a:t>b</a:t>
            </a:r>
            <a:r>
              <a:rPr lang="en-US" smtClean="0"/>
              <a:t>,</a:t>
            </a:r>
            <a:r>
              <a:rPr lang="vi-VN" smtClean="0"/>
              <a:t> </a:t>
            </a:r>
            <a:r>
              <a:rPr lang="vi-VN"/>
              <a:t>da li je a manje ili jednako 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60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IndentationError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Cyrl-RS" dirty="0" smtClean="0"/>
              <a:t>ВГ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/>
              <a:t>U python-u uvlačenja imaju specijalna značenja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mtClean="0"/>
              <a:t>Služe </a:t>
            </a:r>
            <a:r>
              <a:rPr lang="en-US"/>
              <a:t>da grupišu naredbe u blok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mtClean="0"/>
              <a:t>VAŽNO!Nekad </a:t>
            </a:r>
            <a:r>
              <a:rPr lang="en-US"/>
              <a:t>python očekuje uvlačenje, pa ukoliko ga nema javi grešku</a:t>
            </a:r>
          </a:p>
          <a:p>
            <a:r>
              <a:rPr lang="en-US">
                <a:solidFill>
                  <a:srgbClr val="FF0000"/>
                </a:solidFill>
              </a:rPr>
              <a:t>IndentationError: expected an indented block</a:t>
            </a:r>
          </a:p>
        </p:txBody>
      </p:sp>
    </p:spTree>
    <p:extLst>
      <p:ext uri="{BB962C8B-B14F-4D97-AF65-F5344CB8AC3E}">
        <p14:creationId xmlns:p14="http://schemas.microsoft.com/office/powerpoint/2010/main" val="108944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20000"/>
              </a:spcBef>
              <a:buFont typeface="+mj-lt"/>
              <a:buAutoNum type="arabicPeriod"/>
            </a:pPr>
            <a:r>
              <a:rPr lang="en-US" sz="2400">
                <a:solidFill>
                  <a:prstClr val="black"/>
                </a:solidFill>
                <a:ea typeface="+mn-ea"/>
                <a:cs typeface="+mn-cs"/>
              </a:rPr>
              <a:t>Dat je</a:t>
            </a:r>
            <a:r>
              <a:rPr lang="pl-PL" sz="2400">
                <a:solidFill>
                  <a:prstClr val="black"/>
                </a:solidFill>
                <a:ea typeface="+mn-ea"/>
                <a:cs typeface="+mn-cs"/>
              </a:rPr>
              <a:t> broj x</a:t>
            </a:r>
            <a:r>
              <a:rPr lang="pl-PL" sz="2400" smtClean="0">
                <a:solidFill>
                  <a:prstClr val="black"/>
                </a:solidFill>
                <a:ea typeface="+mn-ea"/>
                <a:cs typeface="+mn-cs"/>
              </a:rPr>
              <a:t>.</a:t>
            </a:r>
            <a:r>
              <a:rPr lang="en-US" sz="2400" smtClean="0">
                <a:solidFill>
                  <a:prstClr val="black"/>
                </a:solidFill>
                <a:ea typeface="+mn-ea"/>
                <a:cs typeface="+mn-cs"/>
              </a:rPr>
              <a:t> </a:t>
            </a:r>
            <a:r>
              <a:rPr lang="pl-PL" sz="2400" smtClean="0">
                <a:solidFill>
                  <a:prstClr val="black"/>
                </a:solidFill>
                <a:ea typeface="+mn-ea"/>
                <a:cs typeface="+mn-cs"/>
              </a:rPr>
              <a:t>Ako </a:t>
            </a:r>
            <a:r>
              <a:rPr lang="pl-PL" sz="2400">
                <a:solidFill>
                  <a:prstClr val="black"/>
                </a:solidFill>
                <a:ea typeface="+mn-ea"/>
                <a:cs typeface="+mn-cs"/>
              </a:rPr>
              <a:t>je x veće od 100, umanjiti ga za 30.</a:t>
            </a:r>
            <a:r>
              <a:rPr lang="en-US" sz="2400">
                <a:solidFill>
                  <a:prstClr val="black"/>
                </a:solidFill>
                <a:ea typeface="+mn-ea"/>
                <a:cs typeface="+mn-cs"/>
              </a:rPr>
              <a:t> </a:t>
            </a:r>
            <a:br>
              <a:rPr lang="en-US" sz="2400">
                <a:solidFill>
                  <a:prstClr val="black"/>
                </a:solidFill>
                <a:ea typeface="+mn-ea"/>
                <a:cs typeface="+mn-cs"/>
              </a:rPr>
            </a:br>
            <a:r>
              <a:rPr lang="pl-PL" sz="2400">
                <a:solidFill>
                  <a:prstClr val="black"/>
                </a:solidFill>
                <a:ea typeface="+mn-ea"/>
                <a:cs typeface="+mn-cs"/>
              </a:rPr>
              <a:t>Ispisati</a:t>
            </a:r>
            <a:r>
              <a:rPr lang="en-US" sz="2400">
                <a:solidFill>
                  <a:prstClr val="black"/>
                </a:solidFill>
                <a:ea typeface="+mn-ea"/>
                <a:cs typeface="+mn-cs"/>
              </a:rPr>
              <a:t>-prikazati</a:t>
            </a:r>
            <a:r>
              <a:rPr lang="pl-PL" sz="2400">
                <a:solidFill>
                  <a:prstClr val="black"/>
                </a:solidFill>
                <a:ea typeface="+mn-ea"/>
                <a:cs typeface="+mn-cs"/>
              </a:rPr>
              <a:t> x.</a:t>
            </a:r>
            <a:endParaRPr lang="en-US" sz="2400">
              <a:solidFill>
                <a:prstClr val="black"/>
              </a:solidFill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Cyrl-RS" dirty="0" smtClean="0"/>
              <a:t>ВГ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42" y="1700808"/>
            <a:ext cx="5295051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690669"/>
            <a:ext cx="2952328" cy="963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876056"/>
            <a:ext cx="2952328" cy="807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12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3200">
                <a:solidFill>
                  <a:prstClr val="black"/>
                </a:solidFill>
                <a:ea typeface="+mn-ea"/>
                <a:cs typeface="+mn-cs"/>
              </a:rPr>
              <a:t>Uneti broj x. Ako je x različito od 10, onda </a:t>
            </a:r>
            <a:r>
              <a:rPr lang="en-US" sz="3200" smtClean="0">
                <a:solidFill>
                  <a:prstClr val="black"/>
                </a:solidFill>
                <a:ea typeface="+mn-ea"/>
                <a:cs typeface="+mn-cs"/>
              </a:rPr>
              <a:t>neka </a:t>
            </a:r>
            <a:r>
              <a:rPr lang="en-US" sz="3200">
                <a:solidFill>
                  <a:prstClr val="black"/>
                </a:solidFill>
                <a:ea typeface="+mn-ea"/>
                <a:cs typeface="+mn-cs"/>
              </a:rPr>
              <a:t>x postane duplo veći. Ispisati x.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Cyrl-RS" dirty="0" smtClean="0"/>
              <a:t>ВГ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6984776" cy="1415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87" y="3573016"/>
            <a:ext cx="3834919" cy="988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86" y="4762941"/>
            <a:ext cx="3834919" cy="1145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314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3200">
                <a:solidFill>
                  <a:prstClr val="black"/>
                </a:solidFill>
                <a:ea typeface="+mn-ea"/>
                <a:cs typeface="+mn-cs"/>
              </a:rPr>
              <a:t>Napisati program koji proverava da li je trougao jednakostraničan na osnovu unetih stranica.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Cyrl-RS" dirty="0" smtClean="0"/>
              <a:t>ВГ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080" y="1844824"/>
            <a:ext cx="6458256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234" y="4221088"/>
            <a:ext cx="3960440" cy="1595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550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2400" smtClean="0">
                <a:solidFill>
                  <a:srgbClr val="C00000"/>
                </a:solidFill>
                <a:ea typeface="+mn-ea"/>
                <a:cs typeface="+mn-cs"/>
              </a:rPr>
              <a:t>Te</a:t>
            </a:r>
            <a:r>
              <a:rPr lang="sr-Latn-RS" sz="2400" smtClean="0">
                <a:solidFill>
                  <a:srgbClr val="C00000"/>
                </a:solidFill>
                <a:ea typeface="+mn-ea"/>
                <a:cs typeface="+mn-cs"/>
              </a:rPr>
              <a:t>ži zadatak:</a:t>
            </a:r>
            <a:r>
              <a:rPr lang="sr-Latn-RS" sz="2400" smtClean="0">
                <a:solidFill>
                  <a:prstClr val="black"/>
                </a:solidFill>
                <a:ea typeface="+mn-ea"/>
                <a:cs typeface="+mn-cs"/>
              </a:rPr>
              <a:t> </a:t>
            </a:r>
            <a:r>
              <a:rPr lang="en-US" sz="2400" smtClean="0">
                <a:solidFill>
                  <a:prstClr val="black"/>
                </a:solidFill>
                <a:ea typeface="+mn-ea"/>
                <a:cs typeface="+mn-cs"/>
              </a:rPr>
              <a:t>Napisati </a:t>
            </a:r>
            <a:r>
              <a:rPr lang="en-US" sz="2400">
                <a:solidFill>
                  <a:prstClr val="black"/>
                </a:solidFill>
                <a:ea typeface="+mn-ea"/>
                <a:cs typeface="+mn-cs"/>
              </a:rPr>
              <a:t>program koji učitava dve susedne stranice, dijagonalu paralelelograma i proverava da li je paralelogram pravougaonik ili romb</a:t>
            </a:r>
            <a:r>
              <a:rPr lang="en-US" sz="2400" smtClean="0">
                <a:solidFill>
                  <a:prstClr val="black"/>
                </a:solidFill>
                <a:ea typeface="+mn-ea"/>
                <a:cs typeface="+mn-cs"/>
              </a:rPr>
              <a:t>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Cyrl-RS" dirty="0" smtClean="0"/>
              <a:t>ВГ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20602"/>
            <a:ext cx="6984776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98" y="4732195"/>
            <a:ext cx="6305214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548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Programi prevodioci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Cyrl-RS" dirty="0" smtClean="0"/>
              <a:t>ВГ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79512" y="1916832"/>
            <a:ext cx="87129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sr-Latn-RS" smtClean="0"/>
          </a:p>
          <a:p>
            <a:r>
              <a:rPr lang="en-US" b="1" smtClean="0"/>
              <a:t>Asembler</a:t>
            </a:r>
            <a:r>
              <a:rPr lang="en-US" b="1"/>
              <a:t>:</a:t>
            </a:r>
            <a:r>
              <a:rPr lang="en-US"/>
              <a:t> program koji prevodi programe napisane simbolički jezikom.</a:t>
            </a:r>
          </a:p>
          <a:p>
            <a:r>
              <a:rPr lang="sr-Latn-RS" smtClean="0"/>
              <a:t>	</a:t>
            </a:r>
            <a:r>
              <a:rPr lang="en-US" smtClean="0"/>
              <a:t>❏ Kreira </a:t>
            </a:r>
            <a:r>
              <a:rPr lang="en-US"/>
              <a:t>jednu liniju binarnog koda od jedne instrukcije.</a:t>
            </a:r>
          </a:p>
          <a:p>
            <a:r>
              <a:rPr lang="en-US" b="1" smtClean="0"/>
              <a:t>Kompiler </a:t>
            </a:r>
            <a:r>
              <a:rPr lang="en-US" b="1"/>
              <a:t>je </a:t>
            </a:r>
            <a:r>
              <a:rPr lang="en-US"/>
              <a:t>program koji služi da prevede programe na jeziku višeg nivoa na mašinski </a:t>
            </a:r>
          </a:p>
          <a:p>
            <a:r>
              <a:rPr lang="en-US"/>
              <a:t>jezik. </a:t>
            </a:r>
          </a:p>
          <a:p>
            <a:r>
              <a:rPr lang="sr-Latn-RS" smtClean="0"/>
              <a:t>	</a:t>
            </a:r>
            <a:r>
              <a:rPr lang="en-US" smtClean="0"/>
              <a:t>❏ Kompajler </a:t>
            </a:r>
            <a:r>
              <a:rPr lang="en-US"/>
              <a:t>prevodi ceo program u binarni kod pre nego što se pošalje CPU na </a:t>
            </a:r>
          </a:p>
          <a:p>
            <a:r>
              <a:rPr lang="en-US"/>
              <a:t>izvršavanje</a:t>
            </a:r>
          </a:p>
          <a:p>
            <a:r>
              <a:rPr lang="en-US" smtClean="0"/>
              <a:t> </a:t>
            </a:r>
            <a:r>
              <a:rPr lang="en-US" b="1" smtClean="0"/>
              <a:t>Interpreter</a:t>
            </a:r>
            <a:r>
              <a:rPr lang="en-US" b="1"/>
              <a:t>:</a:t>
            </a:r>
            <a:r>
              <a:rPr lang="en-US"/>
              <a:t> program koji prevodi programe sa jezika višeg nivoa.</a:t>
            </a:r>
          </a:p>
          <a:p>
            <a:r>
              <a:rPr lang="sr-Latn-RS" smtClean="0"/>
              <a:t>	</a:t>
            </a:r>
            <a:r>
              <a:rPr lang="en-US" smtClean="0"/>
              <a:t>❏ Prevodi </a:t>
            </a:r>
            <a:r>
              <a:rPr lang="en-US"/>
              <a:t>jednu po jednu liniju programa u binar</a:t>
            </a:r>
          </a:p>
        </p:txBody>
      </p:sp>
    </p:spTree>
    <p:extLst>
      <p:ext uri="{BB962C8B-B14F-4D97-AF65-F5344CB8AC3E}">
        <p14:creationId xmlns:p14="http://schemas.microsoft.com/office/powerpoint/2010/main" val="250954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z="2000"/>
              <a:t>Uneti broj x. Ispisati da li je unet broj veći ili manji jednak 100.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Cyrl-RS" dirty="0" smtClean="0"/>
              <a:t>ВГ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8"/>
            <a:ext cx="8006085" cy="4464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090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Uneti dva broja, a i b. Ukoliko je b različit od nule onda ispisati količnik a/b. Ukoliko je b nula onda ispisati poruku da deljenje nulom nije definisano.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Cyrl-RS" dirty="0" smtClean="0"/>
              <a:t>ВГ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31" y="1772816"/>
            <a:ext cx="7973538" cy="4536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896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Uneti dva broja, a i b. Naći ostatak celobrojnog deljenja ova dva broja. Ukoliko nema ostatka ispisati poruku o tome.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Cyrl-RS" dirty="0" smtClean="0"/>
              <a:t>ВГ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8192643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113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z="2000"/>
              <a:t>Uneti broj x. Proveriti da li je broj paran ili neparan i ispisati poruku o tome.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Cyrl-RS" dirty="0" smtClean="0"/>
              <a:t>ВГ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90" y="1555454"/>
            <a:ext cx="8086134" cy="4321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26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Uneti dva broja. Ispisati veći od njih.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Cyrl-RS" dirty="0" smtClean="0"/>
              <a:t>ВГ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2816"/>
            <a:ext cx="7357137" cy="4621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1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Napisati program koji računa površinu i obim kvadrata ili pravougaonika, u zavisnosti da li je na početku odabran kvadrat ili pravougaonik.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Cyrl-RS" dirty="0" smtClean="0"/>
              <a:t>ВГ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39" y="1556792"/>
            <a:ext cx="8475261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278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Napisati program koji za unete koeficijente linearne jednačine vraća njeno rešenje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Cyrl-RS" dirty="0" smtClean="0"/>
              <a:t>ВГ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72816"/>
            <a:ext cx="8390052" cy="4164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263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sz="2000"/>
              <a:t>Napisati program koji na osnovu baze određuje da li se izračunava površina četvorostrane ili trostrane piramide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Cyrl-RS" dirty="0" smtClean="0"/>
              <a:t>ВГ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0"/>
            <a:ext cx="7488832" cy="506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892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Napisati program koji izračunava kvadratnu jednačinu. 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Cyrl-RS" dirty="0" smtClean="0"/>
              <a:t>ВГ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57889"/>
            <a:ext cx="7344815" cy="4720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347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2000"/>
              <a:t>Uneti trenutnu spoljašnju temperaturu </a:t>
            </a:r>
            <a:r>
              <a:rPr lang="en-US" sz="2000" b="1">
                <a:solidFill>
                  <a:srgbClr val="FF0000"/>
                </a:solidFill>
              </a:rPr>
              <a:t>t</a:t>
            </a:r>
            <a:r>
              <a:rPr lang="en-US" sz="2000" smtClean="0"/>
              <a:t>.</a:t>
            </a:r>
            <a:br>
              <a:rPr lang="en-US" sz="2000" smtClean="0"/>
            </a:br>
            <a:r>
              <a:rPr lang="en-US" sz="2000" smtClean="0"/>
              <a:t>Ako </a:t>
            </a:r>
            <a:r>
              <a:rPr lang="en-US" sz="2000"/>
              <a:t>je temperatura iznad nule tada neka se ispiše da treba </a:t>
            </a:r>
            <a:r>
              <a:rPr lang="en-US" sz="2000">
                <a:solidFill>
                  <a:srgbClr val="FF0000"/>
                </a:solidFill>
              </a:rPr>
              <a:t>obuti patike</a:t>
            </a:r>
            <a:r>
              <a:rPr lang="en-US" sz="2000"/>
              <a:t>, a ukoliko je temperatura ispod nule onda neka program preporuči da se </a:t>
            </a:r>
            <a:r>
              <a:rPr lang="en-US" sz="2000">
                <a:solidFill>
                  <a:srgbClr val="FF0000"/>
                </a:solidFill>
              </a:rPr>
              <a:t>obuju čizme</a:t>
            </a:r>
            <a:r>
              <a:rPr lang="en-US" sz="2000"/>
              <a:t>.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Cyrl-RS" dirty="0" smtClean="0"/>
              <a:t>ВГ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3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r-Latn-RS" smtClean="0"/>
              <a:t>Faze u </a:t>
            </a:r>
            <a:r>
              <a:rPr lang="en-US" smtClean="0"/>
              <a:t>pisa</a:t>
            </a:r>
            <a:r>
              <a:rPr lang="sr-Latn-RS" smtClean="0"/>
              <a:t>nju </a:t>
            </a:r>
            <a:r>
              <a:rPr lang="en-US" smtClean="0"/>
              <a:t> program</a:t>
            </a:r>
            <a:r>
              <a:rPr lang="sr-Latn-RS" smtClean="0"/>
              <a:t>a</a:t>
            </a:r>
            <a:r>
              <a:rPr lang="en-US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Korak 1: Osmisliti korake koji su potrebni za izvršavanje zadatka!</a:t>
            </a:r>
          </a:p>
          <a:p>
            <a:r>
              <a:rPr lang="en-US" sz="2800"/>
              <a:t>Korak 2: Napisati te korake u vidu algoritma (na srpskom) ili kao grafikon (pomoću simbola)</a:t>
            </a:r>
          </a:p>
          <a:p>
            <a:r>
              <a:rPr lang="en-US" sz="2800"/>
              <a:t>Korak 3: Prevesti algoritam u neki programski jezik</a:t>
            </a:r>
          </a:p>
          <a:p>
            <a:r>
              <a:rPr lang="en-US" sz="2800"/>
              <a:t>Korak 4: Testirati program i debug-ovati (ispraviti greške ako je </a:t>
            </a:r>
            <a:r>
              <a:rPr lang="en-US" sz="2800" smtClean="0"/>
              <a:t>potrebno</a:t>
            </a:r>
            <a:r>
              <a:rPr lang="sr-Latn-RS" sz="2800"/>
              <a:t>)</a:t>
            </a:r>
            <a:endParaRPr lang="en-US" sz="28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Cyrl-RS" dirty="0" smtClean="0"/>
              <a:t>ВГ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1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Cyrl-RS" dirty="0" smtClean="0"/>
              <a:t>ВГ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0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Cyrl-RS" dirty="0" smtClean="0"/>
              <a:t>ВГ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50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Šta je algoritam</a:t>
            </a:r>
            <a:r>
              <a:rPr lang="en-US" b="1" smtClean="0"/>
              <a:t>?</a:t>
            </a:r>
            <a:endParaRPr lang="sr-Latn-RS" b="1" smtClean="0"/>
          </a:p>
          <a:p>
            <a:pPr marL="0" indent="0">
              <a:buNone/>
            </a:pPr>
            <a:r>
              <a:rPr lang="pl-PL" sz="2400" smtClean="0"/>
              <a:t>Niz </a:t>
            </a:r>
            <a:r>
              <a:rPr lang="pl-PL" sz="2400"/>
              <a:t>koraka kojima rešavamo neki problem </a:t>
            </a:r>
            <a:r>
              <a:rPr lang="pl-PL" sz="2400" smtClean="0"/>
              <a:t>(zadatak</a:t>
            </a:r>
            <a:r>
              <a:rPr lang="pl-PL" sz="2400"/>
              <a:t>) </a:t>
            </a:r>
            <a:endParaRPr lang="pl-PL" sz="2400" smtClean="0"/>
          </a:p>
          <a:p>
            <a:pPr marL="0" indent="0">
              <a:buNone/>
            </a:pPr>
            <a:r>
              <a:rPr lang="en-US" b="1"/>
              <a:t>Šta je programiranje? </a:t>
            </a:r>
            <a:endParaRPr lang="sr-Latn-RS" b="1" smtClean="0"/>
          </a:p>
          <a:p>
            <a:pPr marL="0" indent="0">
              <a:buNone/>
            </a:pPr>
            <a:r>
              <a:rPr lang="sr-Latn-RS"/>
              <a:t>	</a:t>
            </a:r>
            <a:r>
              <a:rPr lang="vi-VN" sz="2400"/>
              <a:t>Prevođenje algoritma na neki programski jezik </a:t>
            </a:r>
            <a:endParaRPr lang="sr-Latn-RS" sz="2400"/>
          </a:p>
          <a:p>
            <a:pPr marL="0" indent="0">
              <a:buNone/>
            </a:pPr>
            <a:r>
              <a:rPr lang="en-US"/>
              <a:t>Šta je programsko okruženje?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Cyrl-RS" dirty="0" smtClean="0"/>
              <a:t>ВГ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2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Sintaksa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vi-VN" sz="2400"/>
              <a:t>Skup pravila koje određuju kako se piše Python program</a:t>
            </a:r>
          </a:p>
          <a:p>
            <a:pPr marL="0" indent="0">
              <a:buNone/>
            </a:pPr>
            <a:r>
              <a:rPr lang="vi-VN" sz="2400"/>
              <a:t>❏ Python je dizajniran da bude veoma čitljiv jezik</a:t>
            </a:r>
          </a:p>
          <a:p>
            <a:pPr marL="0" indent="0">
              <a:buNone/>
            </a:pPr>
            <a:r>
              <a:rPr lang="vi-VN" sz="2400"/>
              <a:t>❏ Lak za učenje i korišćenje</a:t>
            </a:r>
          </a:p>
          <a:p>
            <a:pPr marL="0" indent="0">
              <a:buNone/>
            </a:pPr>
            <a:r>
              <a:rPr lang="vi-VN" sz="2400"/>
              <a:t>❏ Često koristi engleske reči umesto interpunkcije</a:t>
            </a:r>
          </a:p>
          <a:p>
            <a:pPr marL="0" indent="0">
              <a:buNone/>
            </a:pPr>
            <a:r>
              <a:rPr lang="vi-VN" sz="2400"/>
              <a:t>❏ Jednostavnosti i opštost</a:t>
            </a:r>
            <a:endParaRPr lang="en-US" sz="2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Cyrl-RS" dirty="0" smtClean="0"/>
              <a:t>ВГ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72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Sintaksa - promenljiva (variable)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Promenljiv</a:t>
            </a:r>
            <a:r>
              <a:rPr lang="sr-Latn-RS" smtClean="0"/>
              <a:t>e</a:t>
            </a:r>
            <a:r>
              <a:rPr lang="en-US" smtClean="0"/>
              <a:t> </a:t>
            </a:r>
            <a:r>
              <a:rPr lang="en-US"/>
              <a:t>(</a:t>
            </a:r>
            <a:r>
              <a:rPr lang="en-US" smtClean="0"/>
              <a:t>variable) </a:t>
            </a:r>
            <a:r>
              <a:rPr lang="en-US"/>
              <a:t>– </a:t>
            </a:r>
            <a:r>
              <a:rPr lang="en-US" smtClean="0"/>
              <a:t>čuva</a:t>
            </a:r>
            <a:r>
              <a:rPr lang="sr-Latn-RS" smtClean="0"/>
              <a:t>ju</a:t>
            </a:r>
            <a:r>
              <a:rPr lang="en-US" smtClean="0"/>
              <a:t> podatak</a:t>
            </a:r>
            <a:r>
              <a:rPr lang="sr-Latn-RS" smtClean="0"/>
              <a:t>e</a:t>
            </a:r>
            <a:endParaRPr lang="en-US"/>
          </a:p>
          <a:p>
            <a:pPr marL="0" indent="0">
              <a:buNone/>
            </a:pPr>
            <a:r>
              <a:rPr lang="en-US"/>
              <a:t>❏ Promenljiva nastaje kada dobije vrednost - ne deklariše se</a:t>
            </a:r>
          </a:p>
          <a:p>
            <a:pPr marL="0" indent="0">
              <a:buNone/>
            </a:pPr>
            <a:r>
              <a:rPr lang="en-US"/>
              <a:t>❏ Promenljiva ima:</a:t>
            </a:r>
          </a:p>
          <a:p>
            <a:pPr marL="400050" lvl="1" indent="0">
              <a:buNone/>
            </a:pPr>
            <a:r>
              <a:rPr lang="en-US"/>
              <a:t>❏ ime,</a:t>
            </a:r>
          </a:p>
          <a:p>
            <a:pPr marL="400050" lvl="1" indent="0">
              <a:buNone/>
            </a:pPr>
            <a:r>
              <a:rPr lang="en-US"/>
              <a:t>❏ tip,</a:t>
            </a:r>
          </a:p>
          <a:p>
            <a:pPr marL="400050" lvl="1" indent="0">
              <a:buNone/>
            </a:pPr>
            <a:r>
              <a:rPr lang="en-US"/>
              <a:t>❏ vrednost.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Cyrl-RS" dirty="0" smtClean="0"/>
              <a:t>ВГ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86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Sintaksa - promenljiva (variable)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/>
              <a:t>Promenljiva mora da ima ime</a:t>
            </a:r>
          </a:p>
          <a:p>
            <a:pPr marL="0" indent="0">
              <a:buNone/>
            </a:pPr>
            <a:r>
              <a:rPr lang="en-US"/>
              <a:t>● Pravila za imenovanje promenljivih:</a:t>
            </a:r>
          </a:p>
          <a:p>
            <a:pPr marL="400050" lvl="1" indent="0">
              <a:buNone/>
            </a:pPr>
            <a:r>
              <a:rPr lang="en-US" b="1"/>
              <a:t>○ Ime mora da počne slovom ili donjim crtom</a:t>
            </a:r>
          </a:p>
          <a:p>
            <a:pPr marL="400050" lvl="1" indent="0">
              <a:buNone/>
            </a:pPr>
            <a:r>
              <a:rPr lang="en-US" b="1"/>
              <a:t>○ NE SME da počne cifrom</a:t>
            </a:r>
          </a:p>
          <a:p>
            <a:pPr marL="400050" lvl="1" indent="0">
              <a:buNone/>
            </a:pPr>
            <a:r>
              <a:rPr lang="en-US" b="1"/>
              <a:t>○ Sastoji se samo od alfa-numeričkih karaktera i donje </a:t>
            </a:r>
          </a:p>
          <a:p>
            <a:pPr marL="400050" lvl="1" indent="0">
              <a:buNone/>
            </a:pPr>
            <a:r>
              <a:rPr lang="en-US" b="1"/>
              <a:t>crte (A-z, 0-9, i _ )</a:t>
            </a:r>
          </a:p>
          <a:p>
            <a:pPr marL="400050" lvl="1" indent="0">
              <a:buNone/>
            </a:pPr>
            <a:r>
              <a:rPr lang="en-US" b="1"/>
              <a:t>○ Ne sme da ima razmak ni */-+,:;...</a:t>
            </a:r>
          </a:p>
          <a:p>
            <a:pPr marL="400050" lvl="1" indent="0">
              <a:buNone/>
            </a:pPr>
            <a:r>
              <a:rPr lang="en-US" b="1"/>
              <a:t>○ </a:t>
            </a:r>
            <a:r>
              <a:rPr lang="en-US" b="1" smtClean="0"/>
              <a:t>Imena </a:t>
            </a:r>
            <a:r>
              <a:rPr lang="en-US" b="1"/>
              <a:t>su case-sensitive - velika i mala slova se razlikuj</a:t>
            </a:r>
            <a:r>
              <a:rPr lang="en-US"/>
              <a:t>u</a:t>
            </a:r>
          </a:p>
          <a:p>
            <a:pPr marL="0" indent="0">
              <a:buNone/>
            </a:pPr>
            <a:r>
              <a:rPr lang="en-US"/>
              <a:t>● Greška: SyntaxError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Cyrl-RS" dirty="0" smtClean="0"/>
              <a:t>ВГ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95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Sintaksa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400"/>
              <a:t>Rezervisane - ključne reči su reči sa određenim značenjem (naredbe programa</a:t>
            </a:r>
            <a:r>
              <a:rPr lang="vi-VN" sz="2400" smtClean="0"/>
              <a:t>)</a:t>
            </a:r>
            <a:endParaRPr lang="sr-Latn-RS" sz="2400" smtClean="0"/>
          </a:p>
          <a:p>
            <a:r>
              <a:rPr lang="vi-VN" sz="2400" smtClean="0"/>
              <a:t>Rezervisane reči ne možemo koristiti kao imena</a:t>
            </a:r>
          </a:p>
          <a:p>
            <a:r>
              <a:rPr lang="vi-VN" sz="2400" smtClean="0"/>
              <a:t>Neke od rezervisanih reči: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vi-VN" sz="2400" smtClean="0"/>
              <a:t> int, float, input, print, def, pi, do, while, if, else, elif, for, abs,min, max, pow, sqrt, and, or, not, len, sort, remove, insert, count,islower, sin, radians..</a:t>
            </a:r>
            <a:endParaRPr lang="en-US" sz="2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Cyrl-RS" dirty="0" smtClean="0"/>
              <a:t>ВГ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22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2018</TotalTime>
  <Words>1365</Words>
  <Application>Microsoft Office PowerPoint</Application>
  <PresentationFormat>On-screen Show (4:3)</PresentationFormat>
  <Paragraphs>251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PYTHON</vt:lpstr>
      <vt:lpstr>Vrste programskih jezika</vt:lpstr>
      <vt:lpstr>Programi prevodioci</vt:lpstr>
      <vt:lpstr>Faze u pisanju  programa?</vt:lpstr>
      <vt:lpstr>PowerPoint Presentation</vt:lpstr>
      <vt:lpstr>Sintaksa</vt:lpstr>
      <vt:lpstr>Sintaksa - promenljiva (variable)</vt:lpstr>
      <vt:lpstr>Sintaksa - promenljiva (variable)</vt:lpstr>
      <vt:lpstr>Sintaksa </vt:lpstr>
      <vt:lpstr>Sintaksa - promenljiva (variable)</vt:lpstr>
      <vt:lpstr>Sintaksa - dodela vrednosti</vt:lpstr>
      <vt:lpstr>Tipovi podataka</vt:lpstr>
      <vt:lpstr>Primeri dodele vrednosti</vt:lpstr>
      <vt:lpstr>Sintaksa - uvlačenja (indentation)</vt:lpstr>
      <vt:lpstr>Sintaksa - komentar</vt:lpstr>
      <vt:lpstr>unos podataka -input()</vt:lpstr>
      <vt:lpstr>Promena tipa podatka</vt:lpstr>
      <vt:lpstr>Ispis podataka print()</vt:lpstr>
      <vt:lpstr>Uneti dva broja  a, b, sabrati ih i prikazati rešenje S</vt:lpstr>
      <vt:lpstr> Izračunati obim-O i površinu-P  pravougaonika. </vt:lpstr>
      <vt:lpstr>Nacrtaj jelku</vt:lpstr>
      <vt:lpstr>If- uslovna naredba</vt:lpstr>
      <vt:lpstr>Naredba IF - ELSE</vt:lpstr>
      <vt:lpstr>Operatori poređenja:</vt:lpstr>
      <vt:lpstr>IndentationError</vt:lpstr>
      <vt:lpstr>Dat je broj x. Ako je x veće od 100, umanjiti ga za 30.  Ispisati-prikazati x.</vt:lpstr>
      <vt:lpstr>Uneti broj x. Ako je x različito od 10, onda neka x postane duplo veći. Ispisati x.</vt:lpstr>
      <vt:lpstr>Napisati program koji proverava da li je trougao jednakostraničan na osnovu unetih stranica.</vt:lpstr>
      <vt:lpstr>Teži zadatak: Napisati program koji učitava dve susedne stranice, dijagonalu paralelelograma i proverava da li je paralelogram pravougaonik ili romb.</vt:lpstr>
      <vt:lpstr>Uneti broj x. Ispisati da li je unet broj veći ili manji jednak 100.</vt:lpstr>
      <vt:lpstr>Uneti dva broja, a i b. Ukoliko je b različit od nule onda ispisati količnik a/b. Ukoliko je b nula onda ispisati poruku da deljenje nulom nije definisano.</vt:lpstr>
      <vt:lpstr>Uneti dva broja, a i b. Naći ostatak celobrojnog deljenja ova dva broja. Ukoliko nema ostatka ispisati poruku o tome.</vt:lpstr>
      <vt:lpstr>Uneti broj x. Proveriti da li je broj paran ili neparan i ispisati poruku o tome.</vt:lpstr>
      <vt:lpstr>Uneti dva broja. Ispisati veći od njih.</vt:lpstr>
      <vt:lpstr>Napisati program koji računa površinu i obim kvadrata ili pravougaonika, u zavisnosti da li je na početku odabran kvadrat ili pravougaonik.</vt:lpstr>
      <vt:lpstr>Napisati program koji za unete koeficijente linearne jednačine vraća njeno rešenje</vt:lpstr>
      <vt:lpstr>Napisati program koji na osnovu baze određuje da li se izračunava površina četvorostrane ili trostrane piramide</vt:lpstr>
      <vt:lpstr>Napisati program koji izračunava kvadratnu jednačinu. </vt:lpstr>
      <vt:lpstr>Uneti trenutnu spoljašnju temperaturu t. Ako je temperatura iznad nule tada neka se ispiše da treba obuti patike, a ukoliko je temperatura ispod nule onda neka program preporuči da se obuju čizme.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АЛГОРИТМИ</dc:title>
  <dc:creator>ismail - [2010]</dc:creator>
  <cp:lastModifiedBy>ismail - [2010]</cp:lastModifiedBy>
  <cp:revision>87</cp:revision>
  <dcterms:created xsi:type="dcterms:W3CDTF">2020-09-16T10:41:30Z</dcterms:created>
  <dcterms:modified xsi:type="dcterms:W3CDTF">2021-11-22T11:12:57Z</dcterms:modified>
</cp:coreProperties>
</file>