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7" r:id="rId4"/>
    <p:sldId id="258" r:id="rId5"/>
    <p:sldId id="260" r:id="rId6"/>
    <p:sldId id="261" r:id="rId7"/>
    <p:sldId id="262" r:id="rId8"/>
    <p:sldId id="266"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S7BIO8HLAE8NR1bWnJeUrRKVq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A7C66F-08DE-4BB0-B0CD-034E62C768D5}">
  <a:tblStyle styleId="{87A7C66F-08DE-4BB0-B0CD-034E62C768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bbb32508e6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g2bbb32508e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bb32508e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g2bbb32508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bbb32508e6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2bbb32508e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bbb32508e6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2bbb32508e6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9"/>
          <p:cNvGrpSpPr/>
          <p:nvPr/>
        </p:nvGrpSpPr>
        <p:grpSpPr>
          <a:xfrm>
            <a:off x="0" y="-8467"/>
            <a:ext cx="12192000" cy="6866467"/>
            <a:chOff x="0" y="-8467"/>
            <a:chExt cx="12192000" cy="6866467"/>
          </a:xfrm>
        </p:grpSpPr>
        <p:cxnSp>
          <p:nvCxnSpPr>
            <p:cNvPr id="24" name="Google Shape;24;p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9"/>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9"/>
            <p:cNvSpPr/>
            <p:nvPr/>
          </p:nvSpPr>
          <p:spPr>
            <a:xfrm rot="10800000">
              <a:off x="0" y="0"/>
              <a:ext cx="842596" cy="5666154"/>
            </a:xfrm>
            <a:prstGeom prst="triangle">
              <a:avLst>
                <a:gd name="adj" fmla="val 10000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1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4" name="Google Shape;104;p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2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2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2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6" name="Google Shape;46;p1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47" name="Google Shape;4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3" name="Google Shape;53;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59" name="Google Shape;59;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5" name="Google Shape;65;p14"/>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6" name="Google Shape;66;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72" name="Google Shape;72;p15"/>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3" name="Google Shape;73;p15"/>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74" name="Google Shape;74;p15"/>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5" name="Google Shape;75;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8"/>
          <p:cNvGrpSpPr/>
          <p:nvPr/>
        </p:nvGrpSpPr>
        <p:grpSpPr>
          <a:xfrm>
            <a:off x="0" y="-8467"/>
            <a:ext cx="12192000" cy="6866467"/>
            <a:chOff x="0" y="-8467"/>
            <a:chExt cx="12192000" cy="6866467"/>
          </a:xfrm>
        </p:grpSpPr>
        <p:cxnSp>
          <p:nvCxnSpPr>
            <p:cNvPr id="7" name="Google Shape;7;p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8"/>
            <p:cNvSpPr/>
            <p:nvPr/>
          </p:nvSpPr>
          <p:spPr>
            <a:xfrm>
              <a:off x="0" y="4013200"/>
              <a:ext cx="448733" cy="2844800"/>
            </a:xfrm>
            <a:prstGeom prst="triangle">
              <a:avLst>
                <a:gd name="adj" fmla="val 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359582" y="969024"/>
            <a:ext cx="7767000" cy="1646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5400"/>
              <a:buFont typeface="Trebuchet MS"/>
              <a:buNone/>
            </a:pPr>
            <a:r>
              <a:rPr lang="en-US" b="1" u="sng" dirty="0">
                <a:solidFill>
                  <a:schemeClr val="tx1"/>
                </a:solidFill>
              </a:rPr>
              <a:t>Team 06-SOEN 6441</a:t>
            </a:r>
            <a:endParaRPr b="1" u="sng" dirty="0">
              <a:solidFill>
                <a:schemeClr val="tx1"/>
              </a:solidFill>
            </a:endParaRPr>
          </a:p>
        </p:txBody>
      </p:sp>
      <p:sp>
        <p:nvSpPr>
          <p:cNvPr id="144" name="Google Shape;144;p1"/>
          <p:cNvSpPr txBox="1">
            <a:spLocks noGrp="1"/>
          </p:cNvSpPr>
          <p:nvPr>
            <p:ph type="subTitle" idx="1"/>
          </p:nvPr>
        </p:nvSpPr>
        <p:spPr>
          <a:xfrm>
            <a:off x="1359582" y="3067119"/>
            <a:ext cx="7767000" cy="1096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00000"/>
              </a:lnSpc>
              <a:spcBef>
                <a:spcPts val="1000"/>
              </a:spcBef>
              <a:spcAft>
                <a:spcPts val="0"/>
              </a:spcAft>
              <a:buSzPts val="1440"/>
              <a:buNone/>
            </a:pPr>
            <a:r>
              <a:rPr lang="en-US" sz="2800" b="1" dirty="0">
                <a:solidFill>
                  <a:schemeClr val="tx1"/>
                </a:solidFill>
              </a:rPr>
              <a:t>Build 3</a:t>
            </a:r>
            <a:endParaRPr sz="2800" b="1" dirty="0">
              <a:solidFill>
                <a:schemeClr val="tx1"/>
              </a:solidFill>
            </a:endParaRPr>
          </a:p>
          <a:p>
            <a:pPr marL="0" lvl="0" indent="0" algn="ctr" rtl="0">
              <a:lnSpc>
                <a:spcPct val="100000"/>
              </a:lnSpc>
              <a:spcBef>
                <a:spcPts val="1000"/>
              </a:spcBef>
              <a:spcAft>
                <a:spcPts val="0"/>
              </a:spcAft>
              <a:buSzPts val="1440"/>
              <a:buNone/>
            </a:pPr>
            <a:r>
              <a:rPr lang="en-US" sz="2800" b="1" dirty="0">
                <a:solidFill>
                  <a:schemeClr val="tx1"/>
                </a:solidFill>
              </a:rPr>
              <a:t>WarZone</a:t>
            </a:r>
            <a:endParaRPr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p:nvPr/>
        </p:nvSpPr>
        <p:spPr>
          <a:xfrm>
            <a:off x="197666" y="337589"/>
            <a:ext cx="4000708"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dk1"/>
                </a:solidFill>
              </a:rPr>
              <a:t>2.   </a:t>
            </a:r>
            <a:r>
              <a:rPr lang="en-US" sz="2000" b="1" dirty="0">
                <a:solidFill>
                  <a:schemeClr val="dk1"/>
                </a:solidFill>
              </a:rPr>
              <a:t>Commenting Convention</a:t>
            </a:r>
            <a:endParaRPr sz="1800" b="1" dirty="0">
              <a:solidFill>
                <a:schemeClr val="dk1"/>
              </a:solidFill>
            </a:endParaRPr>
          </a:p>
        </p:txBody>
      </p:sp>
      <p:graphicFrame>
        <p:nvGraphicFramePr>
          <p:cNvPr id="199" name="Google Shape;199;p6"/>
          <p:cNvGraphicFramePr/>
          <p:nvPr>
            <p:extLst>
              <p:ext uri="{D42A27DB-BD31-4B8C-83A1-F6EECF244321}">
                <p14:modId xmlns:p14="http://schemas.microsoft.com/office/powerpoint/2010/main" val="4108062297"/>
              </p:ext>
            </p:extLst>
          </p:nvPr>
        </p:nvGraphicFramePr>
        <p:xfrm>
          <a:off x="297429" y="1290368"/>
          <a:ext cx="9098650" cy="3170440"/>
        </p:xfrm>
        <a:graphic>
          <a:graphicData uri="http://schemas.openxmlformats.org/drawingml/2006/table">
            <a:tbl>
              <a:tblPr>
                <a:noFill/>
                <a:tableStyleId>{87A7C66F-08DE-4BB0-B0CD-034E62C768D5}</a:tableStyleId>
              </a:tblPr>
              <a:tblGrid>
                <a:gridCol w="9098650">
                  <a:extLst>
                    <a:ext uri="{9D8B030D-6E8A-4147-A177-3AD203B41FA5}">
                      <a16:colId xmlns:a16="http://schemas.microsoft.com/office/drawing/2014/main" val="20000"/>
                    </a:ext>
                  </a:extLst>
                </a:gridCol>
              </a:tblGrid>
              <a:tr h="884500">
                <a:tc>
                  <a:txBody>
                    <a:bodyPr/>
                    <a:lstStyle/>
                    <a:p>
                      <a:pPr marL="0" lvl="0" indent="0" algn="l" rtl="0">
                        <a:spcBef>
                          <a:spcPts val="0"/>
                        </a:spcBef>
                        <a:spcAft>
                          <a:spcPts val="0"/>
                        </a:spcAft>
                        <a:buNone/>
                      </a:pPr>
                      <a:r>
                        <a:rPr lang="en-US" sz="1800" b="1" dirty="0"/>
                        <a:t>1.</a:t>
                      </a:r>
                      <a:r>
                        <a:rPr lang="en-US" sz="1800" dirty="0"/>
                        <a:t> </a:t>
                      </a:r>
                      <a:r>
                        <a:rPr lang="en-US" sz="1800" b="1" dirty="0"/>
                        <a:t>Javadoc: </a:t>
                      </a:r>
                      <a:r>
                        <a:rPr lang="en-US" sz="1800" dirty="0"/>
                        <a:t>All classes, data members, and member functions have Javadoc comments mentioned above them. These comments include explanations for the purpose and functionality of the class or method. Additionally, Javadoc comments include descriptions for return types, parameters, and any exceptions thrown.</a:t>
                      </a:r>
                      <a:endParaRPr sz="1800" dirty="0"/>
                    </a:p>
                  </a:txBody>
                  <a:tcPr marL="91425" marR="91425" marT="91425" marB="91425"/>
                </a:tc>
                <a:extLst>
                  <a:ext uri="{0D108BD9-81ED-4DB2-BD59-A6C34878D82A}">
                    <a16:rowId xmlns:a16="http://schemas.microsoft.com/office/drawing/2014/main" val="10000"/>
                  </a:ext>
                </a:extLst>
              </a:tr>
              <a:tr h="884500">
                <a:tc>
                  <a:txBody>
                    <a:bodyPr/>
                    <a:lstStyle/>
                    <a:p>
                      <a:pPr marL="0" lvl="0" indent="0" algn="l" rtl="0">
                        <a:spcBef>
                          <a:spcPts val="0"/>
                        </a:spcBef>
                        <a:spcAft>
                          <a:spcPts val="0"/>
                        </a:spcAft>
                        <a:buNone/>
                      </a:pPr>
                      <a:r>
                        <a:rPr lang="en-US" sz="1800" b="1"/>
                        <a:t>2. Long Methods: </a:t>
                      </a:r>
                      <a:r>
                        <a:rPr lang="en-US" sz="1800"/>
                        <a:t>Meaningful explanations has been added within long and complicated methods to improve code understanding. These explanations clarify the purpose and steps within the method to aid in comprehension.</a:t>
                      </a:r>
                      <a:endParaRPr sz="1800"/>
                    </a:p>
                  </a:txBody>
                  <a:tcPr marL="91425" marR="91425" marT="91425" marB="91425"/>
                </a:tc>
                <a:extLst>
                  <a:ext uri="{0D108BD9-81ED-4DB2-BD59-A6C34878D82A}">
                    <a16:rowId xmlns:a16="http://schemas.microsoft.com/office/drawing/2014/main" val="10001"/>
                  </a:ext>
                </a:extLst>
              </a:tr>
              <a:tr h="884500">
                <a:tc>
                  <a:txBody>
                    <a:bodyPr/>
                    <a:lstStyle/>
                    <a:p>
                      <a:pPr marL="0" lvl="0" indent="0" algn="l" rtl="0">
                        <a:spcBef>
                          <a:spcPts val="0"/>
                        </a:spcBef>
                        <a:spcAft>
                          <a:spcPts val="0"/>
                        </a:spcAft>
                        <a:buNone/>
                      </a:pPr>
                      <a:r>
                        <a:rPr lang="en-US" sz="1800" b="1" dirty="0"/>
                        <a:t>3. No Commented-out Code:</a:t>
                      </a:r>
                      <a:r>
                        <a:rPr lang="en-US" sz="1800" dirty="0"/>
                        <a:t> Unnecessary commented-out code has been removed from the codebase to enhance readability and maintainability.</a:t>
                      </a:r>
                      <a:endParaRPr sz="1800"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bbb32508e6_1_51"/>
          <p:cNvSpPr txBox="1"/>
          <p:nvPr/>
        </p:nvSpPr>
        <p:spPr>
          <a:xfrm>
            <a:off x="590554" y="2585307"/>
            <a:ext cx="8887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u="sng" dirty="0">
                <a:solidFill>
                  <a:schemeClr val="tx1"/>
                </a:solidFill>
                <a:latin typeface="Trebuchet MS"/>
                <a:ea typeface="Trebuchet MS"/>
                <a:cs typeface="Trebuchet MS"/>
                <a:sym typeface="Trebuchet MS"/>
              </a:rPr>
              <a:t>Thank You</a:t>
            </a:r>
            <a:endParaRPr sz="3000" b="1" u="sn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4724400"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50" name="Google Shape;150;p2"/>
          <p:cNvSpPr txBox="1"/>
          <p:nvPr/>
        </p:nvSpPr>
        <p:spPr>
          <a:xfrm>
            <a:off x="808108" y="786494"/>
            <a:ext cx="823757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sng" strike="noStrike" cap="none" dirty="0">
                <a:solidFill>
                  <a:schemeClr val="tx1"/>
                </a:solidFill>
                <a:latin typeface="Trebuchet MS"/>
                <a:ea typeface="Trebuchet MS"/>
                <a:cs typeface="Trebuchet MS"/>
                <a:sym typeface="Trebuchet MS"/>
              </a:rPr>
              <a:t>Group </a:t>
            </a:r>
            <a:r>
              <a:rPr lang="en-US" sz="4400" b="1" u="sng" dirty="0">
                <a:solidFill>
                  <a:schemeClr val="tx1"/>
                </a:solidFill>
                <a:latin typeface="Trebuchet MS"/>
                <a:ea typeface="Trebuchet MS"/>
                <a:cs typeface="Trebuchet MS"/>
                <a:sym typeface="Trebuchet MS"/>
              </a:rPr>
              <a:t>Members:</a:t>
            </a:r>
            <a:endParaRPr sz="1400" b="1" i="0" u="sng" strike="noStrike" cap="none" dirty="0">
              <a:solidFill>
                <a:schemeClr val="tx1"/>
              </a:solidFill>
              <a:latin typeface="Arial"/>
              <a:ea typeface="Arial"/>
              <a:cs typeface="Arial"/>
              <a:sym typeface="Arial"/>
            </a:endParaRPr>
          </a:p>
        </p:txBody>
      </p:sp>
      <p:sp>
        <p:nvSpPr>
          <p:cNvPr id="151" name="Google Shape;151;p2"/>
          <p:cNvSpPr txBox="1"/>
          <p:nvPr/>
        </p:nvSpPr>
        <p:spPr>
          <a:xfrm>
            <a:off x="808108" y="1872234"/>
            <a:ext cx="6241621" cy="22467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800" dirty="0" err="1">
                <a:solidFill>
                  <a:schemeClr val="dk1"/>
                </a:solidFill>
                <a:latin typeface="Trebuchet MS"/>
                <a:ea typeface="Trebuchet MS"/>
                <a:cs typeface="Trebuchet MS"/>
                <a:sym typeface="Trebuchet MS"/>
              </a:rPr>
              <a:t>Harsimran</a:t>
            </a:r>
            <a:r>
              <a:rPr lang="en-US" sz="2800" dirty="0">
                <a:solidFill>
                  <a:schemeClr val="dk1"/>
                </a:solidFill>
                <a:latin typeface="Trebuchet MS"/>
                <a:ea typeface="Trebuchet MS"/>
                <a:cs typeface="Trebuchet MS"/>
                <a:sym typeface="Trebuchet MS"/>
              </a:rPr>
              <a:t> Kaur - 40241543</a:t>
            </a: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2800" dirty="0">
                <a:solidFill>
                  <a:schemeClr val="dk1"/>
                </a:solidFill>
                <a:latin typeface="Trebuchet MS"/>
                <a:ea typeface="Trebuchet MS"/>
                <a:cs typeface="Trebuchet MS"/>
                <a:sym typeface="Trebuchet MS"/>
              </a:rPr>
              <a:t>Hetul Patel       - 40225667</a:t>
            </a: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2800" dirty="0">
                <a:solidFill>
                  <a:schemeClr val="dk1"/>
                </a:solidFill>
                <a:latin typeface="Trebuchet MS"/>
                <a:ea typeface="Trebuchet MS"/>
                <a:cs typeface="Trebuchet MS"/>
                <a:sym typeface="Trebuchet MS"/>
              </a:rPr>
              <a:t>Simran Kaur      - 40221666</a:t>
            </a: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2800" dirty="0">
                <a:solidFill>
                  <a:schemeClr val="dk1"/>
                </a:solidFill>
                <a:latin typeface="Trebuchet MS"/>
                <a:ea typeface="Trebuchet MS"/>
                <a:cs typeface="Trebuchet MS"/>
                <a:sym typeface="Trebuchet MS"/>
              </a:rPr>
              <a:t>Parth Shah        - 40196521</a:t>
            </a: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2800" dirty="0">
                <a:solidFill>
                  <a:schemeClr val="dk1"/>
                </a:solidFill>
                <a:latin typeface="Trebuchet MS"/>
                <a:ea typeface="Trebuchet MS"/>
                <a:cs typeface="Trebuchet MS"/>
                <a:sym typeface="Trebuchet MS"/>
              </a:rPr>
              <a:t>Mir Pasad          - 40253287</a:t>
            </a:r>
            <a:endParaRPr sz="2800" dirty="0">
              <a:solidFill>
                <a:schemeClr val="dk1"/>
              </a:solidFill>
              <a:latin typeface="Trebuchet MS"/>
              <a:ea typeface="Trebuchet MS"/>
              <a:cs typeface="Trebuchet MS"/>
              <a:sym typeface="Trebuchet MS"/>
            </a:endParaRPr>
          </a:p>
        </p:txBody>
      </p:sp>
      <p:sp>
        <p:nvSpPr>
          <p:cNvPr id="152" name="Google Shape;152;p2"/>
          <p:cNvSpPr txBox="1"/>
          <p:nvPr/>
        </p:nvSpPr>
        <p:spPr>
          <a:xfrm>
            <a:off x="6545766" y="1193180"/>
            <a:ext cx="27432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txBox="1"/>
          <p:nvPr/>
        </p:nvSpPr>
        <p:spPr>
          <a:xfrm>
            <a:off x="6545766" y="2118436"/>
            <a:ext cx="2743200"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B148-2717-D02F-0A95-01D0E8134027}"/>
              </a:ext>
            </a:extLst>
          </p:cNvPr>
          <p:cNvSpPr>
            <a:spLocks noGrp="1"/>
          </p:cNvSpPr>
          <p:nvPr>
            <p:ph type="title"/>
          </p:nvPr>
        </p:nvSpPr>
        <p:spPr>
          <a:xfrm>
            <a:off x="628173" y="314633"/>
            <a:ext cx="8596668" cy="678426"/>
          </a:xfrm>
        </p:spPr>
        <p:txBody>
          <a:bodyPr>
            <a:normAutofit/>
          </a:bodyPr>
          <a:lstStyle/>
          <a:p>
            <a:r>
              <a:rPr lang="en-IN" sz="2800" b="1" u="sng" dirty="0">
                <a:solidFill>
                  <a:schemeClr val="tx1"/>
                </a:solidFill>
                <a:latin typeface="+mj-lt"/>
              </a:rPr>
              <a:t>Methodology</a:t>
            </a:r>
          </a:p>
        </p:txBody>
      </p:sp>
      <p:sp>
        <p:nvSpPr>
          <p:cNvPr id="3" name="Text Placeholder 2">
            <a:extLst>
              <a:ext uri="{FF2B5EF4-FFF2-40B4-BE49-F238E27FC236}">
                <a16:creationId xmlns:a16="http://schemas.microsoft.com/office/drawing/2014/main" id="{7D711BB4-1361-40B9-E182-9699F66B3A4E}"/>
              </a:ext>
            </a:extLst>
          </p:cNvPr>
          <p:cNvSpPr>
            <a:spLocks noGrp="1"/>
          </p:cNvSpPr>
          <p:nvPr>
            <p:ph type="body" idx="1"/>
          </p:nvPr>
        </p:nvSpPr>
        <p:spPr>
          <a:xfrm>
            <a:off x="343038" y="993059"/>
            <a:ext cx="9007439" cy="5550308"/>
          </a:xfrm>
        </p:spPr>
        <p:txBody>
          <a:bodyPr>
            <a:normAutofit fontScale="92500" lnSpcReduction="20000"/>
          </a:bodyPr>
          <a:lstStyle/>
          <a:p>
            <a:pPr algn="just"/>
            <a:r>
              <a:rPr lang="en-IN" b="1" i="0" dirty="0">
                <a:solidFill>
                  <a:srgbClr val="0D0D0D"/>
                </a:solidFill>
                <a:effectLst/>
                <a:highlight>
                  <a:srgbClr val="FFFFFF"/>
                </a:highlight>
                <a:latin typeface="+mj-lt"/>
              </a:rPr>
              <a:t>Game Map Details</a:t>
            </a:r>
          </a:p>
          <a:p>
            <a:pPr algn="just">
              <a:buFont typeface="Arial" panose="020B0604020202020204" pitchFamily="34" charset="0"/>
              <a:buChar char="•"/>
            </a:pPr>
            <a:r>
              <a:rPr lang="en-IN" b="0" i="0" dirty="0">
                <a:solidFill>
                  <a:srgbClr val="0D0D0D"/>
                </a:solidFill>
                <a:effectLst/>
                <a:highlight>
                  <a:srgbClr val="FFFFFF"/>
                </a:highlight>
                <a:latin typeface="+mj-lt"/>
              </a:rPr>
              <a:t>Structure: Connected graph, nodes are territories, edges show adjacency</a:t>
            </a:r>
          </a:p>
          <a:p>
            <a:pPr algn="just">
              <a:buFont typeface="Arial" panose="020B0604020202020204" pitchFamily="34" charset="0"/>
              <a:buChar char="•"/>
            </a:pPr>
            <a:r>
              <a:rPr lang="en-IN" b="0" i="0" dirty="0">
                <a:solidFill>
                  <a:srgbClr val="0D0D0D"/>
                </a:solidFill>
                <a:effectLst/>
                <a:highlight>
                  <a:srgbClr val="FFFFFF"/>
                </a:highlight>
                <a:latin typeface="+mj-lt"/>
              </a:rPr>
              <a:t>Continents: Subgraphs representing continents, each with a control value determining bonus armies</a:t>
            </a:r>
          </a:p>
          <a:p>
            <a:pPr algn="just">
              <a:buFont typeface="Arial" panose="020B0604020202020204" pitchFamily="34" charset="0"/>
              <a:buChar char="•"/>
            </a:pPr>
            <a:r>
              <a:rPr lang="en-IN" b="0" i="0" dirty="0">
                <a:solidFill>
                  <a:srgbClr val="0D0D0D"/>
                </a:solidFill>
                <a:effectLst/>
                <a:highlight>
                  <a:srgbClr val="FFFFFF"/>
                </a:highlight>
                <a:latin typeface="+mj-lt"/>
              </a:rPr>
              <a:t>Gameplay: Territories belong to players and contain armies; maps can be user-defined and loaded during play</a:t>
            </a:r>
          </a:p>
          <a:p>
            <a:pPr algn="just"/>
            <a:r>
              <a:rPr lang="en-IN" b="1" i="0" dirty="0">
                <a:solidFill>
                  <a:srgbClr val="0D0D0D"/>
                </a:solidFill>
                <a:effectLst/>
                <a:highlight>
                  <a:srgbClr val="FFFFFF"/>
                </a:highlight>
                <a:latin typeface="+mj-lt"/>
              </a:rPr>
              <a:t>Game Mechanics</a:t>
            </a:r>
          </a:p>
          <a:p>
            <a:pPr algn="just">
              <a:buFont typeface="Arial" panose="020B0604020202020204" pitchFamily="34" charset="0"/>
              <a:buChar char="•"/>
            </a:pPr>
            <a:r>
              <a:rPr lang="en-IN" b="0" i="0" dirty="0">
                <a:solidFill>
                  <a:srgbClr val="0D0D0D"/>
                </a:solidFill>
                <a:effectLst/>
                <a:highlight>
                  <a:srgbClr val="FFFFFF"/>
                </a:highlight>
                <a:latin typeface="+mj-lt"/>
              </a:rPr>
              <a:t>Startup Phase: Determining the number of players and random territory assignment</a:t>
            </a:r>
          </a:p>
          <a:p>
            <a:pPr algn="just">
              <a:buFont typeface="Arial" panose="020B0604020202020204" pitchFamily="34" charset="0"/>
              <a:buChar char="•"/>
            </a:pPr>
            <a:r>
              <a:rPr lang="en-IN" b="0" i="0" dirty="0">
                <a:solidFill>
                  <a:srgbClr val="0D0D0D"/>
                </a:solidFill>
                <a:effectLst/>
                <a:highlight>
                  <a:srgbClr val="FFFFFF"/>
                </a:highlight>
                <a:latin typeface="+mj-lt"/>
              </a:rPr>
              <a:t>Main Play Phase: Turn-based, players create and execute battle orders.</a:t>
            </a:r>
          </a:p>
          <a:p>
            <a:pPr algn="just"/>
            <a:r>
              <a:rPr lang="en-IN" b="1" i="0" dirty="0">
                <a:solidFill>
                  <a:srgbClr val="0D0D0D"/>
                </a:solidFill>
                <a:effectLst/>
                <a:highlight>
                  <a:srgbClr val="FFFFFF"/>
                </a:highlight>
                <a:latin typeface="+mj-lt"/>
              </a:rPr>
              <a:t>Issuing and Executing Orders</a:t>
            </a:r>
          </a:p>
          <a:p>
            <a:pPr algn="just">
              <a:buFont typeface="Arial" panose="020B0604020202020204" pitchFamily="34" charset="0"/>
              <a:buChar char="•"/>
            </a:pPr>
            <a:r>
              <a:rPr lang="en-IN" b="0" i="0" dirty="0">
                <a:solidFill>
                  <a:srgbClr val="0D0D0D"/>
                </a:solidFill>
                <a:effectLst/>
                <a:highlight>
                  <a:srgbClr val="FFFFFF"/>
                </a:highlight>
                <a:latin typeface="+mj-lt"/>
              </a:rPr>
              <a:t>Order Types: Deploy, Advance, Bomb, Blockade, Airlift, Negotiate</a:t>
            </a:r>
          </a:p>
          <a:p>
            <a:pPr algn="just">
              <a:buFont typeface="Arial" panose="020B0604020202020204" pitchFamily="34" charset="0"/>
              <a:buChar char="•"/>
            </a:pPr>
            <a:r>
              <a:rPr lang="en-IN" b="0" i="0" dirty="0">
                <a:solidFill>
                  <a:srgbClr val="0D0D0D"/>
                </a:solidFill>
                <a:effectLst/>
                <a:highlight>
                  <a:srgbClr val="FFFFFF"/>
                </a:highlight>
                <a:latin typeface="+mj-lt"/>
              </a:rPr>
              <a:t>Reinforcement Calculation: Based on territory control and continent bonuses</a:t>
            </a:r>
          </a:p>
          <a:p>
            <a:pPr algn="just">
              <a:buFont typeface="Arial" panose="020B0604020202020204" pitchFamily="34" charset="0"/>
              <a:buChar char="•"/>
            </a:pPr>
            <a:r>
              <a:rPr lang="en-IN" b="0" i="0" dirty="0">
                <a:solidFill>
                  <a:srgbClr val="0D0D0D"/>
                </a:solidFill>
                <a:effectLst/>
                <a:highlight>
                  <a:srgbClr val="FFFFFF"/>
                </a:highlight>
                <a:latin typeface="+mj-lt"/>
              </a:rPr>
              <a:t>Battle Simulation: Attacking and defending probabilities, territory conquest and occupation</a:t>
            </a:r>
          </a:p>
          <a:p>
            <a:pPr algn="just"/>
            <a:r>
              <a:rPr lang="en-IN" b="1" i="0" dirty="0">
                <a:solidFill>
                  <a:srgbClr val="0D0D0D"/>
                </a:solidFill>
                <a:effectLst/>
                <a:highlight>
                  <a:srgbClr val="FFFFFF"/>
                </a:highlight>
                <a:latin typeface="+mj-lt"/>
              </a:rPr>
              <a:t>Game End Conditions</a:t>
            </a:r>
          </a:p>
          <a:p>
            <a:pPr algn="just">
              <a:buFont typeface="Arial" panose="020B0604020202020204" pitchFamily="34" charset="0"/>
              <a:buChar char="•"/>
            </a:pPr>
            <a:r>
              <a:rPr lang="en-IN" b="0" i="0" dirty="0">
                <a:solidFill>
                  <a:srgbClr val="0D0D0D"/>
                </a:solidFill>
                <a:effectLst/>
                <a:highlight>
                  <a:srgbClr val="FFFFFF"/>
                </a:highlight>
                <a:latin typeface="+mj-lt"/>
              </a:rPr>
              <a:t>Removal of players without territories</a:t>
            </a:r>
          </a:p>
          <a:p>
            <a:pPr algn="just">
              <a:buFont typeface="Arial" panose="020B0604020202020204" pitchFamily="34" charset="0"/>
              <a:buChar char="•"/>
            </a:pPr>
            <a:r>
              <a:rPr lang="en-IN" b="0" i="0" dirty="0">
                <a:solidFill>
                  <a:srgbClr val="0D0D0D"/>
                </a:solidFill>
                <a:effectLst/>
                <a:highlight>
                  <a:srgbClr val="FFFFFF"/>
                </a:highlight>
                <a:latin typeface="+mj-lt"/>
              </a:rPr>
              <a:t>Game ends when a player controls all territories</a:t>
            </a:r>
          </a:p>
          <a:p>
            <a:endParaRPr lang="en-IN" dirty="0"/>
          </a:p>
        </p:txBody>
      </p:sp>
    </p:spTree>
    <p:extLst>
      <p:ext uri="{BB962C8B-B14F-4D97-AF65-F5344CB8AC3E}">
        <p14:creationId xmlns:p14="http://schemas.microsoft.com/office/powerpoint/2010/main" val="13645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372844" y="245304"/>
            <a:ext cx="27432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u="sng" dirty="0">
                <a:solidFill>
                  <a:schemeClr val="tx1"/>
                </a:solidFill>
                <a:latin typeface="+mj-lt"/>
                <a:ea typeface="Trebuchet MS"/>
                <a:cs typeface="Trebuchet MS"/>
                <a:sym typeface="Trebuchet MS"/>
              </a:rPr>
              <a:t>FLOWCHART</a:t>
            </a:r>
            <a:endParaRPr sz="1400" b="1" i="0" u="sng" strike="noStrike" cap="none" dirty="0">
              <a:solidFill>
                <a:schemeClr val="tx1"/>
              </a:solidFill>
              <a:latin typeface="+mj-lt"/>
              <a:ea typeface="Arial"/>
              <a:cs typeface="Arial"/>
              <a:sym typeface="Arial"/>
            </a:endParaRPr>
          </a:p>
        </p:txBody>
      </p:sp>
      <p:pic>
        <p:nvPicPr>
          <p:cNvPr id="4" name="Picture 3" descr="A diagram of a company&#10;&#10;Description automatically generated">
            <a:extLst>
              <a:ext uri="{FF2B5EF4-FFF2-40B4-BE49-F238E27FC236}">
                <a16:creationId xmlns:a16="http://schemas.microsoft.com/office/drawing/2014/main" id="{5C5FE8A5-FF84-0D0B-9783-EB1C0228B23D}"/>
              </a:ext>
            </a:extLst>
          </p:cNvPr>
          <p:cNvPicPr>
            <a:picLocks noChangeAspect="1"/>
          </p:cNvPicPr>
          <p:nvPr/>
        </p:nvPicPr>
        <p:blipFill>
          <a:blip r:embed="rId3"/>
          <a:stretch>
            <a:fillRect/>
          </a:stretch>
        </p:blipFill>
        <p:spPr>
          <a:xfrm>
            <a:off x="2258939" y="-71951"/>
            <a:ext cx="7533990" cy="70019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5"/>
          <p:cNvSpPr txBox="1"/>
          <p:nvPr/>
        </p:nvSpPr>
        <p:spPr>
          <a:xfrm>
            <a:off x="471948" y="2762287"/>
            <a:ext cx="8887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u="sng" dirty="0">
                <a:solidFill>
                  <a:schemeClr val="tx1"/>
                </a:solidFill>
                <a:latin typeface="Trebuchet MS"/>
                <a:ea typeface="Trebuchet MS"/>
                <a:cs typeface="Trebuchet MS"/>
                <a:sym typeface="Trebuchet MS"/>
              </a:rPr>
              <a:t>CODING CONVENTION</a:t>
            </a:r>
            <a:endParaRPr sz="3000" b="1" u="sng"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bbb32508e6_1_12"/>
          <p:cNvSpPr txBox="1"/>
          <p:nvPr/>
        </p:nvSpPr>
        <p:spPr>
          <a:xfrm>
            <a:off x="315000" y="3865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7" name="Google Shape;177;g2bbb32508e6_1_12"/>
          <p:cNvSpPr txBox="1"/>
          <p:nvPr/>
        </p:nvSpPr>
        <p:spPr>
          <a:xfrm>
            <a:off x="535121" y="278982"/>
            <a:ext cx="4705471" cy="553968"/>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AutoNum type="arabicPeriod"/>
            </a:pPr>
            <a:r>
              <a:rPr lang="en-US" sz="2400" b="1" u="sng" dirty="0"/>
              <a:t>Naming Conventions</a:t>
            </a:r>
            <a:endParaRPr sz="2400" b="1" u="sng" dirty="0"/>
          </a:p>
        </p:txBody>
      </p:sp>
      <p:sp>
        <p:nvSpPr>
          <p:cNvPr id="178" name="Google Shape;178;g2bbb32508e6_1_12"/>
          <p:cNvSpPr txBox="1"/>
          <p:nvPr/>
        </p:nvSpPr>
        <p:spPr>
          <a:xfrm>
            <a:off x="535121" y="832950"/>
            <a:ext cx="9700259" cy="506256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3F3F3F"/>
              </a:buClr>
              <a:buSzPts val="1400"/>
              <a:buAutoNum type="alphaLcPeriod"/>
            </a:pPr>
            <a:r>
              <a:rPr lang="en-US" sz="1800" dirty="0">
                <a:solidFill>
                  <a:srgbClr val="3F3F3F"/>
                </a:solidFill>
              </a:rPr>
              <a:t>Classes - We have used </a:t>
            </a:r>
            <a:r>
              <a:rPr lang="en-US" sz="1800" dirty="0" err="1">
                <a:solidFill>
                  <a:srgbClr val="3F3F3F"/>
                </a:solidFill>
              </a:rPr>
              <a:t>UpperCamelCase</a:t>
            </a:r>
            <a:r>
              <a:rPr lang="en-US" sz="1800" dirty="0">
                <a:solidFill>
                  <a:srgbClr val="3F3F3F"/>
                </a:solidFill>
              </a:rPr>
              <a:t>.</a:t>
            </a:r>
            <a:endParaRPr sz="1800" dirty="0">
              <a:solidFill>
                <a:srgbClr val="3F3F3F"/>
              </a:solidFill>
            </a:endParaRPr>
          </a:p>
          <a:p>
            <a:pPr marL="457200" lvl="0" indent="0" algn="l" rtl="0">
              <a:spcBef>
                <a:spcPts val="0"/>
              </a:spcBef>
              <a:spcAft>
                <a:spcPts val="0"/>
              </a:spcAft>
              <a:buNone/>
            </a:pPr>
            <a:br>
              <a:rPr lang="en-US" sz="1800" dirty="0">
                <a:solidFill>
                  <a:srgbClr val="3F3F3F"/>
                </a:solidFill>
              </a:rPr>
            </a:br>
            <a:r>
              <a:rPr lang="en-US" sz="1800" dirty="0">
                <a:solidFill>
                  <a:srgbClr val="3F3F3F"/>
                </a:solidFill>
              </a:rPr>
              <a:t>Example:</a:t>
            </a:r>
            <a:endParaRPr sz="1800" dirty="0">
              <a:solidFill>
                <a:srgbClr val="3F3F3F"/>
              </a:solidFill>
            </a:endParaRPr>
          </a:p>
          <a:p>
            <a:pPr marL="457200" lvl="0" indent="0" algn="l" rtl="0">
              <a:spcBef>
                <a:spcPts val="0"/>
              </a:spcBef>
              <a:spcAft>
                <a:spcPts val="0"/>
              </a:spcAft>
              <a:buNone/>
            </a:pPr>
            <a:endParaRPr dirty="0">
              <a:solidFill>
                <a:srgbClr val="3F3F3F"/>
              </a:solidFill>
            </a:endParaRPr>
          </a:p>
          <a:p>
            <a:pPr marL="457200" lvl="0" indent="0" algn="l" rtl="0">
              <a:spcBef>
                <a:spcPts val="0"/>
              </a:spcBef>
              <a:spcAft>
                <a:spcPts val="0"/>
              </a:spcAft>
              <a:buNone/>
            </a:pPr>
            <a:endParaRPr dirty="0">
              <a:solidFill>
                <a:srgbClr val="3F3F3F"/>
              </a:solidFill>
            </a:endParaRPr>
          </a:p>
          <a:p>
            <a:pPr marL="457200" lvl="0" indent="0" algn="l" rtl="0">
              <a:spcBef>
                <a:spcPts val="0"/>
              </a:spcBef>
              <a:spcAft>
                <a:spcPts val="0"/>
              </a:spcAft>
              <a:buNone/>
            </a:pPr>
            <a:endParaRPr dirty="0">
              <a:solidFill>
                <a:srgbClr val="3F3F3F"/>
              </a:solidFill>
            </a:endParaRPr>
          </a:p>
        </p:txBody>
      </p:sp>
      <p:pic>
        <p:nvPicPr>
          <p:cNvPr id="179" name="Google Shape;179;g2bbb32508e6_1_12"/>
          <p:cNvPicPr preferRelativeResize="0"/>
          <p:nvPr/>
        </p:nvPicPr>
        <p:blipFill>
          <a:blip r:embed="rId3">
            <a:alphaModFix/>
          </a:blip>
          <a:stretch>
            <a:fillRect/>
          </a:stretch>
        </p:blipFill>
        <p:spPr>
          <a:xfrm>
            <a:off x="1096599" y="2294527"/>
            <a:ext cx="6477000" cy="200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bbb32508e6_1_0"/>
          <p:cNvSpPr txBox="1"/>
          <p:nvPr/>
        </p:nvSpPr>
        <p:spPr>
          <a:xfrm>
            <a:off x="348309" y="242469"/>
            <a:ext cx="515775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Naming Conventions continued…</a:t>
            </a:r>
            <a:endParaRPr sz="2400" b="1" dirty="0"/>
          </a:p>
        </p:txBody>
      </p:sp>
      <p:sp>
        <p:nvSpPr>
          <p:cNvPr id="185" name="Google Shape;185;g2bbb32508e6_1_0"/>
          <p:cNvSpPr txBox="1"/>
          <p:nvPr/>
        </p:nvSpPr>
        <p:spPr>
          <a:xfrm>
            <a:off x="348309" y="915882"/>
            <a:ext cx="12192000" cy="61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3F3F"/>
                </a:solidFill>
              </a:rPr>
              <a:t>b. </a:t>
            </a:r>
            <a:r>
              <a:rPr lang="en-US" sz="1800" dirty="0">
                <a:solidFill>
                  <a:schemeClr val="dk1"/>
                </a:solidFill>
              </a:rPr>
              <a:t>data members, member functions, and method parameters - We have use </a:t>
            </a:r>
            <a:r>
              <a:rPr lang="en-US" sz="1800" dirty="0" err="1">
                <a:solidFill>
                  <a:schemeClr val="dk1"/>
                </a:solidFill>
              </a:rPr>
              <a:t>lowerCamelCase</a:t>
            </a:r>
            <a:r>
              <a:rPr lang="en-US" sz="1800" dirty="0">
                <a:solidFill>
                  <a:schemeClr val="dk1"/>
                </a:solidFill>
              </a:rPr>
              <a:t>.</a:t>
            </a:r>
          </a:p>
          <a:p>
            <a:pPr marL="0" lvl="0" indent="0" algn="l" rtl="0">
              <a:spcBef>
                <a:spcPts val="0"/>
              </a:spcBef>
              <a:spcAft>
                <a:spcPts val="0"/>
              </a:spcAft>
              <a:buNone/>
            </a:pPr>
            <a:r>
              <a:rPr lang="en-IN" sz="1800" dirty="0"/>
              <a:t>• data members start with d_ </a:t>
            </a:r>
          </a:p>
          <a:p>
            <a:pPr marL="0" lvl="0" indent="0" algn="l" rtl="0">
              <a:spcBef>
                <a:spcPts val="0"/>
              </a:spcBef>
              <a:spcAft>
                <a:spcPts val="0"/>
              </a:spcAft>
              <a:buNone/>
            </a:pPr>
            <a:r>
              <a:rPr lang="en-IN" sz="1800" dirty="0"/>
              <a:t>• method parameters start with p_</a:t>
            </a:r>
          </a:p>
          <a:p>
            <a:pPr marL="0" lvl="0" indent="0" algn="l" rtl="0">
              <a:spcBef>
                <a:spcPts val="0"/>
              </a:spcBef>
              <a:spcAft>
                <a:spcPts val="0"/>
              </a:spcAft>
              <a:buNone/>
            </a:pPr>
            <a:r>
              <a:rPr lang="en-IN" sz="1800" dirty="0"/>
              <a:t> • local variables start with l_</a:t>
            </a:r>
            <a:br>
              <a:rPr lang="en-US" dirty="0">
                <a:solidFill>
                  <a:schemeClr val="dk1"/>
                </a:solidFill>
              </a:rPr>
            </a:br>
            <a:endParaRPr dirty="0">
              <a:solidFill>
                <a:schemeClr val="dk1"/>
              </a:solidFill>
            </a:endParaRP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sz="1800" dirty="0">
                <a:solidFill>
                  <a:schemeClr val="dk1"/>
                </a:solidFill>
              </a:rPr>
              <a:t>Example:</a:t>
            </a:r>
            <a:endParaRPr sz="1800"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186" name="Google Shape;186;g2bbb32508e6_1_0"/>
          <p:cNvPicPr preferRelativeResize="0"/>
          <p:nvPr/>
        </p:nvPicPr>
        <p:blipFill>
          <a:blip r:embed="rId3">
            <a:alphaModFix/>
          </a:blip>
          <a:stretch>
            <a:fillRect/>
          </a:stretch>
        </p:blipFill>
        <p:spPr>
          <a:xfrm>
            <a:off x="495793" y="2977969"/>
            <a:ext cx="9406299" cy="206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A60F-3BC7-599E-922A-1B2AA2B95C6F}"/>
              </a:ext>
            </a:extLst>
          </p:cNvPr>
          <p:cNvSpPr>
            <a:spLocks noGrp="1"/>
          </p:cNvSpPr>
          <p:nvPr>
            <p:ph type="title"/>
          </p:nvPr>
        </p:nvSpPr>
        <p:spPr>
          <a:xfrm>
            <a:off x="511277" y="122195"/>
            <a:ext cx="4463846" cy="694444"/>
          </a:xfrm>
        </p:spPr>
        <p:txBody>
          <a:bodyPr>
            <a:normAutofit/>
          </a:bodyPr>
          <a:lstStyle/>
          <a:p>
            <a:r>
              <a:rPr lang="en-IN" b="1" dirty="0">
                <a:solidFill>
                  <a:schemeClr val="tx1"/>
                </a:solidFill>
                <a:latin typeface="+mj-lt"/>
              </a:rPr>
              <a:t>Naming Conventions Continued</a:t>
            </a:r>
          </a:p>
        </p:txBody>
      </p:sp>
      <p:sp>
        <p:nvSpPr>
          <p:cNvPr id="3" name="Text Placeholder 2">
            <a:extLst>
              <a:ext uri="{FF2B5EF4-FFF2-40B4-BE49-F238E27FC236}">
                <a16:creationId xmlns:a16="http://schemas.microsoft.com/office/drawing/2014/main" id="{2B9E09D0-D8B8-2CBA-9E5B-6ADD07A6AD3E}"/>
              </a:ext>
            </a:extLst>
          </p:cNvPr>
          <p:cNvSpPr>
            <a:spLocks noGrp="1"/>
          </p:cNvSpPr>
          <p:nvPr>
            <p:ph type="body" idx="1"/>
          </p:nvPr>
        </p:nvSpPr>
        <p:spPr>
          <a:xfrm>
            <a:off x="511277" y="855406"/>
            <a:ext cx="8762725" cy="5185955"/>
          </a:xfrm>
        </p:spPr>
        <p:txBody>
          <a:bodyPr/>
          <a:lstStyle/>
          <a:p>
            <a:pPr marL="137160" indent="0">
              <a:buNone/>
            </a:pPr>
            <a:r>
              <a:rPr lang="en-IN" dirty="0">
                <a:latin typeface="+mj-lt"/>
              </a:rPr>
              <a:t>c. global variables in capital letters</a:t>
            </a:r>
          </a:p>
          <a:p>
            <a:pPr marL="137160" indent="0">
              <a:buNone/>
            </a:pPr>
            <a:endParaRPr lang="en-IN" dirty="0"/>
          </a:p>
        </p:txBody>
      </p:sp>
      <p:pic>
        <p:nvPicPr>
          <p:cNvPr id="6" name="Picture 5">
            <a:extLst>
              <a:ext uri="{FF2B5EF4-FFF2-40B4-BE49-F238E27FC236}">
                <a16:creationId xmlns:a16="http://schemas.microsoft.com/office/drawing/2014/main" id="{E96AE452-F81A-5BDD-FACD-3E4805C25DF8}"/>
              </a:ext>
            </a:extLst>
          </p:cNvPr>
          <p:cNvPicPr>
            <a:picLocks noChangeAspect="1"/>
          </p:cNvPicPr>
          <p:nvPr/>
        </p:nvPicPr>
        <p:blipFill>
          <a:blip r:embed="rId2"/>
          <a:stretch>
            <a:fillRect/>
          </a:stretch>
        </p:blipFill>
        <p:spPr>
          <a:xfrm>
            <a:off x="843346" y="1527398"/>
            <a:ext cx="7396086" cy="5035633"/>
          </a:xfrm>
          <a:prstGeom prst="rect">
            <a:avLst/>
          </a:prstGeom>
        </p:spPr>
      </p:pic>
    </p:spTree>
    <p:extLst>
      <p:ext uri="{BB962C8B-B14F-4D97-AF65-F5344CB8AC3E}">
        <p14:creationId xmlns:p14="http://schemas.microsoft.com/office/powerpoint/2010/main" val="352313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bbb32508e6_1_6"/>
          <p:cNvSpPr txBox="1"/>
          <p:nvPr/>
        </p:nvSpPr>
        <p:spPr>
          <a:xfrm>
            <a:off x="326165" y="321675"/>
            <a:ext cx="6865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t>Naming  Conventions continued…</a:t>
            </a:r>
            <a:endParaRPr sz="2000" b="1" dirty="0"/>
          </a:p>
        </p:txBody>
      </p:sp>
      <p:sp>
        <p:nvSpPr>
          <p:cNvPr id="192" name="Google Shape;192;g2bbb32508e6_1_6"/>
          <p:cNvSpPr txBox="1"/>
          <p:nvPr/>
        </p:nvSpPr>
        <p:spPr>
          <a:xfrm>
            <a:off x="176981" y="879172"/>
            <a:ext cx="12192000" cy="6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3F3F"/>
                </a:solidFill>
              </a:rPr>
              <a:t>c. </a:t>
            </a:r>
            <a:r>
              <a:rPr lang="en-US" sz="1800" dirty="0">
                <a:solidFill>
                  <a:schemeClr val="dk1"/>
                </a:solidFill>
              </a:rPr>
              <a:t>local variables - Follow lower camelCase with "l_" prefix to denote them as local variables.</a:t>
            </a:r>
            <a:br>
              <a:rPr lang="en-US" sz="1800" dirty="0">
                <a:solidFill>
                  <a:schemeClr val="dk1"/>
                </a:solidFill>
              </a:rPr>
            </a:br>
            <a:br>
              <a:rPr lang="en-US" sz="1800" dirty="0">
                <a:solidFill>
                  <a:schemeClr val="dk1"/>
                </a:solidFill>
              </a:rPr>
            </a:br>
            <a:r>
              <a:rPr lang="en-US" sz="1800" dirty="0">
                <a:solidFill>
                  <a:schemeClr val="dk1"/>
                </a:solidFill>
              </a:rPr>
              <a:t>Example:</a:t>
            </a:r>
            <a:br>
              <a:rPr lang="en-US" sz="1800" dirty="0">
                <a:solidFill>
                  <a:schemeClr val="dk1"/>
                </a:solidFill>
              </a:rPr>
            </a:br>
            <a:br>
              <a:rPr lang="en-US" dirty="0">
                <a:solidFill>
                  <a:schemeClr val="dk1"/>
                </a:solidFill>
              </a:rPr>
            </a:br>
            <a:br>
              <a:rPr lang="en-US" dirty="0">
                <a:solidFill>
                  <a:schemeClr val="dk1"/>
                </a:solidFill>
              </a:rPr>
            </a:br>
            <a:br>
              <a:rPr lang="en-US" dirty="0">
                <a:solidFill>
                  <a:schemeClr val="dk1"/>
                </a:solidFill>
              </a:rPr>
            </a:br>
            <a:br>
              <a:rPr lang="en-US" dirty="0">
                <a:solidFill>
                  <a:schemeClr val="dk1"/>
                </a:solidFill>
              </a:rPr>
            </a:br>
            <a:r>
              <a:rPr lang="en-US" dirty="0">
                <a:solidFill>
                  <a:schemeClr val="dk1"/>
                </a:solidFill>
              </a:rPr>
              <a:t> </a:t>
            </a:r>
            <a:endParaRPr dirty="0">
              <a:solidFill>
                <a:srgbClr val="3F3F3F"/>
              </a:solidFill>
            </a:endParaRPr>
          </a:p>
        </p:txBody>
      </p:sp>
      <p:pic>
        <p:nvPicPr>
          <p:cNvPr id="193" name="Google Shape;193;g2bbb32508e6_1_6"/>
          <p:cNvPicPr preferRelativeResize="0"/>
          <p:nvPr/>
        </p:nvPicPr>
        <p:blipFill>
          <a:blip r:embed="rId3">
            <a:alphaModFix/>
          </a:blip>
          <a:stretch>
            <a:fillRect/>
          </a:stretch>
        </p:blipFill>
        <p:spPr>
          <a:xfrm>
            <a:off x="704450" y="2078550"/>
            <a:ext cx="5391550" cy="83577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D3EC9C"/>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379</Words>
  <Application>Microsoft Office PowerPoint</Application>
  <PresentationFormat>Widescreen</PresentationFormat>
  <Paragraphs>46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Noto Sans Symbols</vt:lpstr>
      <vt:lpstr>Trebuchet MS</vt:lpstr>
      <vt:lpstr>Facet</vt:lpstr>
      <vt:lpstr>Team 06-SOEN 6441</vt:lpstr>
      <vt:lpstr>PowerPoint Presentation</vt:lpstr>
      <vt:lpstr>Methodology</vt:lpstr>
      <vt:lpstr>PowerPoint Presentation</vt:lpstr>
      <vt:lpstr>PowerPoint Presentation</vt:lpstr>
      <vt:lpstr>PowerPoint Presentation</vt:lpstr>
      <vt:lpstr>PowerPoint Presentation</vt:lpstr>
      <vt:lpstr>Naming Conventions Continued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06-SOEN 6441</dc:title>
  <cp:lastModifiedBy>Mir Pankaj Pasad</cp:lastModifiedBy>
  <cp:revision>3</cp:revision>
  <dcterms:created xsi:type="dcterms:W3CDTF">2020-08-26T05:28:45Z</dcterms:created>
  <dcterms:modified xsi:type="dcterms:W3CDTF">2024-04-09T23:52:21Z</dcterms:modified>
</cp:coreProperties>
</file>