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8"/>
  </p:notesMasterIdLst>
  <p:sldIdLst>
    <p:sldId id="256" r:id="rId2"/>
    <p:sldId id="257" r:id="rId3"/>
    <p:sldId id="258" r:id="rId4"/>
    <p:sldId id="259"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ABA0"/>
    <a:srgbClr val="6F62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6" d="100"/>
          <a:sy n="76" d="100"/>
        </p:scale>
        <p:origin x="9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F2ECD-46F7-407E-ACFA-168FE4B4066A}"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AD497-C9C2-41D9-A622-ED2242CC146F}" type="slidenum">
              <a:rPr lang="en-IN" smtClean="0"/>
              <a:t>‹#›</a:t>
            </a:fld>
            <a:endParaRPr lang="en-IN"/>
          </a:p>
        </p:txBody>
      </p:sp>
    </p:spTree>
    <p:extLst>
      <p:ext uri="{BB962C8B-B14F-4D97-AF65-F5344CB8AC3E}">
        <p14:creationId xmlns:p14="http://schemas.microsoft.com/office/powerpoint/2010/main" val="427609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8534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3/26/2025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22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3/26/2025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852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3/26/2025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3440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3/26/2025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7556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3/26/2025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8434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3/26/2025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3627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3/26/2025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1514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3/26/2025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6532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3/26/2025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4128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3/26/2025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0707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3/26/2025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1399665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2ABA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Transparent padlock">
            <a:extLst>
              <a:ext uri="{FF2B5EF4-FFF2-40B4-BE49-F238E27FC236}">
                <a16:creationId xmlns:a16="http://schemas.microsoft.com/office/drawing/2014/main" id="{959D7FA4-6AE2-5936-D735-6589854576A8}"/>
              </a:ext>
            </a:extLst>
          </p:cNvPr>
          <p:cNvPicPr>
            <a:picLocks noChangeAspect="1"/>
          </p:cNvPicPr>
          <p:nvPr/>
        </p:nvPicPr>
        <p:blipFill>
          <a:blip r:embed="rId2"/>
          <a:srcRect t="1412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DF15DF8A-891A-1965-E372-1BA1F3B94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79"/>
            <a:ext cx="6858002" cy="6511640"/>
          </a:xfrm>
          <a:prstGeom prst="rect">
            <a:avLst/>
          </a:prstGeom>
          <a:gradFill>
            <a:gsLst>
              <a:gs pos="0">
                <a:schemeClr val="bg1">
                  <a:alpha val="0"/>
                </a:schemeClr>
              </a:gs>
              <a:gs pos="46000">
                <a:schemeClr val="bg1">
                  <a:alpha val="33000"/>
                </a:schemeClr>
              </a:gs>
              <a:gs pos="26000">
                <a:schemeClr val="bg1">
                  <a:alpha val="2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8EDE713-6D79-57AE-695B-C59FD79FC3E6}"/>
              </a:ext>
            </a:extLst>
          </p:cNvPr>
          <p:cNvSpPr>
            <a:spLocks noGrp="1"/>
          </p:cNvSpPr>
          <p:nvPr>
            <p:ph type="ctrTitle"/>
          </p:nvPr>
        </p:nvSpPr>
        <p:spPr>
          <a:xfrm>
            <a:off x="6526924" y="898373"/>
            <a:ext cx="5416839" cy="3474720"/>
          </a:xfrm>
        </p:spPr>
        <p:txBody>
          <a:bodyPr anchor="b">
            <a:normAutofit/>
          </a:bodyPr>
          <a:lstStyle/>
          <a:p>
            <a:pPr algn="l"/>
            <a:r>
              <a:rPr lang="en-IN" sz="3600" dirty="0">
                <a:solidFill>
                  <a:schemeClr val="bg1"/>
                </a:solidFill>
              </a:rPr>
              <a:t>SEMI-SUPERVISED FEDERATED LEARNING–BASED INTRUSION DETECTION SYSTEM</a:t>
            </a:r>
          </a:p>
        </p:txBody>
      </p:sp>
      <p:sp>
        <p:nvSpPr>
          <p:cNvPr id="3" name="Subtitle 2">
            <a:extLst>
              <a:ext uri="{FF2B5EF4-FFF2-40B4-BE49-F238E27FC236}">
                <a16:creationId xmlns:a16="http://schemas.microsoft.com/office/drawing/2014/main" id="{51E27EB6-751F-D3E4-DA98-477077BFBBC8}"/>
              </a:ext>
            </a:extLst>
          </p:cNvPr>
          <p:cNvSpPr>
            <a:spLocks noGrp="1"/>
          </p:cNvSpPr>
          <p:nvPr>
            <p:ph type="subTitle" idx="1"/>
          </p:nvPr>
        </p:nvSpPr>
        <p:spPr>
          <a:xfrm>
            <a:off x="6662839" y="4484502"/>
            <a:ext cx="4116410" cy="1386840"/>
          </a:xfrm>
        </p:spPr>
        <p:txBody>
          <a:bodyPr anchor="t">
            <a:normAutofit fontScale="92500" lnSpcReduction="10000"/>
          </a:bodyPr>
          <a:lstStyle/>
          <a:p>
            <a:pPr algn="l"/>
            <a:endParaRPr lang="en-IN" sz="2200" dirty="0"/>
          </a:p>
          <a:p>
            <a:pPr algn="l"/>
            <a:r>
              <a:rPr lang="en-IN" sz="2200" b="1" dirty="0">
                <a:solidFill>
                  <a:schemeClr val="bg1"/>
                </a:solidFill>
                <a:latin typeface="Arial Narrow" panose="020B0606020202030204" pitchFamily="34" charset="0"/>
                <a:cs typeface="Times New Roman" panose="02020603050405020304" pitchFamily="18" charset="0"/>
              </a:rPr>
              <a:t>MIRRA G (22011101067)</a:t>
            </a:r>
          </a:p>
          <a:p>
            <a:pPr algn="l"/>
            <a:r>
              <a:rPr lang="en-IN" sz="2200" b="1" dirty="0">
                <a:solidFill>
                  <a:schemeClr val="bg1"/>
                </a:solidFill>
                <a:latin typeface="Arial Narrow" panose="020B0606020202030204" pitchFamily="34" charset="0"/>
                <a:cs typeface="Times New Roman" panose="02020603050405020304" pitchFamily="18" charset="0"/>
              </a:rPr>
              <a:t>AI &amp; DS -  B</a:t>
            </a:r>
          </a:p>
        </p:txBody>
      </p:sp>
    </p:spTree>
    <p:extLst>
      <p:ext uri="{BB962C8B-B14F-4D97-AF65-F5344CB8AC3E}">
        <p14:creationId xmlns:p14="http://schemas.microsoft.com/office/powerpoint/2010/main" val="19898436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C2AB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6490-C553-A718-8368-E13993162F36}"/>
              </a:ext>
            </a:extLst>
          </p:cNvPr>
          <p:cNvSpPr>
            <a:spLocks noGrp="1"/>
          </p:cNvSpPr>
          <p:nvPr>
            <p:ph type="title"/>
          </p:nvPr>
        </p:nvSpPr>
        <p:spPr/>
        <p:txBody>
          <a:bodyPr/>
          <a:lstStyle/>
          <a:p>
            <a:pPr algn="ctr"/>
            <a:r>
              <a:rPr lang="en-IN" dirty="0"/>
              <a:t>INTRODUCTION</a:t>
            </a:r>
          </a:p>
        </p:txBody>
      </p:sp>
      <p:sp>
        <p:nvSpPr>
          <p:cNvPr id="4" name="Content Placeholder 3">
            <a:extLst>
              <a:ext uri="{FF2B5EF4-FFF2-40B4-BE49-F238E27FC236}">
                <a16:creationId xmlns:a16="http://schemas.microsoft.com/office/drawing/2014/main" id="{BF10E06A-6D97-4591-D44E-F368E6594CCB}"/>
              </a:ext>
            </a:extLst>
          </p:cNvPr>
          <p:cNvSpPr>
            <a:spLocks noGrp="1"/>
          </p:cNvSpPr>
          <p:nvPr>
            <p:ph sz="half" idx="1"/>
          </p:nvPr>
        </p:nvSpPr>
        <p:spPr>
          <a:xfrm>
            <a:off x="612648" y="1700144"/>
            <a:ext cx="5181600" cy="4752156"/>
          </a:xfrm>
        </p:spPr>
        <p:txBody>
          <a:bodyPr>
            <a:normAutofit fontScale="85000" lnSpcReduction="10000"/>
          </a:bodyPr>
          <a:lstStyle/>
          <a:p>
            <a:pPr marL="0" indent="0">
              <a:buNone/>
            </a:pPr>
            <a:r>
              <a:rPr lang="en-IN" b="1" u="sng" dirty="0"/>
              <a:t>OVERVIEW</a:t>
            </a:r>
          </a:p>
          <a:p>
            <a:pPr marL="0" indent="0">
              <a:buNone/>
            </a:pPr>
            <a:r>
              <a:rPr lang="en-US" dirty="0"/>
              <a:t>The rapid growth of Internet of Things (IoT) devices has introduced significant security concerns. IoT networks are highly vulnerable to various cyber threats, including Distributed Denial of Service (DDoS) attacks, botnet infections, and malware intrusions. Traditional Intrusion Detection Systems (IDS) rely on centralized data collection and signature-based detection, which makes them ineffective against zero-day attacks (new and unknown threats). Federated Learning (FL) offers a promising solution by enabling collaborative learning across multiple IoT devices without sharing raw data, thereby enhancing privacy and security.</a:t>
            </a:r>
            <a:endParaRPr lang="en-IN" dirty="0"/>
          </a:p>
        </p:txBody>
      </p:sp>
      <p:sp>
        <p:nvSpPr>
          <p:cNvPr id="5" name="Content Placeholder 4">
            <a:extLst>
              <a:ext uri="{FF2B5EF4-FFF2-40B4-BE49-F238E27FC236}">
                <a16:creationId xmlns:a16="http://schemas.microsoft.com/office/drawing/2014/main" id="{5A5ADA18-D772-3409-45E2-48E0E3D612F9}"/>
              </a:ext>
            </a:extLst>
          </p:cNvPr>
          <p:cNvSpPr>
            <a:spLocks noGrp="1"/>
          </p:cNvSpPr>
          <p:nvPr>
            <p:ph sz="half" idx="2"/>
          </p:nvPr>
        </p:nvSpPr>
        <p:spPr>
          <a:xfrm>
            <a:off x="6172200" y="1700144"/>
            <a:ext cx="5181600" cy="4609216"/>
          </a:xfrm>
        </p:spPr>
        <p:txBody>
          <a:bodyPr>
            <a:normAutofit fontScale="85000" lnSpcReduction="10000"/>
          </a:bodyPr>
          <a:lstStyle/>
          <a:p>
            <a:pPr marL="0" indent="0">
              <a:buNone/>
            </a:pPr>
            <a:r>
              <a:rPr lang="en-US" b="1" u="sng" dirty="0"/>
              <a:t>NEED FOR A MORE ROBUST IDS:</a:t>
            </a:r>
          </a:p>
          <a:p>
            <a:pPr marL="0" indent="0">
              <a:buNone/>
            </a:pPr>
            <a:r>
              <a:rPr lang="en-US" dirty="0"/>
              <a:t>Despite its advantages, current FL-based IDS implementations face several challenges: </a:t>
            </a:r>
          </a:p>
          <a:p>
            <a:pPr marL="0" indent="0">
              <a:buNone/>
            </a:pPr>
            <a:r>
              <a:rPr lang="en-US" dirty="0"/>
              <a:t>Non-IID Data: IoT devices generate data that is highly imbalanced and varies across different devices, leading to biased learning.</a:t>
            </a:r>
          </a:p>
          <a:p>
            <a:pPr marL="0" indent="0">
              <a:buNone/>
            </a:pPr>
            <a:r>
              <a:rPr lang="en-US" dirty="0"/>
              <a:t>Communication Overhead: FL requires frequent model updates between clients and the central server, increasing bandwidth consumption.</a:t>
            </a:r>
          </a:p>
          <a:p>
            <a:pPr marL="0" indent="0">
              <a:buNone/>
            </a:pPr>
            <a:r>
              <a:rPr lang="en-US" dirty="0"/>
              <a:t>Poor Detection of Unknown Attacks: Most FL-based IDS rely on labeled datasets, making them ineffective at identifying new or evolving cyber threats.</a:t>
            </a:r>
            <a:endParaRPr lang="en-IN" dirty="0"/>
          </a:p>
        </p:txBody>
      </p:sp>
    </p:spTree>
    <p:extLst>
      <p:ext uri="{BB962C8B-B14F-4D97-AF65-F5344CB8AC3E}">
        <p14:creationId xmlns:p14="http://schemas.microsoft.com/office/powerpoint/2010/main" val="127922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2ABA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6500CF-F9C3-AE36-6875-DB759EEEED6B}"/>
              </a:ext>
            </a:extLst>
          </p:cNvPr>
          <p:cNvSpPr>
            <a:spLocks noGrp="1"/>
          </p:cNvSpPr>
          <p:nvPr>
            <p:ph type="title"/>
          </p:nvPr>
        </p:nvSpPr>
        <p:spPr>
          <a:xfrm>
            <a:off x="612648" y="329381"/>
            <a:ext cx="10741152" cy="1132258"/>
          </a:xfrm>
        </p:spPr>
        <p:txBody>
          <a:bodyPr/>
          <a:lstStyle/>
          <a:p>
            <a:pPr algn="ctr"/>
            <a:r>
              <a:rPr lang="en-IN" dirty="0"/>
              <a:t>EXISTING SYSTEM</a:t>
            </a:r>
          </a:p>
        </p:txBody>
      </p:sp>
      <p:sp>
        <p:nvSpPr>
          <p:cNvPr id="6" name="Content Placeholder 5">
            <a:extLst>
              <a:ext uri="{FF2B5EF4-FFF2-40B4-BE49-F238E27FC236}">
                <a16:creationId xmlns:a16="http://schemas.microsoft.com/office/drawing/2014/main" id="{C5E84282-6AD5-133D-C2F8-E6BED87F667D}"/>
              </a:ext>
            </a:extLst>
          </p:cNvPr>
          <p:cNvSpPr>
            <a:spLocks noGrp="1"/>
          </p:cNvSpPr>
          <p:nvPr>
            <p:ph sz="half" idx="1"/>
          </p:nvPr>
        </p:nvSpPr>
        <p:spPr>
          <a:xfrm>
            <a:off x="219356" y="1336918"/>
            <a:ext cx="5738992" cy="5191701"/>
          </a:xfrm>
        </p:spPr>
        <p:txBody>
          <a:bodyPr>
            <a:normAutofit fontScale="92500" lnSpcReduction="10000"/>
          </a:bodyPr>
          <a:lstStyle/>
          <a:p>
            <a:pPr marL="0" indent="0">
              <a:buNone/>
            </a:pPr>
            <a:r>
              <a:rPr lang="en-US" sz="1800" b="1" i="1" dirty="0"/>
              <a:t>DATASET : </a:t>
            </a:r>
            <a:r>
              <a:rPr lang="en-IN" sz="1600" dirty="0"/>
              <a:t>CICDDoS2019</a:t>
            </a:r>
            <a:endParaRPr lang="en-US" sz="1800" b="1" i="1" dirty="0"/>
          </a:p>
          <a:p>
            <a:pPr marL="0" indent="0">
              <a:buNone/>
            </a:pPr>
            <a:r>
              <a:rPr lang="en-US" sz="1800" b="1" i="1" dirty="0"/>
              <a:t>Data Distribution: </a:t>
            </a:r>
            <a:r>
              <a:rPr lang="en-US" sz="1800" dirty="0"/>
              <a:t>Different computers (clients) have network data, some labeled as attacks and some as normal activity. This data can be IID (independent and identically distributed) or non-IID (skewed, imbalanced).</a:t>
            </a:r>
          </a:p>
          <a:p>
            <a:pPr marL="0" indent="0">
              <a:buNone/>
            </a:pPr>
            <a:r>
              <a:rPr lang="en-US" sz="1800" b="1" i="1" dirty="0"/>
              <a:t>Model Training: </a:t>
            </a:r>
            <a:r>
              <a:rPr lang="en-US" sz="1800" dirty="0"/>
              <a:t>Each client trains a 1D-CNN (Deep Learning Model) on its local data. It then sends the updated model weights (not raw data) to the central server. </a:t>
            </a:r>
          </a:p>
          <a:p>
            <a:pPr marL="0" indent="0">
              <a:buNone/>
            </a:pPr>
            <a:r>
              <a:rPr lang="en-US" sz="1800" b="1" i="1" dirty="0"/>
              <a:t>Model Aggregation: </a:t>
            </a:r>
            <a:r>
              <a:rPr lang="en-US" sz="1800" dirty="0"/>
              <a:t>The server collects all client models and averages the weights to create a better global model. This repeats for multiple rounds. </a:t>
            </a:r>
          </a:p>
          <a:p>
            <a:pPr marL="0" indent="0">
              <a:buNone/>
            </a:pPr>
            <a:r>
              <a:rPr lang="en-US" sz="1800" b="1" i="1" dirty="0"/>
              <a:t>Intrusion Detection: </a:t>
            </a:r>
            <a:r>
              <a:rPr lang="en-US" sz="1800" dirty="0"/>
              <a:t>The final model is tested on new network traffic to classify whether it’s a normal request or an intrusion (attack).</a:t>
            </a:r>
            <a:endParaRPr lang="en-IN" sz="1800" dirty="0"/>
          </a:p>
        </p:txBody>
      </p:sp>
      <p:pic>
        <p:nvPicPr>
          <p:cNvPr id="12" name="Content Placeholder 11">
            <a:extLst>
              <a:ext uri="{FF2B5EF4-FFF2-40B4-BE49-F238E27FC236}">
                <a16:creationId xmlns:a16="http://schemas.microsoft.com/office/drawing/2014/main" id="{97F10DD1-F208-19E4-BD4C-4A8224E2069C}"/>
              </a:ext>
            </a:extLst>
          </p:cNvPr>
          <p:cNvPicPr>
            <a:picLocks noGrp="1" noChangeAspect="1"/>
          </p:cNvPicPr>
          <p:nvPr>
            <p:ph sz="half" idx="2"/>
          </p:nvPr>
        </p:nvPicPr>
        <p:blipFill>
          <a:blip r:embed="rId2"/>
          <a:srcRect t="1764"/>
          <a:stretch/>
        </p:blipFill>
        <p:spPr>
          <a:xfrm>
            <a:off x="6537434" y="1346750"/>
            <a:ext cx="4816366" cy="5112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011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2ABA0"/>
        </a:solidFill>
        <a:effectLst/>
      </p:bgPr>
    </p:bg>
    <p:spTree>
      <p:nvGrpSpPr>
        <p:cNvPr id="1" name="">
          <a:extLst>
            <a:ext uri="{FF2B5EF4-FFF2-40B4-BE49-F238E27FC236}">
              <a16:creationId xmlns:a16="http://schemas.microsoft.com/office/drawing/2014/main" id="{0908D5E5-9F53-806B-819F-C392DCAADB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C764C50-34CD-FAE4-780F-D1D1F9FAD2A1}"/>
              </a:ext>
            </a:extLst>
          </p:cNvPr>
          <p:cNvSpPr>
            <a:spLocks noGrp="1"/>
          </p:cNvSpPr>
          <p:nvPr>
            <p:ph type="title"/>
          </p:nvPr>
        </p:nvSpPr>
        <p:spPr/>
        <p:txBody>
          <a:bodyPr/>
          <a:lstStyle/>
          <a:p>
            <a:pPr algn="ctr"/>
            <a:r>
              <a:rPr lang="en-IN" dirty="0"/>
              <a:t>PROPOSED SYSTEM</a:t>
            </a:r>
          </a:p>
        </p:txBody>
      </p:sp>
      <p:sp>
        <p:nvSpPr>
          <p:cNvPr id="11" name="Picture Placeholder 10">
            <a:extLst>
              <a:ext uri="{FF2B5EF4-FFF2-40B4-BE49-F238E27FC236}">
                <a16:creationId xmlns:a16="http://schemas.microsoft.com/office/drawing/2014/main" id="{B442CEAF-72A6-A769-41BE-A92F4C3608E8}"/>
              </a:ext>
            </a:extLst>
          </p:cNvPr>
          <p:cNvSpPr>
            <a:spLocks noGrp="1"/>
          </p:cNvSpPr>
          <p:nvPr>
            <p:ph idx="1"/>
          </p:nvPr>
        </p:nvSpPr>
        <p:spPr>
          <a:xfrm>
            <a:off x="612647" y="2138319"/>
            <a:ext cx="10653579" cy="4593828"/>
          </a:xfrm>
        </p:spPr>
        <p:txBody>
          <a:bodyPr>
            <a:normAutofit fontScale="25000" lnSpcReduction="20000"/>
          </a:bodyPr>
          <a:lstStyle/>
          <a:p>
            <a:pPr marL="0" indent="0">
              <a:buNone/>
            </a:pPr>
            <a:r>
              <a:rPr lang="en-US" sz="7200" b="1" i="1" dirty="0"/>
              <a:t>Labeled &amp; Unlabeled Data: </a:t>
            </a:r>
            <a:r>
              <a:rPr lang="en-US" sz="7200" dirty="0"/>
              <a:t>Some clients have labeled attack data while others only have unlabeled network traffic. This system uses a discriminator model to separate reliable from unreliable labels.</a:t>
            </a:r>
          </a:p>
          <a:p>
            <a:pPr marL="0" indent="0">
              <a:buNone/>
            </a:pPr>
            <a:r>
              <a:rPr lang="en-US" sz="7200" b="1" i="1" dirty="0"/>
              <a:t>Step-by-Step Process:</a:t>
            </a:r>
          </a:p>
          <a:p>
            <a:pPr marL="0" indent="0">
              <a:buNone/>
            </a:pPr>
            <a:r>
              <a:rPr lang="en-US" sz="7200" u="sng" dirty="0"/>
              <a:t>Step 1:</a:t>
            </a:r>
            <a:r>
              <a:rPr lang="en-US" sz="7200" dirty="0"/>
              <a:t> Clients train a local classifier on their labeled data.</a:t>
            </a:r>
          </a:p>
          <a:p>
            <a:pPr marL="0" indent="0">
              <a:buNone/>
            </a:pPr>
            <a:r>
              <a:rPr lang="en-US" sz="7200" u="sng" dirty="0"/>
              <a:t>Step 2:</a:t>
            </a:r>
            <a:r>
              <a:rPr lang="en-US" sz="7200" dirty="0"/>
              <a:t> The classifier makes predictions on new, unlabeled data.</a:t>
            </a:r>
          </a:p>
          <a:p>
            <a:pPr marL="0" indent="0">
              <a:buNone/>
            </a:pPr>
            <a:r>
              <a:rPr lang="en-US" sz="7200" u="sng" dirty="0"/>
              <a:t>Step 3:</a:t>
            </a:r>
            <a:r>
              <a:rPr lang="en-US" sz="7200" dirty="0"/>
              <a:t> A discriminator checks whether the prediction is confident enough or should be filtered out.</a:t>
            </a:r>
          </a:p>
          <a:p>
            <a:pPr marL="0" indent="0">
              <a:buNone/>
            </a:pPr>
            <a:r>
              <a:rPr lang="en-US" sz="7200" u="sng" dirty="0"/>
              <a:t>Step 4:</a:t>
            </a:r>
            <a:r>
              <a:rPr lang="en-US" sz="7200" dirty="0"/>
              <a:t> Only the most reliable labels are sent to the central server.</a:t>
            </a:r>
          </a:p>
          <a:p>
            <a:pPr marL="0" indent="0">
              <a:buNone/>
            </a:pPr>
            <a:r>
              <a:rPr lang="en-US" sz="7200" u="sng" dirty="0"/>
              <a:t>Step 5: </a:t>
            </a:r>
            <a:r>
              <a:rPr lang="en-US" sz="7200" dirty="0"/>
              <a:t>The server aggregates these trusted labels and trains a better intrusion detection model.</a:t>
            </a:r>
          </a:p>
          <a:p>
            <a:pPr marL="0" indent="0">
              <a:buNone/>
            </a:pPr>
            <a:r>
              <a:rPr lang="en-US" sz="7200" b="1" i="1" dirty="0"/>
              <a:t>Intrusion Detection: </a:t>
            </a:r>
            <a:r>
              <a:rPr lang="en-US" sz="7200" dirty="0"/>
              <a:t>The final model is tested on real-time network traffic with high accuracy since it learns only from trusted data.</a:t>
            </a:r>
            <a:endParaRPr lang="en-IN" sz="7200" dirty="0"/>
          </a:p>
          <a:p>
            <a:endParaRPr lang="en-IN" dirty="0"/>
          </a:p>
        </p:txBody>
      </p:sp>
      <p:sp>
        <p:nvSpPr>
          <p:cNvPr id="16" name="TextBox 15">
            <a:extLst>
              <a:ext uri="{FF2B5EF4-FFF2-40B4-BE49-F238E27FC236}">
                <a16:creationId xmlns:a16="http://schemas.microsoft.com/office/drawing/2014/main" id="{9411A5D9-49E1-4D65-2975-9F3ABFB961C8}"/>
              </a:ext>
            </a:extLst>
          </p:cNvPr>
          <p:cNvSpPr txBox="1"/>
          <p:nvPr/>
        </p:nvSpPr>
        <p:spPr>
          <a:xfrm>
            <a:off x="612647" y="1496232"/>
            <a:ext cx="5758656" cy="369332"/>
          </a:xfrm>
          <a:prstGeom prst="rect">
            <a:avLst/>
          </a:prstGeom>
          <a:noFill/>
        </p:spPr>
        <p:txBody>
          <a:bodyPr wrap="square" rtlCol="0">
            <a:spAutoFit/>
          </a:bodyPr>
          <a:lstStyle/>
          <a:p>
            <a:r>
              <a:rPr lang="en-IN" b="1" i="1" dirty="0"/>
              <a:t>DATASET: </a:t>
            </a:r>
            <a:r>
              <a:rPr lang="en-IN" dirty="0"/>
              <a:t>N-</a:t>
            </a:r>
            <a:r>
              <a:rPr lang="en-IN" dirty="0" err="1"/>
              <a:t>BaIoT</a:t>
            </a:r>
            <a:r>
              <a:rPr lang="en-IN" dirty="0"/>
              <a:t> (Network-Based IoT) dataset</a:t>
            </a:r>
            <a:endParaRPr lang="en-IN" b="1" i="1" dirty="0"/>
          </a:p>
        </p:txBody>
      </p:sp>
    </p:spTree>
    <p:extLst>
      <p:ext uri="{BB962C8B-B14F-4D97-AF65-F5344CB8AC3E}">
        <p14:creationId xmlns:p14="http://schemas.microsoft.com/office/powerpoint/2010/main" val="105644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2AB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CB73-4B4B-4AE2-FBF0-CA1ACF55009F}"/>
              </a:ext>
            </a:extLst>
          </p:cNvPr>
          <p:cNvSpPr>
            <a:spLocks noGrp="1"/>
          </p:cNvSpPr>
          <p:nvPr>
            <p:ph type="title"/>
          </p:nvPr>
        </p:nvSpPr>
        <p:spPr/>
        <p:txBody>
          <a:bodyPr/>
          <a:lstStyle/>
          <a:p>
            <a:r>
              <a:rPr lang="en-IN" dirty="0"/>
              <a:t>WORKFLOW</a:t>
            </a:r>
          </a:p>
        </p:txBody>
      </p:sp>
      <p:pic>
        <p:nvPicPr>
          <p:cNvPr id="9" name="Content Placeholder 8" descr="A diagram of a company&#10;&#10;AI-generated content may be incorrect.">
            <a:extLst>
              <a:ext uri="{FF2B5EF4-FFF2-40B4-BE49-F238E27FC236}">
                <a16:creationId xmlns:a16="http://schemas.microsoft.com/office/drawing/2014/main" id="{026FDFBC-73AF-1592-1B5C-81EB03532DE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foregroundMark x1="57708" y1="63889" x2="63542" y2="62870"/>
                        <a14:foregroundMark x1="63542" y1="62870" x2="58073" y2="62870"/>
                        <a14:foregroundMark x1="31563" y1="27500" x2="39896" y2="27963"/>
                      </a14:backgroundRemoval>
                    </a14:imgEffect>
                  </a14:imgLayer>
                </a14:imgProps>
              </a:ext>
              <a:ext uri="{28A0092B-C50C-407E-A947-70E740481C1C}">
                <a14:useLocalDpi xmlns:a14="http://schemas.microsoft.com/office/drawing/2010/main" val="0"/>
              </a:ext>
            </a:extLst>
          </a:blip>
          <a:stretch>
            <a:fillRect/>
          </a:stretch>
        </p:blipFill>
        <p:spPr>
          <a:xfrm>
            <a:off x="-1761989" y="-1044948"/>
            <a:ext cx="15907371" cy="8947896"/>
          </a:xfrm>
        </p:spPr>
      </p:pic>
    </p:spTree>
    <p:extLst>
      <p:ext uri="{BB962C8B-B14F-4D97-AF65-F5344CB8AC3E}">
        <p14:creationId xmlns:p14="http://schemas.microsoft.com/office/powerpoint/2010/main" val="359845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2AB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25746-C06A-D890-287D-C553AAA59BC1}"/>
              </a:ext>
            </a:extLst>
          </p:cNvPr>
          <p:cNvSpPr txBox="1"/>
          <p:nvPr/>
        </p:nvSpPr>
        <p:spPr>
          <a:xfrm>
            <a:off x="363794" y="487258"/>
            <a:ext cx="5732206" cy="584775"/>
          </a:xfrm>
          <a:prstGeom prst="rect">
            <a:avLst/>
          </a:prstGeom>
          <a:noFill/>
        </p:spPr>
        <p:txBody>
          <a:bodyPr wrap="square" rtlCol="0">
            <a:spAutoFit/>
          </a:bodyPr>
          <a:lstStyle/>
          <a:p>
            <a:r>
              <a:rPr lang="en-IN" sz="3200" b="1" dirty="0"/>
              <a:t>RESULT</a:t>
            </a:r>
          </a:p>
        </p:txBody>
      </p:sp>
      <p:pic>
        <p:nvPicPr>
          <p:cNvPr id="4" name="Picture 3">
            <a:extLst>
              <a:ext uri="{FF2B5EF4-FFF2-40B4-BE49-F238E27FC236}">
                <a16:creationId xmlns:a16="http://schemas.microsoft.com/office/drawing/2014/main" id="{6E3472A2-EFFC-7A34-85BB-0E179CBE3867}"/>
              </a:ext>
            </a:extLst>
          </p:cNvPr>
          <p:cNvPicPr>
            <a:picLocks noChangeAspect="1"/>
          </p:cNvPicPr>
          <p:nvPr/>
        </p:nvPicPr>
        <p:blipFill>
          <a:blip r:embed="rId2"/>
          <a:stretch>
            <a:fillRect/>
          </a:stretch>
        </p:blipFill>
        <p:spPr>
          <a:xfrm>
            <a:off x="424703" y="1194383"/>
            <a:ext cx="3762900" cy="1162212"/>
          </a:xfrm>
          <a:prstGeom prst="rect">
            <a:avLst/>
          </a:prstGeom>
        </p:spPr>
      </p:pic>
      <p:sp>
        <p:nvSpPr>
          <p:cNvPr id="5" name="TextBox 4">
            <a:extLst>
              <a:ext uri="{FF2B5EF4-FFF2-40B4-BE49-F238E27FC236}">
                <a16:creationId xmlns:a16="http://schemas.microsoft.com/office/drawing/2014/main" id="{C1544263-9B43-BF30-C31A-884D63DCFD7C}"/>
              </a:ext>
            </a:extLst>
          </p:cNvPr>
          <p:cNvSpPr txBox="1"/>
          <p:nvPr/>
        </p:nvSpPr>
        <p:spPr>
          <a:xfrm>
            <a:off x="363794" y="2740606"/>
            <a:ext cx="5732206" cy="584775"/>
          </a:xfrm>
          <a:prstGeom prst="rect">
            <a:avLst/>
          </a:prstGeom>
          <a:noFill/>
        </p:spPr>
        <p:txBody>
          <a:bodyPr wrap="square" rtlCol="0">
            <a:spAutoFit/>
          </a:bodyPr>
          <a:lstStyle/>
          <a:p>
            <a:r>
              <a:rPr lang="en-IN" sz="3200" b="1" dirty="0"/>
              <a:t>INFERENCE</a:t>
            </a:r>
          </a:p>
        </p:txBody>
      </p:sp>
      <p:sp>
        <p:nvSpPr>
          <p:cNvPr id="12" name="Rectangle 5">
            <a:extLst>
              <a:ext uri="{FF2B5EF4-FFF2-40B4-BE49-F238E27FC236}">
                <a16:creationId xmlns:a16="http://schemas.microsoft.com/office/drawing/2014/main" id="{E64519D9-1523-C2DA-6F0C-FAF826B3940F}"/>
              </a:ext>
            </a:extLst>
          </p:cNvPr>
          <p:cNvSpPr>
            <a:spLocks noChangeArrowheads="1"/>
          </p:cNvSpPr>
          <p:nvPr/>
        </p:nvSpPr>
        <p:spPr bwMode="auto">
          <a:xfrm>
            <a:off x="424703" y="3429000"/>
            <a:ext cx="495545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The model performs reasonably well but can be improved with hyperparameter tuning, better feature extraction, and more training rounds.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If security is a priority, improving recall should be a focus to reduce false negatives (missed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If reducing false alarms is the goal, improving precision is necessary to minimize false positives (benign traffic classified as attacks).</a:t>
            </a:r>
          </a:p>
        </p:txBody>
      </p:sp>
      <p:sp>
        <p:nvSpPr>
          <p:cNvPr id="14" name="Rectangle 6">
            <a:extLst>
              <a:ext uri="{FF2B5EF4-FFF2-40B4-BE49-F238E27FC236}">
                <a16:creationId xmlns:a16="http://schemas.microsoft.com/office/drawing/2014/main" id="{E4F0B29D-6709-8BED-1A3D-615F7E80DF42}"/>
              </a:ext>
            </a:extLst>
          </p:cNvPr>
          <p:cNvSpPr>
            <a:spLocks noChangeArrowheads="1"/>
          </p:cNvSpPr>
          <p:nvPr/>
        </p:nvSpPr>
        <p:spPr bwMode="auto">
          <a:xfrm>
            <a:off x="5627882" y="979094"/>
            <a:ext cx="602334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In this project, we implemented a Semi-Supervised Federated Learning-based Intrusion Detection System (SSFL-IDS) for the N-</a:t>
            </a:r>
            <a:r>
              <a:rPr kumimoji="0" lang="en-US" altLang="en-US" i="0" u="none" strike="noStrike" cap="none" normalizeH="0" baseline="0" dirty="0" err="1">
                <a:ln>
                  <a:noFill/>
                </a:ln>
                <a:solidFill>
                  <a:schemeClr val="tx1"/>
                </a:solidFill>
                <a:effectLst/>
                <a:latin typeface="Arial" panose="020B0604020202020204" pitchFamily="34" charset="0"/>
              </a:rPr>
              <a:t>BaIoT</a:t>
            </a:r>
            <a:r>
              <a:rPr kumimoji="0" lang="en-US" altLang="en-US" i="0" u="none" strike="noStrike" cap="none" normalizeH="0" baseline="0" dirty="0">
                <a:ln>
                  <a:noFill/>
                </a:ln>
                <a:solidFill>
                  <a:schemeClr val="tx1"/>
                </a:solidFill>
                <a:effectLst/>
                <a:latin typeface="Arial" panose="020B0604020202020204" pitchFamily="34" charset="0"/>
              </a:rPr>
              <a:t> dataset. The system successfully performed distributed learning across multiple IoT devices, leveraging both labeled and unlabeled data to improve detection capabilities.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Our final model achieved an accuracy of 75.21%, with an F1 score of 71.76%, indicating a balanced trade-off between precision and recall. The results demonstrate that the system can effectively identify network intrusions, making it a viable solution for IoT security. However, further optimization—such as hyperparameter tuning, feature engineering, and more advanced model architectures—could enhance its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Overall, this project highlights the potential of federated learning in intrusion detection, reducing dependency on centralized data while preserving privacy and scalability. Future work could focus on improving generalization across different IoT environments and integrating real-time threat adaptation mechanisms. </a:t>
            </a:r>
          </a:p>
        </p:txBody>
      </p:sp>
      <p:sp>
        <p:nvSpPr>
          <p:cNvPr id="15" name="TextBox 14">
            <a:extLst>
              <a:ext uri="{FF2B5EF4-FFF2-40B4-BE49-F238E27FC236}">
                <a16:creationId xmlns:a16="http://schemas.microsoft.com/office/drawing/2014/main" id="{13CEDB5A-9151-EE56-A73B-2F25035F00F4}"/>
              </a:ext>
            </a:extLst>
          </p:cNvPr>
          <p:cNvSpPr txBox="1"/>
          <p:nvPr/>
        </p:nvSpPr>
        <p:spPr>
          <a:xfrm>
            <a:off x="5627882" y="383639"/>
            <a:ext cx="5732206" cy="584775"/>
          </a:xfrm>
          <a:prstGeom prst="rect">
            <a:avLst/>
          </a:prstGeom>
          <a:noFill/>
        </p:spPr>
        <p:txBody>
          <a:bodyPr wrap="square" rtlCol="0">
            <a:spAutoFit/>
          </a:bodyPr>
          <a:lstStyle/>
          <a:p>
            <a:r>
              <a:rPr lang="en-IN" sz="3200" b="1" dirty="0"/>
              <a:t>CONCLUSION</a:t>
            </a:r>
          </a:p>
        </p:txBody>
      </p:sp>
    </p:spTree>
    <p:extLst>
      <p:ext uri="{BB962C8B-B14F-4D97-AF65-F5344CB8AC3E}">
        <p14:creationId xmlns:p14="http://schemas.microsoft.com/office/powerpoint/2010/main" val="487446722"/>
      </p:ext>
    </p:extLst>
  </p:cSld>
  <p:clrMapOvr>
    <a:masterClrMapping/>
  </p:clrMapOvr>
</p:sld>
</file>

<file path=ppt/theme/theme1.xml><?xml version="1.0" encoding="utf-8"?>
<a:theme xmlns:a="http://schemas.openxmlformats.org/drawingml/2006/main" name="VanillaVTI">
  <a:themeElements>
    <a:clrScheme name="AnalogousFromLightSeedRightStep">
      <a:dk1>
        <a:srgbClr val="000000"/>
      </a:dk1>
      <a:lt1>
        <a:srgbClr val="FFFFFF"/>
      </a:lt1>
      <a:dk2>
        <a:srgbClr val="412F24"/>
      </a:dk2>
      <a:lt2>
        <a:srgbClr val="E2E8E3"/>
      </a:lt2>
      <a:accent1>
        <a:srgbClr val="C492BE"/>
      </a:accent1>
      <a:accent2>
        <a:srgbClr val="BA7F9A"/>
      </a:accent2>
      <a:accent3>
        <a:srgbClr val="C69698"/>
      </a:accent3>
      <a:accent4>
        <a:srgbClr val="BA957F"/>
      </a:accent4>
      <a:accent5>
        <a:srgbClr val="ACA382"/>
      </a:accent5>
      <a:accent6>
        <a:srgbClr val="9EA973"/>
      </a:accent6>
      <a:hlink>
        <a:srgbClr val="568F5D"/>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779</TotalTime>
  <Words>709</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Arial Narrow</vt:lpstr>
      <vt:lpstr>Neue Haas Grotesk Text Pro</vt:lpstr>
      <vt:lpstr>VanillaVTI</vt:lpstr>
      <vt:lpstr>SEMI-SUPERVISED FEDERATED LEARNING–BASED INTRUSION DETECTION SYSTEM</vt:lpstr>
      <vt:lpstr>INTRODUCTION</vt:lpstr>
      <vt:lpstr>EXISTING SYSTEM</vt:lpstr>
      <vt:lpstr>PROPOSED SYSTEM</vt:lpstr>
      <vt:lpstr>WORKFLOW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Mirra G</dc:creator>
  <cp:lastModifiedBy>Mirra G</cp:lastModifiedBy>
  <cp:revision>5</cp:revision>
  <dcterms:created xsi:type="dcterms:W3CDTF">2025-02-19T04:39:06Z</dcterms:created>
  <dcterms:modified xsi:type="dcterms:W3CDTF">2025-03-26T08:56:44Z</dcterms:modified>
</cp:coreProperties>
</file>