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4" r:id="rId4"/>
    <p:sldId id="265" r:id="rId5"/>
    <p:sldId id="257" r:id="rId6"/>
    <p:sldId id="261" r:id="rId7"/>
    <p:sldId id="262" r:id="rId8"/>
    <p:sldId id="263" r:id="rId9"/>
    <p:sldId id="266" r:id="rId10"/>
    <p:sldId id="267" r:id="rId11"/>
    <p:sldId id="268" r:id="rId12"/>
    <p:sldId id="269" r:id="rId13"/>
    <p:sldId id="283" r:id="rId14"/>
    <p:sldId id="270" r:id="rId15"/>
    <p:sldId id="271" r:id="rId16"/>
    <p:sldId id="272" r:id="rId17"/>
    <p:sldId id="278" r:id="rId18"/>
    <p:sldId id="279" r:id="rId19"/>
    <p:sldId id="280" r:id="rId20"/>
    <p:sldId id="282"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smtClean="0"/>
              <a:t>Behaviour of Test and Train Error</a:t>
            </a:r>
            <a:endParaRPr lang="en-IN" sz="6000" dirty="0"/>
          </a:p>
        </p:txBody>
      </p:sp>
      <p:sp>
        <p:nvSpPr>
          <p:cNvPr id="3" name="Subtitle 2"/>
          <p:cNvSpPr>
            <a:spLocks noGrp="1"/>
          </p:cNvSpPr>
          <p:nvPr>
            <p:ph type="subTitle" idx="1"/>
          </p:nvPr>
        </p:nvSpPr>
        <p:spPr/>
        <p:txBody>
          <a:bodyPr/>
          <a:lstStyle/>
          <a:p>
            <a:r>
              <a:rPr lang="en-IN" dirty="0" smtClean="0"/>
              <a:t>-Mirra (D18020)</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1091436" y="666205"/>
            <a:ext cx="9126114" cy="4245429"/>
          </a:xfrm>
          <a:prstGeom prst="rect">
            <a:avLst/>
          </a:prstGeom>
        </p:spPr>
      </p:pic>
      <p:sp>
        <p:nvSpPr>
          <p:cNvPr id="4" name="Content Placeholder 3"/>
          <p:cNvSpPr>
            <a:spLocks noGrp="1"/>
          </p:cNvSpPr>
          <p:nvPr>
            <p:ph sz="half" idx="2"/>
          </p:nvPr>
        </p:nvSpPr>
        <p:spPr>
          <a:xfrm>
            <a:off x="1091437" y="5016138"/>
            <a:ext cx="8959398" cy="1240200"/>
          </a:xfrm>
        </p:spPr>
        <p:txBody>
          <a:bodyPr/>
          <a:lstStyle/>
          <a:p>
            <a:r>
              <a:rPr lang="en-IN" dirty="0"/>
              <a:t>A</a:t>
            </a:r>
            <a:r>
              <a:rPr lang="en-IN" dirty="0" smtClean="0"/>
              <a:t>s the Sample Size  increases, the Test Error decreases drastically and after a point, the test error becomes very small.</a:t>
            </a:r>
            <a:endParaRPr lang="en-IN" dirty="0"/>
          </a:p>
        </p:txBody>
      </p:sp>
      <p:sp>
        <p:nvSpPr>
          <p:cNvPr id="7" name="Rectangle 6"/>
          <p:cNvSpPr/>
          <p:nvPr/>
        </p:nvSpPr>
        <p:spPr>
          <a:xfrm>
            <a:off x="8281851" y="822960"/>
            <a:ext cx="1672046" cy="574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072505" y="822960"/>
            <a:ext cx="2978330" cy="5747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Polynomial Regression Order = 7</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28526"/>
          </a:xfrm>
        </p:spPr>
        <p:txBody>
          <a:bodyPr/>
          <a:lstStyle/>
          <a:p>
            <a:r>
              <a:rPr lang="en-IN" sz="3600" dirty="0" smtClean="0"/>
              <a:t>Regression lines for different Sample Sizes</a:t>
            </a:r>
            <a:endParaRPr lang="en-IN" sz="3600" dirty="0"/>
          </a:p>
        </p:txBody>
      </p:sp>
      <p:sp>
        <p:nvSpPr>
          <p:cNvPr id="4" name="Content Placeholder 3"/>
          <p:cNvSpPr>
            <a:spLocks noGrp="1"/>
          </p:cNvSpPr>
          <p:nvPr>
            <p:ph sz="half" idx="2"/>
          </p:nvPr>
        </p:nvSpPr>
        <p:spPr>
          <a:xfrm>
            <a:off x="6139543" y="2063931"/>
            <a:ext cx="3911291" cy="4192406"/>
          </a:xfrm>
        </p:spPr>
        <p:txBody>
          <a:bodyPr/>
          <a:lstStyle/>
          <a:p>
            <a:r>
              <a:rPr lang="en-IN" dirty="0" smtClean="0"/>
              <a:t>Regression lines for all samples of different sizes plotted together.</a:t>
            </a:r>
            <a:endParaRPr lang="en-IN" dirty="0" smtClean="0"/>
          </a:p>
          <a:p>
            <a:r>
              <a:rPr lang="en-IN" dirty="0" smtClean="0"/>
              <a:t>When N is small, the model tends to be over-fitted.</a:t>
            </a:r>
            <a:endParaRPr lang="en-IN" dirty="0"/>
          </a:p>
        </p:txBody>
      </p:sp>
      <p:pic>
        <p:nvPicPr>
          <p:cNvPr id="7" name="Content Placeholder 6"/>
          <p:cNvPicPr>
            <a:picLocks noGrp="1" noChangeAspect="1"/>
          </p:cNvPicPr>
          <p:nvPr>
            <p:ph sz="half" idx="1"/>
          </p:nvPr>
        </p:nvPicPr>
        <p:blipFill>
          <a:blip r:embed="rId1"/>
          <a:stretch>
            <a:fillRect/>
          </a:stretch>
        </p:blipFill>
        <p:spPr>
          <a:xfrm>
            <a:off x="440986" y="1681244"/>
            <a:ext cx="5528740" cy="457509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Study the effect of Model complexity on Train and Test Error</a:t>
            </a:r>
            <a:endParaRPr lang="en-IN" sz="3600" dirty="0"/>
          </a:p>
        </p:txBody>
      </p:sp>
      <p:sp>
        <p:nvSpPr>
          <p:cNvPr id="3" name="Content Placeholder 2"/>
          <p:cNvSpPr>
            <a:spLocks noGrp="1"/>
          </p:cNvSpPr>
          <p:nvPr>
            <p:ph sz="half" idx="1"/>
          </p:nvPr>
        </p:nvSpPr>
        <p:spPr>
          <a:xfrm>
            <a:off x="783772" y="2060575"/>
            <a:ext cx="9744892" cy="4195763"/>
          </a:xfrm>
        </p:spPr>
        <p:txBody>
          <a:bodyPr/>
          <a:lstStyle/>
          <a:p>
            <a:r>
              <a:rPr lang="en-IN" dirty="0" smtClean="0"/>
              <a:t>Take 4 samples of size 50 each.</a:t>
            </a:r>
            <a:endParaRPr lang="en-IN" dirty="0" smtClean="0"/>
          </a:p>
          <a:p>
            <a:r>
              <a:rPr lang="en-IN" dirty="0" smtClean="0"/>
              <a:t>Take 4 samples of size 100 each.</a:t>
            </a:r>
            <a:endParaRPr lang="en-IN" dirty="0" smtClean="0"/>
          </a:p>
          <a:p>
            <a:r>
              <a:rPr lang="en-IN" dirty="0" smtClean="0"/>
              <a:t>Observe how the linear regression model of different orders (1,2,7,8,9,10) fit on these samples.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Studying the effect of polynomial regression order for one Sample (size 50)</a:t>
            </a:r>
            <a:endParaRPr lang="en-IN" sz="3600" dirty="0"/>
          </a:p>
        </p:txBody>
      </p:sp>
      <p:sp>
        <p:nvSpPr>
          <p:cNvPr id="7" name="Rectangle 6"/>
          <p:cNvSpPr/>
          <p:nvPr/>
        </p:nvSpPr>
        <p:spPr>
          <a:xfrm>
            <a:off x="1524838" y="6034268"/>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5.8612e+7</a:t>
            </a:r>
            <a:endParaRPr lang="en-IN" dirty="0" smtClean="0"/>
          </a:p>
          <a:p>
            <a:pPr algn="ctr"/>
            <a:r>
              <a:rPr lang="en-IN" dirty="0" smtClean="0"/>
              <a:t>Test Error : 1.2979e+9</a:t>
            </a:r>
            <a:endParaRPr lang="en-IN" dirty="0"/>
          </a:p>
        </p:txBody>
      </p:sp>
      <p:sp>
        <p:nvSpPr>
          <p:cNvPr id="8" name="Rectangle 7"/>
          <p:cNvSpPr/>
          <p:nvPr/>
        </p:nvSpPr>
        <p:spPr>
          <a:xfrm>
            <a:off x="6484370" y="6034268"/>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2.446e+7</a:t>
            </a:r>
            <a:endParaRPr lang="en-IN" dirty="0" smtClean="0"/>
          </a:p>
          <a:p>
            <a:pPr algn="ctr"/>
            <a:r>
              <a:rPr lang="en-IN" dirty="0" smtClean="0"/>
              <a:t>Test Error : 1.2973e+9</a:t>
            </a:r>
            <a:endParaRPr lang="en-IN" dirty="0"/>
          </a:p>
        </p:txBody>
      </p:sp>
      <p:pic>
        <p:nvPicPr>
          <p:cNvPr id="10" name="Picture 9"/>
          <p:cNvPicPr>
            <a:picLocks noChangeAspect="1"/>
          </p:cNvPicPr>
          <p:nvPr/>
        </p:nvPicPr>
        <p:blipFill>
          <a:blip r:embed="rId1"/>
          <a:stretch>
            <a:fillRect/>
          </a:stretch>
        </p:blipFill>
        <p:spPr>
          <a:xfrm>
            <a:off x="495926" y="1853248"/>
            <a:ext cx="5082139" cy="3988346"/>
          </a:xfrm>
          <a:prstGeom prst="rect">
            <a:avLst/>
          </a:prstGeom>
        </p:spPr>
      </p:pic>
      <p:pic>
        <p:nvPicPr>
          <p:cNvPr id="11" name="Picture 10"/>
          <p:cNvPicPr>
            <a:picLocks noChangeAspect="1"/>
          </p:cNvPicPr>
          <p:nvPr/>
        </p:nvPicPr>
        <p:blipFill>
          <a:blip r:embed="rId2"/>
          <a:stretch>
            <a:fillRect/>
          </a:stretch>
        </p:blipFill>
        <p:spPr>
          <a:xfrm>
            <a:off x="5780426" y="1838499"/>
            <a:ext cx="5100934" cy="40030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1.971e+7</a:t>
            </a:r>
            <a:endParaRPr lang="en-IN" dirty="0" smtClean="0"/>
          </a:p>
          <a:p>
            <a:pPr algn="ctr"/>
            <a:r>
              <a:rPr lang="en-IN" dirty="0" smtClean="0"/>
              <a:t>Test Error : 1.2773e+9</a:t>
            </a:r>
            <a:endParaRPr lang="en-IN" dirty="0"/>
          </a:p>
        </p:txBody>
      </p:sp>
      <p:sp>
        <p:nvSpPr>
          <p:cNvPr id="8" name="Rectangle 7"/>
          <p:cNvSpPr/>
          <p:nvPr/>
        </p:nvSpPr>
        <p:spPr>
          <a:xfrm>
            <a:off x="6690469" y="5681571"/>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1.957e+7</a:t>
            </a:r>
            <a:endParaRPr lang="en-IN" dirty="0" smtClean="0"/>
          </a:p>
          <a:p>
            <a:pPr algn="ctr"/>
            <a:r>
              <a:rPr lang="en-IN" dirty="0" smtClean="0"/>
              <a:t>Test Error : 1.279e+9</a:t>
            </a:r>
            <a:endParaRPr lang="en-IN" dirty="0"/>
          </a:p>
        </p:txBody>
      </p:sp>
      <p:pic>
        <p:nvPicPr>
          <p:cNvPr id="10" name="Picture 9"/>
          <p:cNvPicPr>
            <a:picLocks noChangeAspect="1"/>
          </p:cNvPicPr>
          <p:nvPr/>
        </p:nvPicPr>
        <p:blipFill>
          <a:blip r:embed="rId1"/>
          <a:stretch>
            <a:fillRect/>
          </a:stretch>
        </p:blipFill>
        <p:spPr>
          <a:xfrm>
            <a:off x="259574" y="1124109"/>
            <a:ext cx="5234084" cy="4107589"/>
          </a:xfrm>
          <a:prstGeom prst="rect">
            <a:avLst/>
          </a:prstGeom>
        </p:spPr>
      </p:pic>
      <p:pic>
        <p:nvPicPr>
          <p:cNvPr id="12" name="Picture 11"/>
          <p:cNvPicPr>
            <a:picLocks noChangeAspect="1"/>
          </p:cNvPicPr>
          <p:nvPr/>
        </p:nvPicPr>
        <p:blipFill>
          <a:blip r:embed="rId2"/>
          <a:stretch>
            <a:fillRect/>
          </a:stretch>
        </p:blipFill>
        <p:spPr>
          <a:xfrm>
            <a:off x="5810068" y="1124109"/>
            <a:ext cx="5234084" cy="410758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1.777e+7</a:t>
            </a:r>
            <a:endParaRPr lang="en-IN" dirty="0" smtClean="0"/>
          </a:p>
          <a:p>
            <a:pPr algn="ctr"/>
            <a:r>
              <a:rPr lang="en-IN" dirty="0" smtClean="0"/>
              <a:t>Test Error : 1.2822e+9</a:t>
            </a:r>
            <a:endParaRPr lang="en-IN" dirty="0"/>
          </a:p>
        </p:txBody>
      </p:sp>
      <p:sp>
        <p:nvSpPr>
          <p:cNvPr id="8" name="Rectangle 7"/>
          <p:cNvSpPr/>
          <p:nvPr/>
        </p:nvSpPr>
        <p:spPr>
          <a:xfrm>
            <a:off x="6680312" y="5681571"/>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1.757e+7</a:t>
            </a:r>
            <a:endParaRPr lang="en-IN" dirty="0" smtClean="0"/>
          </a:p>
          <a:p>
            <a:pPr algn="ctr"/>
            <a:r>
              <a:rPr lang="en-IN" dirty="0" smtClean="0"/>
              <a:t>Test Error : 1.2852e+9</a:t>
            </a:r>
            <a:endParaRPr lang="en-IN" dirty="0"/>
          </a:p>
        </p:txBody>
      </p:sp>
      <p:pic>
        <p:nvPicPr>
          <p:cNvPr id="10" name="Picture 9"/>
          <p:cNvPicPr>
            <a:picLocks noChangeAspect="1"/>
          </p:cNvPicPr>
          <p:nvPr/>
        </p:nvPicPr>
        <p:blipFill>
          <a:blip r:embed="rId1"/>
          <a:stretch>
            <a:fillRect/>
          </a:stretch>
        </p:blipFill>
        <p:spPr>
          <a:xfrm>
            <a:off x="551437" y="1285385"/>
            <a:ext cx="5112038" cy="4011810"/>
          </a:xfrm>
          <a:prstGeom prst="rect">
            <a:avLst/>
          </a:prstGeom>
        </p:spPr>
      </p:pic>
      <p:pic>
        <p:nvPicPr>
          <p:cNvPr id="12" name="Picture 11"/>
          <p:cNvPicPr>
            <a:picLocks noChangeAspect="1"/>
          </p:cNvPicPr>
          <p:nvPr/>
        </p:nvPicPr>
        <p:blipFill>
          <a:blip r:embed="rId2"/>
          <a:stretch>
            <a:fillRect/>
          </a:stretch>
        </p:blipFill>
        <p:spPr>
          <a:xfrm>
            <a:off x="5888446" y="1285386"/>
            <a:ext cx="5112038" cy="40118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Effect of Model Complexity on Test and Train Error</a:t>
            </a:r>
            <a:endParaRPr lang="en-IN" sz="3600" dirty="0"/>
          </a:p>
        </p:txBody>
      </p:sp>
      <p:pic>
        <p:nvPicPr>
          <p:cNvPr id="7" name="Picture 6"/>
          <p:cNvPicPr>
            <a:picLocks noChangeAspect="1"/>
          </p:cNvPicPr>
          <p:nvPr/>
        </p:nvPicPr>
        <p:blipFill>
          <a:blip r:embed="rId1"/>
          <a:stretch>
            <a:fillRect/>
          </a:stretch>
        </p:blipFill>
        <p:spPr>
          <a:xfrm>
            <a:off x="601807" y="2192400"/>
            <a:ext cx="4746665" cy="3725073"/>
          </a:xfrm>
          <a:prstGeom prst="rect">
            <a:avLst/>
          </a:prstGeom>
        </p:spPr>
      </p:pic>
      <p:pic>
        <p:nvPicPr>
          <p:cNvPr id="9" name="Picture 8"/>
          <p:cNvPicPr>
            <a:picLocks noChangeAspect="1"/>
          </p:cNvPicPr>
          <p:nvPr/>
        </p:nvPicPr>
        <p:blipFill>
          <a:blip r:embed="rId2"/>
          <a:stretch>
            <a:fillRect/>
          </a:stretch>
        </p:blipFill>
        <p:spPr>
          <a:xfrm>
            <a:off x="6073981" y="2192399"/>
            <a:ext cx="4746664" cy="3725073"/>
          </a:xfrm>
          <a:prstGeom prst="rect">
            <a:avLst/>
          </a:prstGeom>
        </p:spPr>
      </p:pic>
      <p:sp>
        <p:nvSpPr>
          <p:cNvPr id="10" name="TextBox 9"/>
          <p:cNvSpPr txBox="1"/>
          <p:nvPr/>
        </p:nvSpPr>
        <p:spPr>
          <a:xfrm>
            <a:off x="567486" y="6256623"/>
            <a:ext cx="10370993" cy="369332"/>
          </a:xfrm>
          <a:prstGeom prst="rect">
            <a:avLst/>
          </a:prstGeom>
          <a:noFill/>
        </p:spPr>
        <p:txBody>
          <a:bodyPr wrap="square" rtlCol="0">
            <a:spAutoFit/>
          </a:bodyPr>
          <a:lstStyle/>
          <a:p>
            <a:r>
              <a:rPr lang="en-IN" dirty="0" smtClean="0"/>
              <a:t>This is for one sample (size 50), all other samples also follow similar pattern.</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50</a:t>
            </a:r>
            <a:endParaRPr lang="en-IN" dirty="0"/>
          </a:p>
        </p:txBody>
      </p:sp>
      <p:pic>
        <p:nvPicPr>
          <p:cNvPr id="5" name="Content Placeholder 4"/>
          <p:cNvPicPr>
            <a:picLocks noGrp="1" noChangeAspect="1"/>
          </p:cNvPicPr>
          <p:nvPr>
            <p:ph sz="half" idx="1"/>
          </p:nvPr>
        </p:nvPicPr>
        <p:blipFill>
          <a:blip r:embed="rId1"/>
          <a:stretch>
            <a:fillRect/>
          </a:stretch>
        </p:blipFill>
        <p:spPr>
          <a:xfrm>
            <a:off x="622274" y="2056092"/>
            <a:ext cx="4803837" cy="3769941"/>
          </a:xfrm>
          <a:prstGeom prst="rect">
            <a:avLst/>
          </a:prstGeom>
        </p:spPr>
      </p:pic>
      <p:pic>
        <p:nvPicPr>
          <p:cNvPr id="6" name="Content Placeholder 5"/>
          <p:cNvPicPr>
            <a:picLocks noGrp="1" noChangeAspect="1"/>
          </p:cNvPicPr>
          <p:nvPr>
            <p:ph sz="half" idx="2"/>
          </p:nvPr>
        </p:nvPicPr>
        <p:blipFill>
          <a:blip r:embed="rId2"/>
          <a:stretch>
            <a:fillRect/>
          </a:stretch>
        </p:blipFill>
        <p:spPr>
          <a:xfrm>
            <a:off x="6038282" y="2056092"/>
            <a:ext cx="4803837" cy="3769941"/>
          </a:xfrm>
          <a:prstGeom prst="rect">
            <a:avLst/>
          </a:prstGeom>
        </p:spPr>
      </p:pic>
      <p:sp>
        <p:nvSpPr>
          <p:cNvPr id="7" name="TextBox 6"/>
          <p:cNvSpPr txBox="1"/>
          <p:nvPr/>
        </p:nvSpPr>
        <p:spPr>
          <a:xfrm>
            <a:off x="646112" y="6217920"/>
            <a:ext cx="10196008" cy="369332"/>
          </a:xfrm>
          <a:prstGeom prst="rect">
            <a:avLst/>
          </a:prstGeom>
          <a:noFill/>
        </p:spPr>
        <p:txBody>
          <a:bodyPr wrap="square" rtlCol="0">
            <a:spAutoFit/>
          </a:bodyPr>
          <a:lstStyle/>
          <a:p>
            <a:r>
              <a:rPr lang="en-IN" dirty="0" smtClean="0"/>
              <a:t>Test Error decreases then increases, Train error decreases.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100</a:t>
            </a:r>
            <a:endParaRPr lang="en-IN" dirty="0"/>
          </a:p>
        </p:txBody>
      </p:sp>
      <p:pic>
        <p:nvPicPr>
          <p:cNvPr id="6" name="Content Placeholder 5"/>
          <p:cNvPicPr>
            <a:picLocks noGrp="1" noChangeAspect="1"/>
          </p:cNvPicPr>
          <p:nvPr>
            <p:ph sz="half" idx="1"/>
          </p:nvPr>
        </p:nvPicPr>
        <p:blipFill>
          <a:blip r:embed="rId1"/>
          <a:stretch>
            <a:fillRect/>
          </a:stretch>
        </p:blipFill>
        <p:spPr>
          <a:xfrm>
            <a:off x="980686" y="2060576"/>
            <a:ext cx="4487504" cy="3521690"/>
          </a:xfrm>
          <a:prstGeom prst="rect">
            <a:avLst/>
          </a:prstGeom>
        </p:spPr>
      </p:pic>
      <p:pic>
        <p:nvPicPr>
          <p:cNvPr id="5" name="Content Placeholder 4"/>
          <p:cNvPicPr>
            <a:picLocks noGrp="1" noChangeAspect="1"/>
          </p:cNvPicPr>
          <p:nvPr>
            <p:ph sz="half" idx="2"/>
          </p:nvPr>
        </p:nvPicPr>
        <p:blipFill>
          <a:blip r:embed="rId2"/>
          <a:stretch>
            <a:fillRect/>
          </a:stretch>
        </p:blipFill>
        <p:spPr>
          <a:xfrm>
            <a:off x="6038283" y="2060576"/>
            <a:ext cx="4484471" cy="3519310"/>
          </a:xfrm>
          <a:prstGeom prst="rect">
            <a:avLst/>
          </a:prstGeom>
        </p:spPr>
      </p:pic>
      <p:sp>
        <p:nvSpPr>
          <p:cNvPr id="8" name="TextBox 7"/>
          <p:cNvSpPr txBox="1"/>
          <p:nvPr/>
        </p:nvSpPr>
        <p:spPr>
          <a:xfrm>
            <a:off x="980686" y="5995851"/>
            <a:ext cx="9542068" cy="369332"/>
          </a:xfrm>
          <a:prstGeom prst="rect">
            <a:avLst/>
          </a:prstGeom>
          <a:noFill/>
        </p:spPr>
        <p:txBody>
          <a:bodyPr wrap="square" rtlCol="0">
            <a:spAutoFit/>
          </a:bodyPr>
          <a:lstStyle/>
          <a:p>
            <a:r>
              <a:rPr lang="en-IN" dirty="0" smtClean="0"/>
              <a:t>Test Error first  decreases then increases. Train error decreases.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vs Complexity</a:t>
            </a:r>
            <a:endParaRPr lang="en-IN" dirty="0"/>
          </a:p>
        </p:txBody>
      </p:sp>
      <p:pic>
        <p:nvPicPr>
          <p:cNvPr id="7" name="Content Placeholder 6"/>
          <p:cNvPicPr>
            <a:picLocks noGrp="1" noChangeAspect="1"/>
          </p:cNvPicPr>
          <p:nvPr>
            <p:ph sz="half" idx="1"/>
          </p:nvPr>
        </p:nvPicPr>
        <p:blipFill>
          <a:blip r:embed="rId1"/>
          <a:stretch>
            <a:fillRect/>
          </a:stretch>
        </p:blipFill>
        <p:spPr>
          <a:xfrm>
            <a:off x="1037999" y="1463041"/>
            <a:ext cx="9111841" cy="48096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2" y="1449976"/>
            <a:ext cx="8946541" cy="4798423"/>
          </a:xfrm>
        </p:spPr>
        <p:txBody>
          <a:bodyPr>
            <a:normAutofit lnSpcReduction="10000"/>
          </a:bodyPr>
          <a:lstStyle/>
          <a:p>
            <a:r>
              <a:rPr lang="en-IN" dirty="0"/>
              <a:t>Studying the effect of training sample size on the test error</a:t>
            </a:r>
            <a:r>
              <a:rPr lang="en-IN" dirty="0" smtClean="0"/>
              <a:t>.</a:t>
            </a:r>
            <a:endParaRPr lang="en-IN" dirty="0" smtClean="0"/>
          </a:p>
          <a:p>
            <a:pPr marL="0" indent="0">
              <a:buNone/>
            </a:pPr>
            <a:r>
              <a:rPr lang="en-IN" dirty="0"/>
              <a:t>	</a:t>
            </a:r>
            <a:r>
              <a:rPr lang="en-IN" dirty="0" smtClean="0"/>
              <a:t>As </a:t>
            </a:r>
            <a:r>
              <a:rPr lang="en-IN" dirty="0"/>
              <a:t>the training sample size increases, the test error decreases. </a:t>
            </a:r>
            <a:r>
              <a:rPr lang="en-IN" dirty="0" smtClean="0"/>
              <a:t>	When </a:t>
            </a:r>
            <a:r>
              <a:rPr lang="en-IN" dirty="0"/>
              <a:t>the sample size is small and the complexity is high, the model </a:t>
            </a:r>
            <a:r>
              <a:rPr lang="en-IN" dirty="0" smtClean="0"/>
              <a:t>	tends </a:t>
            </a:r>
            <a:r>
              <a:rPr lang="en-IN" dirty="0"/>
              <a:t>to over-fit the data</a:t>
            </a:r>
            <a:r>
              <a:rPr lang="en-IN" dirty="0" smtClean="0"/>
              <a:t>.</a:t>
            </a:r>
            <a:endParaRPr lang="en-IN" dirty="0" smtClean="0"/>
          </a:p>
          <a:p>
            <a:r>
              <a:rPr lang="en-IN" dirty="0" smtClean="0"/>
              <a:t>Studying </a:t>
            </a:r>
            <a:r>
              <a:rPr lang="en-IN" dirty="0"/>
              <a:t>the effect of order of the model on the test error</a:t>
            </a:r>
            <a:r>
              <a:rPr lang="en-IN" dirty="0" smtClean="0"/>
              <a:t>.</a:t>
            </a:r>
            <a:endParaRPr lang="en-IN" dirty="0" smtClean="0"/>
          </a:p>
          <a:p>
            <a:pPr marL="0" indent="0">
              <a:buNone/>
            </a:pPr>
            <a:r>
              <a:rPr lang="en-IN" dirty="0" smtClean="0"/>
              <a:t>	As the model complexity increases, the training error decreases 	and the test error first decreases then increases. The model tends to 	capture more of the variations in the data, hence the training error 	decreases, but the test data set may not have the same pattern, 	hence after a point, the test error increases which indicates that 	the model is over-fitted.</a:t>
            </a:r>
            <a:endParaRPr lang="en-IN" dirty="0" smtClean="0"/>
          </a:p>
          <a:p>
            <a:r>
              <a:rPr lang="en-IN" dirty="0" smtClean="0"/>
              <a:t>Tool Used : R</a:t>
            </a:r>
            <a:endParaRPr lang="en-IN" dirty="0" smtClean="0"/>
          </a:p>
          <a:p>
            <a:r>
              <a:rPr lang="en-IN" dirty="0" smtClean="0"/>
              <a:t>Git-hub </a:t>
            </a:r>
            <a:r>
              <a:rPr lang="en-IN" dirty="0"/>
              <a:t>link : https://github.com/mirra7/linear_regression</a:t>
            </a:r>
            <a:endParaRPr lang="en-IN" dirty="0" smtClean="0"/>
          </a:p>
          <a:p>
            <a:r>
              <a:rPr lang="en-IN" dirty="0" smtClean="0"/>
              <a:t>Data Set : diamonds (ggplot2)</a:t>
            </a: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865" y="3248170"/>
            <a:ext cx="9404723" cy="1400530"/>
          </a:xfrm>
        </p:spPr>
        <p:txBody>
          <a:bodyPr/>
          <a:lstStyle/>
          <a:p>
            <a:pPr algn="ctr"/>
            <a:r>
              <a:rPr lang="en-IN" dirty="0" smtClean="0"/>
              <a:t>Thank You</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Studying the effect of Sample Size on Test Error</a:t>
            </a:r>
            <a:endParaRPr lang="en-IN" dirty="0"/>
          </a:p>
        </p:txBody>
      </p:sp>
      <p:sp>
        <p:nvSpPr>
          <p:cNvPr id="3" name="Content Placeholder 2"/>
          <p:cNvSpPr>
            <a:spLocks noGrp="1"/>
          </p:cNvSpPr>
          <p:nvPr>
            <p:ph idx="1"/>
          </p:nvPr>
        </p:nvSpPr>
        <p:spPr/>
        <p:txBody>
          <a:bodyPr/>
          <a:lstStyle/>
          <a:p>
            <a:r>
              <a:rPr lang="en-IN" dirty="0" smtClean="0"/>
              <a:t>The model is set at  order 7(say)</a:t>
            </a:r>
            <a:endParaRPr lang="en-IN" dirty="0" smtClean="0"/>
          </a:p>
          <a:p>
            <a:r>
              <a:rPr lang="en-IN" dirty="0" smtClean="0"/>
              <a:t>Observe how training and test errors vary as we increase the sample size </a:t>
            </a:r>
            <a:endParaRPr lang="en-IN" dirty="0" smtClean="0"/>
          </a:p>
          <a:p>
            <a:r>
              <a:rPr lang="en-IN" dirty="0" smtClean="0"/>
              <a:t>Sample size – 10, 20, 30, 50, 70, 100, 200, 350, 500, 1000, 2000, 5000</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35132"/>
            <a:ext cx="9404723" cy="1175658"/>
          </a:xfrm>
        </p:spPr>
        <p:txBody>
          <a:bodyPr/>
          <a:lstStyle/>
          <a:p>
            <a:r>
              <a:rPr lang="en-IN" sz="3600" dirty="0" smtClean="0"/>
              <a:t>Studying the effect of Training </a:t>
            </a:r>
            <a:r>
              <a:rPr lang="en-IN" sz="3600" dirty="0"/>
              <a:t>S</a:t>
            </a:r>
            <a:r>
              <a:rPr lang="en-IN" sz="3600" dirty="0" smtClean="0"/>
              <a:t>ample </a:t>
            </a:r>
            <a:r>
              <a:rPr lang="en-IN" sz="3600" dirty="0"/>
              <a:t>S</a:t>
            </a:r>
            <a:r>
              <a:rPr lang="en-IN" sz="3600" dirty="0" smtClean="0"/>
              <a:t>ize on Test Error </a:t>
            </a:r>
            <a:endParaRPr lang="en-IN" sz="3600" dirty="0"/>
          </a:p>
        </p:txBody>
      </p:sp>
      <p:pic>
        <p:nvPicPr>
          <p:cNvPr id="8" name="Picture 7"/>
          <p:cNvPicPr>
            <a:picLocks noChangeAspect="1"/>
          </p:cNvPicPr>
          <p:nvPr/>
        </p:nvPicPr>
        <p:blipFill>
          <a:blip r:embed="rId1"/>
          <a:stretch>
            <a:fillRect/>
          </a:stretch>
        </p:blipFill>
        <p:spPr>
          <a:xfrm>
            <a:off x="760952" y="1556028"/>
            <a:ext cx="5009524" cy="4390476"/>
          </a:xfrm>
          <a:prstGeom prst="rect">
            <a:avLst/>
          </a:prstGeom>
        </p:spPr>
      </p:pic>
      <p:sp>
        <p:nvSpPr>
          <p:cNvPr id="10" name="Rectangle 9"/>
          <p:cNvSpPr/>
          <p:nvPr/>
        </p:nvSpPr>
        <p:spPr>
          <a:xfrm>
            <a:off x="1750423" y="6152606"/>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2722044</a:t>
            </a:r>
            <a:endParaRPr lang="en-IN" dirty="0" smtClean="0"/>
          </a:p>
          <a:p>
            <a:pPr algn="ctr"/>
            <a:r>
              <a:rPr lang="en-IN" dirty="0" smtClean="0"/>
              <a:t>Test Error : 1.279174e+19</a:t>
            </a:r>
            <a:endParaRPr lang="en-IN" dirty="0"/>
          </a:p>
        </p:txBody>
      </p:sp>
      <p:pic>
        <p:nvPicPr>
          <p:cNvPr id="13" name="Picture 12"/>
          <p:cNvPicPr>
            <a:picLocks noChangeAspect="1"/>
          </p:cNvPicPr>
          <p:nvPr/>
        </p:nvPicPr>
        <p:blipFill>
          <a:blip r:embed="rId2"/>
          <a:stretch>
            <a:fillRect/>
          </a:stretch>
        </p:blipFill>
        <p:spPr>
          <a:xfrm>
            <a:off x="6113689" y="1556028"/>
            <a:ext cx="5320392" cy="4402682"/>
          </a:xfrm>
          <a:prstGeom prst="rect">
            <a:avLst/>
          </a:prstGeom>
        </p:spPr>
      </p:pic>
      <p:sp>
        <p:nvSpPr>
          <p:cNvPr id="15" name="Rectangle 14"/>
          <p:cNvSpPr/>
          <p:nvPr/>
        </p:nvSpPr>
        <p:spPr>
          <a:xfrm>
            <a:off x="7258594" y="6103948"/>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72096460</a:t>
            </a:r>
            <a:endParaRPr lang="en-IN" dirty="0" smtClean="0"/>
          </a:p>
          <a:p>
            <a:pPr algn="ctr"/>
            <a:r>
              <a:rPr lang="en-IN" dirty="0" smtClean="0"/>
              <a:t>Test Error : 3.694552e+16</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488344" y="862149"/>
            <a:ext cx="4993815" cy="4244050"/>
          </a:xfrm>
          <a:prstGeom prst="rect">
            <a:avLst/>
          </a:prstGeom>
        </p:spPr>
      </p:pic>
      <p:pic>
        <p:nvPicPr>
          <p:cNvPr id="7" name="Content Placeholder 6"/>
          <p:cNvPicPr>
            <a:picLocks noGrp="1" noChangeAspect="1"/>
          </p:cNvPicPr>
          <p:nvPr>
            <p:ph sz="half" idx="2"/>
          </p:nvPr>
        </p:nvPicPr>
        <p:blipFill>
          <a:blip r:embed="rId2"/>
          <a:stretch>
            <a:fillRect/>
          </a:stretch>
        </p:blipFill>
        <p:spPr>
          <a:xfrm>
            <a:off x="5749993" y="862150"/>
            <a:ext cx="5128694" cy="4244050"/>
          </a:xfrm>
          <a:prstGeom prst="rect">
            <a:avLst/>
          </a:prstGeom>
        </p:spPr>
      </p:pic>
      <p:sp>
        <p:nvSpPr>
          <p:cNvPr id="6" name="Rectangle 5"/>
          <p:cNvSpPr/>
          <p:nvPr/>
        </p:nvSpPr>
        <p:spPr>
          <a:xfrm>
            <a:off x="1469959"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23520368</a:t>
            </a:r>
            <a:endParaRPr lang="en-IN" dirty="0" smtClean="0"/>
          </a:p>
          <a:p>
            <a:pPr algn="ctr"/>
            <a:r>
              <a:rPr lang="en-IN" dirty="0" smtClean="0"/>
              <a:t>Test Error : 5.666741e+18</a:t>
            </a:r>
            <a:endParaRPr lang="en-IN" dirty="0"/>
          </a:p>
        </p:txBody>
      </p:sp>
      <p:sp>
        <p:nvSpPr>
          <p:cNvPr id="9" name="Rectangle 8"/>
          <p:cNvSpPr/>
          <p:nvPr/>
        </p:nvSpPr>
        <p:spPr>
          <a:xfrm>
            <a:off x="6938942"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113949028</a:t>
            </a:r>
            <a:endParaRPr lang="en-IN" dirty="0" smtClean="0"/>
          </a:p>
          <a:p>
            <a:pPr algn="ctr"/>
            <a:r>
              <a:rPr lang="en-IN" dirty="0" smtClean="0"/>
              <a:t>Test Error : 6.894873e+14</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468855" y="940526"/>
            <a:ext cx="5185638" cy="4291172"/>
          </a:xfrm>
          <a:prstGeom prst="rect">
            <a:avLst/>
          </a:prstGeom>
        </p:spPr>
      </p:pic>
      <p:pic>
        <p:nvPicPr>
          <p:cNvPr id="7" name="Content Placeholder 6"/>
          <p:cNvPicPr>
            <a:picLocks noGrp="1" noChangeAspect="1"/>
          </p:cNvPicPr>
          <p:nvPr>
            <p:ph sz="half" idx="2"/>
          </p:nvPr>
        </p:nvPicPr>
        <p:blipFill>
          <a:blip r:embed="rId2"/>
          <a:stretch>
            <a:fillRect/>
          </a:stretch>
        </p:blipFill>
        <p:spPr>
          <a:xfrm>
            <a:off x="5945936" y="955969"/>
            <a:ext cx="5166976" cy="4275729"/>
          </a:xfrm>
          <a:prstGeom prst="rect">
            <a:avLst/>
          </a:prstGeom>
        </p:spPr>
      </p:pic>
      <p:sp>
        <p:nvSpPr>
          <p:cNvPr id="6" name="Rectangle 5"/>
          <p:cNvSpPr/>
          <p:nvPr/>
        </p:nvSpPr>
        <p:spPr>
          <a:xfrm>
            <a:off x="1546382"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132637492</a:t>
            </a:r>
            <a:endParaRPr lang="en-IN" dirty="0" smtClean="0"/>
          </a:p>
          <a:p>
            <a:pPr algn="ctr"/>
            <a:r>
              <a:rPr lang="en-IN" dirty="0" smtClean="0"/>
              <a:t>Test Error : 6.45815e+15</a:t>
            </a:r>
            <a:endParaRPr lang="en-IN" dirty="0"/>
          </a:p>
        </p:txBody>
      </p:sp>
      <p:sp>
        <p:nvSpPr>
          <p:cNvPr id="8" name="Rectangle 7"/>
          <p:cNvSpPr/>
          <p:nvPr/>
        </p:nvSpPr>
        <p:spPr>
          <a:xfrm>
            <a:off x="7106804"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465975300</a:t>
            </a:r>
            <a:endParaRPr lang="en-IN" dirty="0" smtClean="0"/>
          </a:p>
          <a:p>
            <a:pPr algn="ctr"/>
            <a:r>
              <a:rPr lang="en-IN" dirty="0" smtClean="0"/>
              <a:t>Test Error : 4.986555e+15</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1"/>
          <a:stretch>
            <a:fillRect/>
          </a:stretch>
        </p:blipFill>
        <p:spPr>
          <a:xfrm>
            <a:off x="5747657" y="888276"/>
            <a:ext cx="5122506" cy="4301854"/>
          </a:xfrm>
          <a:prstGeom prst="rect">
            <a:avLst/>
          </a:prstGeom>
        </p:spPr>
      </p:pic>
      <p:pic>
        <p:nvPicPr>
          <p:cNvPr id="6" name="Content Placeholder 5"/>
          <p:cNvPicPr>
            <a:picLocks noGrp="1" noChangeAspect="1"/>
          </p:cNvPicPr>
          <p:nvPr>
            <p:ph sz="half" idx="1"/>
          </p:nvPr>
        </p:nvPicPr>
        <p:blipFill>
          <a:blip r:embed="rId2"/>
          <a:stretch>
            <a:fillRect/>
          </a:stretch>
        </p:blipFill>
        <p:spPr>
          <a:xfrm>
            <a:off x="418010" y="888276"/>
            <a:ext cx="5055327" cy="4278109"/>
          </a:xfrm>
          <a:prstGeom prst="rect">
            <a:avLst/>
          </a:prstGeom>
        </p:spPr>
      </p:pic>
      <p:sp>
        <p:nvSpPr>
          <p:cNvPr id="7" name="Rectangle 6"/>
          <p:cNvSpPr/>
          <p:nvPr/>
        </p:nvSpPr>
        <p:spPr>
          <a:xfrm>
            <a:off x="1546382"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271187940</a:t>
            </a:r>
            <a:endParaRPr lang="en-IN" dirty="0" smtClean="0"/>
          </a:p>
          <a:p>
            <a:pPr algn="ctr"/>
            <a:r>
              <a:rPr lang="en-IN" dirty="0" smtClean="0"/>
              <a:t>Test Error : 5.931176e+15</a:t>
            </a:r>
            <a:endParaRPr lang="en-IN" dirty="0"/>
          </a:p>
        </p:txBody>
      </p:sp>
      <p:sp>
        <p:nvSpPr>
          <p:cNvPr id="9" name="Rectangle 8"/>
          <p:cNvSpPr/>
          <p:nvPr/>
        </p:nvSpPr>
        <p:spPr>
          <a:xfrm>
            <a:off x="6755597" y="5707697"/>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887088350</a:t>
            </a:r>
            <a:endParaRPr lang="en-IN" dirty="0" smtClean="0"/>
          </a:p>
          <a:p>
            <a:pPr algn="ctr"/>
            <a:r>
              <a:rPr lang="en-IN" dirty="0" smtClean="0"/>
              <a:t>Test Error : 5.540374e+14</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444138" y="891493"/>
            <a:ext cx="5016135" cy="4150907"/>
          </a:xfrm>
          <a:prstGeom prst="rect">
            <a:avLst/>
          </a:prstGeom>
        </p:spPr>
      </p:pic>
      <p:pic>
        <p:nvPicPr>
          <p:cNvPr id="7" name="Content Placeholder 6"/>
          <p:cNvPicPr>
            <a:picLocks noGrp="1" noChangeAspect="1"/>
          </p:cNvPicPr>
          <p:nvPr>
            <p:ph sz="half" idx="2"/>
          </p:nvPr>
        </p:nvPicPr>
        <p:blipFill>
          <a:blip r:embed="rId2"/>
          <a:stretch>
            <a:fillRect/>
          </a:stretch>
        </p:blipFill>
        <p:spPr>
          <a:xfrm>
            <a:off x="5867559" y="891493"/>
            <a:ext cx="5016136" cy="4150907"/>
          </a:xfrm>
          <a:prstGeom prst="rect">
            <a:avLst/>
          </a:prstGeom>
        </p:spPr>
      </p:pic>
      <p:sp>
        <p:nvSpPr>
          <p:cNvPr id="6" name="Rectangle 5"/>
          <p:cNvSpPr/>
          <p:nvPr/>
        </p:nvSpPr>
        <p:spPr>
          <a:xfrm>
            <a:off x="1382544" y="5354999"/>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1074648367</a:t>
            </a:r>
            <a:endParaRPr lang="en-IN" dirty="0" smtClean="0"/>
          </a:p>
          <a:p>
            <a:pPr algn="ctr"/>
            <a:r>
              <a:rPr lang="en-IN" dirty="0" smtClean="0"/>
              <a:t>Test Error : 5.893991e+14</a:t>
            </a:r>
            <a:endParaRPr lang="en-IN" dirty="0"/>
          </a:p>
        </p:txBody>
      </p:sp>
      <p:sp>
        <p:nvSpPr>
          <p:cNvPr id="8" name="Rectangle 7"/>
          <p:cNvSpPr/>
          <p:nvPr/>
        </p:nvSpPr>
        <p:spPr>
          <a:xfrm>
            <a:off x="6860335" y="5354999"/>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2643844939</a:t>
            </a:r>
            <a:endParaRPr lang="en-IN" dirty="0" smtClean="0"/>
          </a:p>
          <a:p>
            <a:pPr algn="ctr"/>
            <a:r>
              <a:rPr lang="en-IN" dirty="0" smtClean="0"/>
              <a:t>Test Error : 1.501901e+13</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543648" y="927463"/>
            <a:ext cx="4964638" cy="4108292"/>
          </a:xfrm>
          <a:prstGeom prst="rect">
            <a:avLst/>
          </a:prstGeom>
        </p:spPr>
      </p:pic>
      <p:pic>
        <p:nvPicPr>
          <p:cNvPr id="7" name="Content Placeholder 6"/>
          <p:cNvPicPr>
            <a:picLocks noGrp="1" noChangeAspect="1"/>
          </p:cNvPicPr>
          <p:nvPr>
            <p:ph sz="half" idx="2"/>
          </p:nvPr>
        </p:nvPicPr>
        <p:blipFill>
          <a:blip r:embed="rId2"/>
          <a:stretch>
            <a:fillRect/>
          </a:stretch>
        </p:blipFill>
        <p:spPr>
          <a:xfrm>
            <a:off x="5867559" y="927464"/>
            <a:ext cx="4964638" cy="4108292"/>
          </a:xfrm>
          <a:prstGeom prst="rect">
            <a:avLst/>
          </a:prstGeom>
        </p:spPr>
      </p:pic>
      <p:sp>
        <p:nvSpPr>
          <p:cNvPr id="6" name="Rectangle 5"/>
          <p:cNvSpPr/>
          <p:nvPr/>
        </p:nvSpPr>
        <p:spPr>
          <a:xfrm>
            <a:off x="1382544" y="5354999"/>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5915489980</a:t>
            </a:r>
            <a:endParaRPr lang="en-IN" dirty="0" smtClean="0"/>
          </a:p>
          <a:p>
            <a:pPr algn="ctr"/>
            <a:r>
              <a:rPr lang="en-IN" dirty="0" smtClean="0"/>
              <a:t>Test Error : 4.63698e+14</a:t>
            </a:r>
            <a:endParaRPr lang="en-IN" dirty="0"/>
          </a:p>
        </p:txBody>
      </p:sp>
      <p:sp>
        <p:nvSpPr>
          <p:cNvPr id="8" name="Rectangle 7"/>
          <p:cNvSpPr/>
          <p:nvPr/>
        </p:nvSpPr>
        <p:spPr>
          <a:xfrm>
            <a:off x="6834586" y="5354999"/>
            <a:ext cx="303058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14839584616</a:t>
            </a:r>
            <a:endParaRPr lang="en-IN" dirty="0" smtClean="0"/>
          </a:p>
          <a:p>
            <a:pPr algn="ctr"/>
            <a:r>
              <a:rPr lang="en-IN" dirty="0" smtClean="0"/>
              <a:t>Test Error : 6.274471e+12</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2926</Words>
  <Application>WPS Presentation</Application>
  <PresentationFormat>Widescreen</PresentationFormat>
  <Paragraphs>111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Wingdings 3</vt:lpstr>
      <vt:lpstr>Arial</vt:lpstr>
      <vt:lpstr>Century Gothic</vt:lpstr>
      <vt:lpstr>Microsoft YaHei</vt:lpstr>
      <vt:lpstr>Arial Unicode MS</vt:lpstr>
      <vt:lpstr>Calibri</vt:lpstr>
      <vt:lpstr>Ion</vt:lpstr>
      <vt:lpstr>Behaviour of Test and Train Error</vt:lpstr>
      <vt:lpstr>Introduction</vt:lpstr>
      <vt:lpstr>Studying the effect of Sample Size on Test Error</vt:lpstr>
      <vt:lpstr>Studying the effect of Training Sample Size on Test Error </vt:lpstr>
      <vt:lpstr>PowerPoint 演示文稿</vt:lpstr>
      <vt:lpstr>PowerPoint 演示文稿</vt:lpstr>
      <vt:lpstr>PowerPoint 演示文稿</vt:lpstr>
      <vt:lpstr>PowerPoint 演示文稿</vt:lpstr>
      <vt:lpstr>PowerPoint 演示文稿</vt:lpstr>
      <vt:lpstr>PowerPoint 演示文稿</vt:lpstr>
      <vt:lpstr>Regression lines for different Sample Sizes</vt:lpstr>
      <vt:lpstr>Study the effect of Model complexity on Train and Test Error</vt:lpstr>
      <vt:lpstr>Studying the effect of polynomial regression order for one Sample (size 50)</vt:lpstr>
      <vt:lpstr>PowerPoint 演示文稿</vt:lpstr>
      <vt:lpstr>PowerPoint 演示文稿</vt:lpstr>
      <vt:lpstr>Effect of Model Complexity on Test and Train Error</vt:lpstr>
      <vt:lpstr>Train and Test Error for samples of size 50</vt:lpstr>
      <vt:lpstr>Train and Test error for samples of size 100</vt:lpstr>
      <vt:lpstr>Train  and Test Error vs Complexity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 Assignment</dc:title>
  <dc:creator>Mirra Bhagawat</dc:creator>
  <cp:lastModifiedBy>Mirra</cp:lastModifiedBy>
  <cp:revision>317</cp:revision>
  <dcterms:created xsi:type="dcterms:W3CDTF">2018-12-01T13:45:00Z</dcterms:created>
  <dcterms:modified xsi:type="dcterms:W3CDTF">2018-12-04T13:51:55Z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