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7" r:id="rId5"/>
    <p:sldId id="261" r:id="rId6"/>
    <p:sldId id="262" r:id="rId7"/>
    <p:sldId id="263" r:id="rId8"/>
    <p:sldId id="266" r:id="rId9"/>
    <p:sldId id="267" r:id="rId10"/>
    <p:sldId id="268" r:id="rId11"/>
    <p:sldId id="269" r:id="rId12"/>
    <p:sldId id="270" r:id="rId13"/>
    <p:sldId id="271" r:id="rId14"/>
    <p:sldId id="272"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ML2 Assignment</a:t>
            </a:r>
            <a:endParaRPr lang="en-IN" dirty="0"/>
          </a:p>
        </p:txBody>
      </p:sp>
      <p:sp>
        <p:nvSpPr>
          <p:cNvPr id="3" name="Subtitle 2"/>
          <p:cNvSpPr>
            <a:spLocks noGrp="1"/>
          </p:cNvSpPr>
          <p:nvPr>
            <p:ph type="subTitle" idx="1"/>
          </p:nvPr>
        </p:nvSpPr>
        <p:spPr/>
        <p:txBody>
          <a:bodyPr/>
          <a:lstStyle/>
          <a:p>
            <a:r>
              <a:rPr lang="en-IN" dirty="0" smtClean="0"/>
              <a:t>-Mirra (D18020)</a:t>
            </a:r>
            <a:endParaRPr lang="en-IN" dirty="0"/>
          </a:p>
        </p:txBody>
      </p:sp>
    </p:spTree>
    <p:extLst>
      <p:ext uri="{BB962C8B-B14F-4D97-AF65-F5344CB8AC3E}">
        <p14:creationId xmlns:p14="http://schemas.microsoft.com/office/powerpoint/2010/main" val="3773051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091436" y="666205"/>
            <a:ext cx="9126114" cy="4245429"/>
          </a:xfrm>
          <a:prstGeom prst="rect">
            <a:avLst/>
          </a:prstGeom>
        </p:spPr>
      </p:pic>
      <p:sp>
        <p:nvSpPr>
          <p:cNvPr id="4" name="Content Placeholder 3"/>
          <p:cNvSpPr>
            <a:spLocks noGrp="1"/>
          </p:cNvSpPr>
          <p:nvPr>
            <p:ph sz="half" idx="2"/>
          </p:nvPr>
        </p:nvSpPr>
        <p:spPr>
          <a:xfrm>
            <a:off x="1091437" y="5016138"/>
            <a:ext cx="8959398" cy="1240200"/>
          </a:xfrm>
        </p:spPr>
        <p:txBody>
          <a:bodyPr/>
          <a:lstStyle/>
          <a:p>
            <a:r>
              <a:rPr lang="en-IN" dirty="0"/>
              <a:t>A</a:t>
            </a:r>
            <a:r>
              <a:rPr lang="en-IN" dirty="0" smtClean="0"/>
              <a:t>s the Sample Size  increases, the Test Error decreases drastically and after a point, the test error becomes very small.</a:t>
            </a:r>
            <a:endParaRPr lang="en-IN" dirty="0"/>
          </a:p>
        </p:txBody>
      </p:sp>
      <p:sp>
        <p:nvSpPr>
          <p:cNvPr id="7" name="Rectangle 6"/>
          <p:cNvSpPr/>
          <p:nvPr/>
        </p:nvSpPr>
        <p:spPr>
          <a:xfrm>
            <a:off x="8281851" y="822960"/>
            <a:ext cx="1672046" cy="574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072505" y="822960"/>
            <a:ext cx="2978330" cy="5747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Polynomial Regression Order = 7</a:t>
            </a:r>
            <a:endParaRPr lang="en-IN" dirty="0"/>
          </a:p>
        </p:txBody>
      </p:sp>
    </p:spTree>
    <p:extLst>
      <p:ext uri="{BB962C8B-B14F-4D97-AF65-F5344CB8AC3E}">
        <p14:creationId xmlns:p14="http://schemas.microsoft.com/office/powerpoint/2010/main" val="856935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28526"/>
          </a:xfrm>
        </p:spPr>
        <p:txBody>
          <a:bodyPr/>
          <a:lstStyle/>
          <a:p>
            <a:r>
              <a:rPr lang="en-IN" sz="3600" dirty="0" smtClean="0"/>
              <a:t>Regression lines for different Sample Sizes</a:t>
            </a:r>
            <a:endParaRPr lang="en-IN" sz="3600" dirty="0"/>
          </a:p>
        </p:txBody>
      </p:sp>
      <p:sp>
        <p:nvSpPr>
          <p:cNvPr id="4" name="Content Placeholder 3"/>
          <p:cNvSpPr>
            <a:spLocks noGrp="1"/>
          </p:cNvSpPr>
          <p:nvPr>
            <p:ph sz="half" idx="2"/>
          </p:nvPr>
        </p:nvSpPr>
        <p:spPr>
          <a:xfrm>
            <a:off x="6139543" y="2063931"/>
            <a:ext cx="3911291" cy="4192406"/>
          </a:xfrm>
        </p:spPr>
        <p:txBody>
          <a:bodyPr/>
          <a:lstStyle/>
          <a:p>
            <a:r>
              <a:rPr lang="en-IN" dirty="0" smtClean="0"/>
              <a:t>Regression lines for all samples of different sizes plotted together.</a:t>
            </a:r>
          </a:p>
          <a:p>
            <a:r>
              <a:rPr lang="en-IN" dirty="0" smtClean="0"/>
              <a:t>When N is small, the model tends to be over-fitted.</a:t>
            </a:r>
            <a:endParaRPr lang="en-IN" dirty="0"/>
          </a:p>
        </p:txBody>
      </p:sp>
      <p:pic>
        <p:nvPicPr>
          <p:cNvPr id="7" name="Content Placeholder 6"/>
          <p:cNvPicPr>
            <a:picLocks noGrp="1" noChangeAspect="1"/>
          </p:cNvPicPr>
          <p:nvPr>
            <p:ph sz="half" idx="1"/>
          </p:nvPr>
        </p:nvPicPr>
        <p:blipFill>
          <a:blip r:embed="rId2"/>
          <a:stretch>
            <a:fillRect/>
          </a:stretch>
        </p:blipFill>
        <p:spPr>
          <a:xfrm>
            <a:off x="440986" y="1681244"/>
            <a:ext cx="5528740" cy="4575093"/>
          </a:xfrm>
          <a:prstGeom prst="rect">
            <a:avLst/>
          </a:prstGeom>
        </p:spPr>
      </p:pic>
    </p:spTree>
    <p:extLst>
      <p:ext uri="{BB962C8B-B14F-4D97-AF65-F5344CB8AC3E}">
        <p14:creationId xmlns:p14="http://schemas.microsoft.com/office/powerpoint/2010/main" val="419188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Studying the effect of polynomial regression order for one Sample (size 50)</a:t>
            </a:r>
            <a:endParaRPr lang="en-IN" sz="3600" dirty="0"/>
          </a:p>
        </p:txBody>
      </p:sp>
      <p:sp>
        <p:nvSpPr>
          <p:cNvPr id="7" name="Rectangle 6"/>
          <p:cNvSpPr/>
          <p:nvPr/>
        </p:nvSpPr>
        <p:spPr>
          <a:xfrm>
            <a:off x="1524838" y="603426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5.8612e+7</a:t>
            </a:r>
          </a:p>
          <a:p>
            <a:pPr algn="ctr"/>
            <a:r>
              <a:rPr lang="en-IN" dirty="0" smtClean="0"/>
              <a:t>Test Error : 1.2979e+9</a:t>
            </a:r>
            <a:endParaRPr lang="en-IN" dirty="0"/>
          </a:p>
        </p:txBody>
      </p:sp>
      <p:sp>
        <p:nvSpPr>
          <p:cNvPr id="8" name="Rectangle 7"/>
          <p:cNvSpPr/>
          <p:nvPr/>
        </p:nvSpPr>
        <p:spPr>
          <a:xfrm>
            <a:off x="6484370" y="603426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2.446e+7</a:t>
            </a:r>
          </a:p>
          <a:p>
            <a:pPr algn="ctr"/>
            <a:r>
              <a:rPr lang="en-IN" dirty="0" smtClean="0"/>
              <a:t>Test Error : 1.2973e+9</a:t>
            </a:r>
            <a:endParaRPr lang="en-IN" dirty="0"/>
          </a:p>
        </p:txBody>
      </p:sp>
      <p:pic>
        <p:nvPicPr>
          <p:cNvPr id="10" name="Picture 9"/>
          <p:cNvPicPr>
            <a:picLocks noChangeAspect="1"/>
          </p:cNvPicPr>
          <p:nvPr/>
        </p:nvPicPr>
        <p:blipFill>
          <a:blip r:embed="rId2"/>
          <a:stretch>
            <a:fillRect/>
          </a:stretch>
        </p:blipFill>
        <p:spPr>
          <a:xfrm>
            <a:off x="495926" y="1853248"/>
            <a:ext cx="5082139" cy="3988346"/>
          </a:xfrm>
          <a:prstGeom prst="rect">
            <a:avLst/>
          </a:prstGeom>
        </p:spPr>
      </p:pic>
      <p:pic>
        <p:nvPicPr>
          <p:cNvPr id="11" name="Picture 10"/>
          <p:cNvPicPr>
            <a:picLocks noChangeAspect="1"/>
          </p:cNvPicPr>
          <p:nvPr/>
        </p:nvPicPr>
        <p:blipFill>
          <a:blip r:embed="rId3"/>
          <a:stretch>
            <a:fillRect/>
          </a:stretch>
        </p:blipFill>
        <p:spPr>
          <a:xfrm>
            <a:off x="5780426" y="1838499"/>
            <a:ext cx="5100934" cy="4003096"/>
          </a:xfrm>
          <a:prstGeom prst="rect">
            <a:avLst/>
          </a:prstGeom>
        </p:spPr>
      </p:pic>
    </p:spTree>
    <p:extLst>
      <p:ext uri="{BB962C8B-B14F-4D97-AF65-F5344CB8AC3E}">
        <p14:creationId xmlns:p14="http://schemas.microsoft.com/office/powerpoint/2010/main" val="206226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1.971e+7</a:t>
            </a:r>
          </a:p>
          <a:p>
            <a:pPr algn="ctr"/>
            <a:r>
              <a:rPr lang="en-IN" dirty="0" smtClean="0"/>
              <a:t>Test Error : 1.2773e+9</a:t>
            </a:r>
            <a:endParaRPr lang="en-IN" dirty="0"/>
          </a:p>
        </p:txBody>
      </p:sp>
      <p:sp>
        <p:nvSpPr>
          <p:cNvPr id="8" name="Rectangle 7"/>
          <p:cNvSpPr/>
          <p:nvPr/>
        </p:nvSpPr>
        <p:spPr>
          <a:xfrm>
            <a:off x="6690469"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1.957e+7</a:t>
            </a:r>
          </a:p>
          <a:p>
            <a:pPr algn="ctr"/>
            <a:r>
              <a:rPr lang="en-IN" dirty="0" smtClean="0"/>
              <a:t>Test Error : 1.279e+9</a:t>
            </a:r>
            <a:endParaRPr lang="en-IN" dirty="0"/>
          </a:p>
        </p:txBody>
      </p:sp>
      <p:pic>
        <p:nvPicPr>
          <p:cNvPr id="10" name="Picture 9"/>
          <p:cNvPicPr>
            <a:picLocks noChangeAspect="1"/>
          </p:cNvPicPr>
          <p:nvPr/>
        </p:nvPicPr>
        <p:blipFill>
          <a:blip r:embed="rId2"/>
          <a:stretch>
            <a:fillRect/>
          </a:stretch>
        </p:blipFill>
        <p:spPr>
          <a:xfrm>
            <a:off x="259574" y="1124109"/>
            <a:ext cx="5234084" cy="4107589"/>
          </a:xfrm>
          <a:prstGeom prst="rect">
            <a:avLst/>
          </a:prstGeom>
        </p:spPr>
      </p:pic>
      <p:pic>
        <p:nvPicPr>
          <p:cNvPr id="12" name="Picture 11"/>
          <p:cNvPicPr>
            <a:picLocks noChangeAspect="1"/>
          </p:cNvPicPr>
          <p:nvPr/>
        </p:nvPicPr>
        <p:blipFill>
          <a:blip r:embed="rId3"/>
          <a:stretch>
            <a:fillRect/>
          </a:stretch>
        </p:blipFill>
        <p:spPr>
          <a:xfrm>
            <a:off x="5810068" y="1124109"/>
            <a:ext cx="5234084" cy="4107589"/>
          </a:xfrm>
          <a:prstGeom prst="rect">
            <a:avLst/>
          </a:prstGeom>
        </p:spPr>
      </p:pic>
    </p:spTree>
    <p:extLst>
      <p:ext uri="{BB962C8B-B14F-4D97-AF65-F5344CB8AC3E}">
        <p14:creationId xmlns:p14="http://schemas.microsoft.com/office/powerpoint/2010/main" val="1287695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1.777e+7</a:t>
            </a:r>
          </a:p>
          <a:p>
            <a:pPr algn="ctr"/>
            <a:r>
              <a:rPr lang="en-IN" dirty="0" smtClean="0"/>
              <a:t>Test Error : 1.2822e+9</a:t>
            </a:r>
            <a:endParaRPr lang="en-IN" dirty="0"/>
          </a:p>
        </p:txBody>
      </p:sp>
      <p:sp>
        <p:nvSpPr>
          <p:cNvPr id="8" name="Rectangle 7"/>
          <p:cNvSpPr/>
          <p:nvPr/>
        </p:nvSpPr>
        <p:spPr>
          <a:xfrm>
            <a:off x="6680312"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1.757e+7</a:t>
            </a:r>
          </a:p>
          <a:p>
            <a:pPr algn="ctr"/>
            <a:r>
              <a:rPr lang="en-IN" dirty="0" smtClean="0"/>
              <a:t>Test Error : 1.2852e+9</a:t>
            </a:r>
            <a:endParaRPr lang="en-IN" dirty="0"/>
          </a:p>
        </p:txBody>
      </p:sp>
      <p:pic>
        <p:nvPicPr>
          <p:cNvPr id="10" name="Picture 9"/>
          <p:cNvPicPr>
            <a:picLocks noChangeAspect="1"/>
          </p:cNvPicPr>
          <p:nvPr/>
        </p:nvPicPr>
        <p:blipFill>
          <a:blip r:embed="rId2"/>
          <a:stretch>
            <a:fillRect/>
          </a:stretch>
        </p:blipFill>
        <p:spPr>
          <a:xfrm>
            <a:off x="551437" y="1285385"/>
            <a:ext cx="5112038" cy="4011810"/>
          </a:xfrm>
          <a:prstGeom prst="rect">
            <a:avLst/>
          </a:prstGeom>
        </p:spPr>
      </p:pic>
      <p:pic>
        <p:nvPicPr>
          <p:cNvPr id="12" name="Picture 11"/>
          <p:cNvPicPr>
            <a:picLocks noChangeAspect="1"/>
          </p:cNvPicPr>
          <p:nvPr/>
        </p:nvPicPr>
        <p:blipFill>
          <a:blip r:embed="rId3"/>
          <a:stretch>
            <a:fillRect/>
          </a:stretch>
        </p:blipFill>
        <p:spPr>
          <a:xfrm>
            <a:off x="5888446" y="1285386"/>
            <a:ext cx="5112038" cy="4011810"/>
          </a:xfrm>
          <a:prstGeom prst="rect">
            <a:avLst/>
          </a:prstGeom>
        </p:spPr>
      </p:pic>
    </p:spTree>
    <p:extLst>
      <p:ext uri="{BB962C8B-B14F-4D97-AF65-F5344CB8AC3E}">
        <p14:creationId xmlns:p14="http://schemas.microsoft.com/office/powerpoint/2010/main" val="516344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Effect of Model Complexity on Test and Train Error</a:t>
            </a:r>
            <a:endParaRPr lang="en-IN" sz="3600" dirty="0"/>
          </a:p>
        </p:txBody>
      </p:sp>
      <p:pic>
        <p:nvPicPr>
          <p:cNvPr id="7" name="Picture 6"/>
          <p:cNvPicPr>
            <a:picLocks noChangeAspect="1"/>
          </p:cNvPicPr>
          <p:nvPr/>
        </p:nvPicPr>
        <p:blipFill>
          <a:blip r:embed="rId2"/>
          <a:stretch>
            <a:fillRect/>
          </a:stretch>
        </p:blipFill>
        <p:spPr>
          <a:xfrm>
            <a:off x="601807" y="2192400"/>
            <a:ext cx="4746665" cy="3725073"/>
          </a:xfrm>
          <a:prstGeom prst="rect">
            <a:avLst/>
          </a:prstGeom>
        </p:spPr>
      </p:pic>
      <p:pic>
        <p:nvPicPr>
          <p:cNvPr id="9" name="Picture 8"/>
          <p:cNvPicPr>
            <a:picLocks noChangeAspect="1"/>
          </p:cNvPicPr>
          <p:nvPr/>
        </p:nvPicPr>
        <p:blipFill>
          <a:blip r:embed="rId3"/>
          <a:stretch>
            <a:fillRect/>
          </a:stretch>
        </p:blipFill>
        <p:spPr>
          <a:xfrm>
            <a:off x="6073981" y="2192399"/>
            <a:ext cx="4746664" cy="3725073"/>
          </a:xfrm>
          <a:prstGeom prst="rect">
            <a:avLst/>
          </a:prstGeom>
        </p:spPr>
      </p:pic>
      <p:sp>
        <p:nvSpPr>
          <p:cNvPr id="10" name="TextBox 9"/>
          <p:cNvSpPr txBox="1"/>
          <p:nvPr/>
        </p:nvSpPr>
        <p:spPr>
          <a:xfrm>
            <a:off x="567486" y="6256623"/>
            <a:ext cx="10370993" cy="369332"/>
          </a:xfrm>
          <a:prstGeom prst="rect">
            <a:avLst/>
          </a:prstGeom>
          <a:noFill/>
        </p:spPr>
        <p:txBody>
          <a:bodyPr wrap="square" rtlCol="0">
            <a:spAutoFit/>
          </a:bodyPr>
          <a:lstStyle/>
          <a:p>
            <a:r>
              <a:rPr lang="en-IN" dirty="0" smtClean="0"/>
              <a:t>This is for one sample (size 50), all other samples also follow similar pattern.</a:t>
            </a:r>
            <a:endParaRPr lang="en-IN" dirty="0"/>
          </a:p>
        </p:txBody>
      </p:sp>
    </p:spTree>
    <p:extLst>
      <p:ext uri="{BB962C8B-B14F-4D97-AF65-F5344CB8AC3E}">
        <p14:creationId xmlns:p14="http://schemas.microsoft.com/office/powerpoint/2010/main" val="3744335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50</a:t>
            </a:r>
            <a:endParaRPr lang="en-IN" dirty="0"/>
          </a:p>
        </p:txBody>
      </p:sp>
      <p:pic>
        <p:nvPicPr>
          <p:cNvPr id="5" name="Content Placeholder 4"/>
          <p:cNvPicPr>
            <a:picLocks noGrp="1" noChangeAspect="1"/>
          </p:cNvPicPr>
          <p:nvPr>
            <p:ph sz="half" idx="1"/>
          </p:nvPr>
        </p:nvPicPr>
        <p:blipFill>
          <a:blip r:embed="rId2"/>
          <a:stretch>
            <a:fillRect/>
          </a:stretch>
        </p:blipFill>
        <p:spPr>
          <a:xfrm>
            <a:off x="622274" y="2056092"/>
            <a:ext cx="4803837" cy="3769941"/>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38282" y="2056092"/>
            <a:ext cx="4803837" cy="3769941"/>
          </a:xfrm>
          <a:prstGeom prst="rect">
            <a:avLst/>
          </a:prstGeom>
        </p:spPr>
      </p:pic>
      <p:sp>
        <p:nvSpPr>
          <p:cNvPr id="7" name="TextBox 6"/>
          <p:cNvSpPr txBox="1"/>
          <p:nvPr/>
        </p:nvSpPr>
        <p:spPr>
          <a:xfrm>
            <a:off x="646112" y="6217920"/>
            <a:ext cx="10196008" cy="369332"/>
          </a:xfrm>
          <a:prstGeom prst="rect">
            <a:avLst/>
          </a:prstGeom>
          <a:noFill/>
        </p:spPr>
        <p:txBody>
          <a:bodyPr wrap="square" rtlCol="0">
            <a:spAutoFit/>
          </a:bodyPr>
          <a:lstStyle/>
          <a:p>
            <a:r>
              <a:rPr lang="en-IN" dirty="0" smtClean="0"/>
              <a:t>Test Error decreases then increases, Train error decreases.</a:t>
            </a:r>
            <a:endParaRPr lang="en-IN" dirty="0"/>
          </a:p>
        </p:txBody>
      </p:sp>
    </p:spTree>
    <p:extLst>
      <p:ext uri="{BB962C8B-B14F-4D97-AF65-F5344CB8AC3E}">
        <p14:creationId xmlns:p14="http://schemas.microsoft.com/office/powerpoint/2010/main" val="2081570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100</a:t>
            </a:r>
            <a:endParaRPr lang="en-IN" dirty="0"/>
          </a:p>
        </p:txBody>
      </p:sp>
      <p:pic>
        <p:nvPicPr>
          <p:cNvPr id="6" name="Content Placeholder 5"/>
          <p:cNvPicPr>
            <a:picLocks noGrp="1" noChangeAspect="1"/>
          </p:cNvPicPr>
          <p:nvPr>
            <p:ph sz="half" idx="1"/>
          </p:nvPr>
        </p:nvPicPr>
        <p:blipFill>
          <a:blip r:embed="rId2"/>
          <a:stretch>
            <a:fillRect/>
          </a:stretch>
        </p:blipFill>
        <p:spPr>
          <a:xfrm>
            <a:off x="980686" y="2060576"/>
            <a:ext cx="4487504" cy="3521690"/>
          </a:xfrm>
          <a:prstGeom prst="rect">
            <a:avLst/>
          </a:prstGeom>
        </p:spPr>
      </p:pic>
      <p:pic>
        <p:nvPicPr>
          <p:cNvPr id="5" name="Content Placeholder 4"/>
          <p:cNvPicPr>
            <a:picLocks noGrp="1" noChangeAspect="1"/>
          </p:cNvPicPr>
          <p:nvPr>
            <p:ph sz="half" idx="2"/>
          </p:nvPr>
        </p:nvPicPr>
        <p:blipFill>
          <a:blip r:embed="rId3"/>
          <a:stretch>
            <a:fillRect/>
          </a:stretch>
        </p:blipFill>
        <p:spPr>
          <a:xfrm>
            <a:off x="6038283" y="2060576"/>
            <a:ext cx="4484471" cy="3519310"/>
          </a:xfrm>
          <a:prstGeom prst="rect">
            <a:avLst/>
          </a:prstGeom>
        </p:spPr>
      </p:pic>
      <p:sp>
        <p:nvSpPr>
          <p:cNvPr id="8" name="TextBox 7"/>
          <p:cNvSpPr txBox="1"/>
          <p:nvPr/>
        </p:nvSpPr>
        <p:spPr>
          <a:xfrm>
            <a:off x="980686" y="5995851"/>
            <a:ext cx="9542068" cy="369332"/>
          </a:xfrm>
          <a:prstGeom prst="rect">
            <a:avLst/>
          </a:prstGeom>
          <a:noFill/>
        </p:spPr>
        <p:txBody>
          <a:bodyPr wrap="square" rtlCol="0">
            <a:spAutoFit/>
          </a:bodyPr>
          <a:lstStyle/>
          <a:p>
            <a:r>
              <a:rPr lang="en-IN" dirty="0" smtClean="0"/>
              <a:t>Test Error first  decreases then increases. Train error decreases.</a:t>
            </a:r>
            <a:endParaRPr lang="en-IN" dirty="0"/>
          </a:p>
        </p:txBody>
      </p:sp>
    </p:spTree>
    <p:extLst>
      <p:ext uri="{BB962C8B-B14F-4D97-AF65-F5344CB8AC3E}">
        <p14:creationId xmlns:p14="http://schemas.microsoft.com/office/powerpoint/2010/main" val="19282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2" y="1449976"/>
            <a:ext cx="8946541" cy="4798423"/>
          </a:xfrm>
        </p:spPr>
        <p:txBody>
          <a:bodyPr>
            <a:normAutofit/>
          </a:bodyPr>
          <a:lstStyle/>
          <a:p>
            <a:r>
              <a:rPr lang="en-IN" dirty="0"/>
              <a:t>Studying the effect of training sample size on the test error</a:t>
            </a:r>
            <a:r>
              <a:rPr lang="en-IN" dirty="0" smtClean="0"/>
              <a:t>.</a:t>
            </a:r>
          </a:p>
          <a:p>
            <a:pPr marL="0" indent="0">
              <a:buNone/>
            </a:pPr>
            <a:r>
              <a:rPr lang="en-IN" dirty="0"/>
              <a:t>	</a:t>
            </a:r>
            <a:r>
              <a:rPr lang="en-IN" dirty="0" smtClean="0"/>
              <a:t>As </a:t>
            </a:r>
            <a:r>
              <a:rPr lang="en-IN" dirty="0"/>
              <a:t>the training sample size increases, the test error decreases. </a:t>
            </a:r>
            <a:r>
              <a:rPr lang="en-IN" dirty="0" smtClean="0"/>
              <a:t>	When </a:t>
            </a:r>
            <a:r>
              <a:rPr lang="en-IN" dirty="0"/>
              <a:t>the sample size is small and the complexity is high, the model </a:t>
            </a:r>
            <a:r>
              <a:rPr lang="en-IN" dirty="0" smtClean="0"/>
              <a:t>	tends </a:t>
            </a:r>
            <a:r>
              <a:rPr lang="en-IN" dirty="0"/>
              <a:t>to over-fit the data</a:t>
            </a:r>
            <a:r>
              <a:rPr lang="en-IN" dirty="0" smtClean="0"/>
              <a:t>.</a:t>
            </a:r>
          </a:p>
          <a:p>
            <a:r>
              <a:rPr lang="en-IN" dirty="0" smtClean="0"/>
              <a:t>Studying </a:t>
            </a:r>
            <a:r>
              <a:rPr lang="en-IN" dirty="0"/>
              <a:t>the effect of order of the model on the test error</a:t>
            </a:r>
            <a:r>
              <a:rPr lang="en-IN" dirty="0" smtClean="0"/>
              <a:t>.</a:t>
            </a:r>
          </a:p>
          <a:p>
            <a:pPr marL="0" indent="0">
              <a:buNone/>
            </a:pPr>
            <a:r>
              <a:rPr lang="en-IN" dirty="0" smtClean="0"/>
              <a:t>	As the model complexity increases, the training error decreases 	and the test error first decreases then increases. The model tends to 	capture more of the variations in the data, hence the training error 	decreases, but the test data set may not have the same pattern, 	hence after a point, the test error increases which indicates that 	the model is over-fitted.</a:t>
            </a:r>
          </a:p>
          <a:p>
            <a:r>
              <a:rPr lang="en-IN" dirty="0" smtClean="0"/>
              <a:t>Tool Used : R</a:t>
            </a:r>
          </a:p>
          <a:p>
            <a:r>
              <a:rPr lang="en-IN" dirty="0" smtClean="0"/>
              <a:t>Data Set : diamonds (ggplot2)</a:t>
            </a:r>
          </a:p>
        </p:txBody>
      </p:sp>
    </p:spTree>
    <p:extLst>
      <p:ext uri="{BB962C8B-B14F-4D97-AF65-F5344CB8AC3E}">
        <p14:creationId xmlns:p14="http://schemas.microsoft.com/office/powerpoint/2010/main" val="3933296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Studying the effect of Sample Size on Test Error</a:t>
            </a:r>
            <a:endParaRPr lang="en-IN" dirty="0"/>
          </a:p>
        </p:txBody>
      </p:sp>
      <p:sp>
        <p:nvSpPr>
          <p:cNvPr id="3" name="Content Placeholder 2"/>
          <p:cNvSpPr>
            <a:spLocks noGrp="1"/>
          </p:cNvSpPr>
          <p:nvPr>
            <p:ph idx="1"/>
          </p:nvPr>
        </p:nvSpPr>
        <p:spPr/>
        <p:txBody>
          <a:bodyPr/>
          <a:lstStyle/>
          <a:p>
            <a:r>
              <a:rPr lang="en-IN" dirty="0" smtClean="0"/>
              <a:t>The model is set at  order 7(say)</a:t>
            </a:r>
          </a:p>
          <a:p>
            <a:r>
              <a:rPr lang="en-IN" dirty="0" smtClean="0"/>
              <a:t>Observe how training and test errors vary as we increase the sample size </a:t>
            </a:r>
          </a:p>
          <a:p>
            <a:r>
              <a:rPr lang="en-IN" dirty="0" smtClean="0"/>
              <a:t>Sample size – 10, 20, 30, 50, 70, 100, 200, 350, 500, 1000, 2000, 5000</a:t>
            </a:r>
          </a:p>
          <a:p>
            <a:endParaRPr lang="en-IN" dirty="0" smtClean="0"/>
          </a:p>
          <a:p>
            <a:endParaRPr lang="en-IN" dirty="0"/>
          </a:p>
        </p:txBody>
      </p:sp>
    </p:spTree>
    <p:extLst>
      <p:ext uri="{BB962C8B-B14F-4D97-AF65-F5344CB8AC3E}">
        <p14:creationId xmlns:p14="http://schemas.microsoft.com/office/powerpoint/2010/main" val="40756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35132"/>
            <a:ext cx="9404723" cy="1175658"/>
          </a:xfrm>
        </p:spPr>
        <p:txBody>
          <a:bodyPr/>
          <a:lstStyle/>
          <a:p>
            <a:r>
              <a:rPr lang="en-IN" sz="3600" dirty="0" smtClean="0"/>
              <a:t>Studying the effect of Training </a:t>
            </a:r>
            <a:r>
              <a:rPr lang="en-IN" sz="3600" dirty="0"/>
              <a:t>S</a:t>
            </a:r>
            <a:r>
              <a:rPr lang="en-IN" sz="3600" dirty="0" smtClean="0"/>
              <a:t>ample </a:t>
            </a:r>
            <a:r>
              <a:rPr lang="en-IN" sz="3600" dirty="0"/>
              <a:t>S</a:t>
            </a:r>
            <a:r>
              <a:rPr lang="en-IN" sz="3600" dirty="0" smtClean="0"/>
              <a:t>ize on Test Error </a:t>
            </a:r>
            <a:endParaRPr lang="en-IN" sz="3600" dirty="0"/>
          </a:p>
        </p:txBody>
      </p:sp>
      <p:pic>
        <p:nvPicPr>
          <p:cNvPr id="8" name="Picture 7"/>
          <p:cNvPicPr>
            <a:picLocks noChangeAspect="1"/>
          </p:cNvPicPr>
          <p:nvPr/>
        </p:nvPicPr>
        <p:blipFill>
          <a:blip r:embed="rId2"/>
          <a:stretch>
            <a:fillRect/>
          </a:stretch>
        </p:blipFill>
        <p:spPr>
          <a:xfrm>
            <a:off x="760952" y="1556028"/>
            <a:ext cx="5009524" cy="4390476"/>
          </a:xfrm>
          <a:prstGeom prst="rect">
            <a:avLst/>
          </a:prstGeom>
        </p:spPr>
      </p:pic>
      <p:sp>
        <p:nvSpPr>
          <p:cNvPr id="10" name="Rectangle 9"/>
          <p:cNvSpPr/>
          <p:nvPr/>
        </p:nvSpPr>
        <p:spPr>
          <a:xfrm>
            <a:off x="1750423" y="6152606"/>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2722044</a:t>
            </a:r>
          </a:p>
          <a:p>
            <a:pPr algn="ctr"/>
            <a:r>
              <a:rPr lang="en-IN" dirty="0" smtClean="0"/>
              <a:t>Test Error : 1.279174e+19</a:t>
            </a:r>
            <a:endParaRPr lang="en-IN" dirty="0"/>
          </a:p>
        </p:txBody>
      </p:sp>
      <p:pic>
        <p:nvPicPr>
          <p:cNvPr id="13" name="Picture 12"/>
          <p:cNvPicPr>
            <a:picLocks noChangeAspect="1"/>
          </p:cNvPicPr>
          <p:nvPr/>
        </p:nvPicPr>
        <p:blipFill>
          <a:blip r:embed="rId3"/>
          <a:stretch>
            <a:fillRect/>
          </a:stretch>
        </p:blipFill>
        <p:spPr>
          <a:xfrm>
            <a:off x="6113689" y="1556028"/>
            <a:ext cx="5320392" cy="4402682"/>
          </a:xfrm>
          <a:prstGeom prst="rect">
            <a:avLst/>
          </a:prstGeom>
        </p:spPr>
      </p:pic>
      <p:sp>
        <p:nvSpPr>
          <p:cNvPr id="15" name="Rectangle 14"/>
          <p:cNvSpPr/>
          <p:nvPr/>
        </p:nvSpPr>
        <p:spPr>
          <a:xfrm>
            <a:off x="7258594" y="610394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72096460</a:t>
            </a:r>
          </a:p>
          <a:p>
            <a:pPr algn="ctr"/>
            <a:r>
              <a:rPr lang="en-IN" dirty="0" smtClean="0"/>
              <a:t>Test Error : 3.694552e+16</a:t>
            </a:r>
            <a:endParaRPr lang="en-IN" dirty="0"/>
          </a:p>
        </p:txBody>
      </p:sp>
    </p:spTree>
    <p:extLst>
      <p:ext uri="{BB962C8B-B14F-4D97-AF65-F5344CB8AC3E}">
        <p14:creationId xmlns:p14="http://schemas.microsoft.com/office/powerpoint/2010/main" val="2962384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88344" y="862149"/>
            <a:ext cx="4993815" cy="4244050"/>
          </a:xfrm>
          <a:prstGeom prst="rect">
            <a:avLst/>
          </a:prstGeom>
        </p:spPr>
      </p:pic>
      <p:pic>
        <p:nvPicPr>
          <p:cNvPr id="7" name="Content Placeholder 6"/>
          <p:cNvPicPr>
            <a:picLocks noGrp="1" noChangeAspect="1"/>
          </p:cNvPicPr>
          <p:nvPr>
            <p:ph sz="half" idx="2"/>
          </p:nvPr>
        </p:nvPicPr>
        <p:blipFill>
          <a:blip r:embed="rId3"/>
          <a:stretch>
            <a:fillRect/>
          </a:stretch>
        </p:blipFill>
        <p:spPr>
          <a:xfrm>
            <a:off x="5749993" y="862150"/>
            <a:ext cx="5128694" cy="4244050"/>
          </a:xfrm>
          <a:prstGeom prst="rect">
            <a:avLst/>
          </a:prstGeom>
        </p:spPr>
      </p:pic>
      <p:sp>
        <p:nvSpPr>
          <p:cNvPr id="6" name="Rectangle 5"/>
          <p:cNvSpPr/>
          <p:nvPr/>
        </p:nvSpPr>
        <p:spPr>
          <a:xfrm>
            <a:off x="1469959"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23520368</a:t>
            </a:r>
          </a:p>
          <a:p>
            <a:pPr algn="ctr"/>
            <a:r>
              <a:rPr lang="en-IN" dirty="0" smtClean="0"/>
              <a:t>Test Error : 5.666741e+18</a:t>
            </a:r>
            <a:endParaRPr lang="en-IN" dirty="0"/>
          </a:p>
        </p:txBody>
      </p:sp>
      <p:sp>
        <p:nvSpPr>
          <p:cNvPr id="9" name="Rectangle 8"/>
          <p:cNvSpPr/>
          <p:nvPr/>
        </p:nvSpPr>
        <p:spPr>
          <a:xfrm>
            <a:off x="693894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113949028</a:t>
            </a:r>
          </a:p>
          <a:p>
            <a:pPr algn="ctr"/>
            <a:r>
              <a:rPr lang="en-IN" dirty="0" smtClean="0"/>
              <a:t>Test Error : 6.894873e+14</a:t>
            </a:r>
            <a:endParaRPr lang="en-IN" dirty="0"/>
          </a:p>
        </p:txBody>
      </p:sp>
    </p:spTree>
    <p:extLst>
      <p:ext uri="{BB962C8B-B14F-4D97-AF65-F5344CB8AC3E}">
        <p14:creationId xmlns:p14="http://schemas.microsoft.com/office/powerpoint/2010/main" val="2802200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68855" y="940526"/>
            <a:ext cx="5185638" cy="4291172"/>
          </a:xfrm>
          <a:prstGeom prst="rect">
            <a:avLst/>
          </a:prstGeom>
        </p:spPr>
      </p:pic>
      <p:pic>
        <p:nvPicPr>
          <p:cNvPr id="7" name="Content Placeholder 6"/>
          <p:cNvPicPr>
            <a:picLocks noGrp="1" noChangeAspect="1"/>
          </p:cNvPicPr>
          <p:nvPr>
            <p:ph sz="half" idx="2"/>
          </p:nvPr>
        </p:nvPicPr>
        <p:blipFill>
          <a:blip r:embed="rId3"/>
          <a:stretch>
            <a:fillRect/>
          </a:stretch>
        </p:blipFill>
        <p:spPr>
          <a:xfrm>
            <a:off x="5945936" y="955969"/>
            <a:ext cx="5166976" cy="4275729"/>
          </a:xfrm>
          <a:prstGeom prst="rect">
            <a:avLst/>
          </a:prstGeom>
        </p:spPr>
      </p:pic>
      <p:sp>
        <p:nvSpPr>
          <p:cNvPr id="6" name="Rectangle 5"/>
          <p:cNvSpPr/>
          <p:nvPr/>
        </p:nvSpPr>
        <p:spPr>
          <a:xfrm>
            <a:off x="154638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132637492</a:t>
            </a:r>
          </a:p>
          <a:p>
            <a:pPr algn="ctr"/>
            <a:r>
              <a:rPr lang="en-IN" dirty="0" smtClean="0"/>
              <a:t>Test Error : 6.45815e+15</a:t>
            </a:r>
            <a:endParaRPr lang="en-IN" dirty="0"/>
          </a:p>
        </p:txBody>
      </p:sp>
      <p:sp>
        <p:nvSpPr>
          <p:cNvPr id="8" name="Rectangle 7"/>
          <p:cNvSpPr/>
          <p:nvPr/>
        </p:nvSpPr>
        <p:spPr>
          <a:xfrm>
            <a:off x="7106804"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465975300</a:t>
            </a:r>
          </a:p>
          <a:p>
            <a:pPr algn="ctr"/>
            <a:r>
              <a:rPr lang="en-IN" dirty="0" smtClean="0"/>
              <a:t>Test Error : 4.986555e+15</a:t>
            </a:r>
            <a:endParaRPr lang="en-IN" dirty="0"/>
          </a:p>
        </p:txBody>
      </p:sp>
    </p:spTree>
    <p:extLst>
      <p:ext uri="{BB962C8B-B14F-4D97-AF65-F5344CB8AC3E}">
        <p14:creationId xmlns:p14="http://schemas.microsoft.com/office/powerpoint/2010/main" val="1153618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stretch>
            <a:fillRect/>
          </a:stretch>
        </p:blipFill>
        <p:spPr>
          <a:xfrm>
            <a:off x="5747657" y="888276"/>
            <a:ext cx="5122506" cy="4301854"/>
          </a:xfrm>
          <a:prstGeom prst="rect">
            <a:avLst/>
          </a:prstGeom>
        </p:spPr>
      </p:pic>
      <p:pic>
        <p:nvPicPr>
          <p:cNvPr id="6" name="Content Placeholder 5"/>
          <p:cNvPicPr>
            <a:picLocks noGrp="1" noChangeAspect="1"/>
          </p:cNvPicPr>
          <p:nvPr>
            <p:ph sz="half" idx="1"/>
          </p:nvPr>
        </p:nvPicPr>
        <p:blipFill>
          <a:blip r:embed="rId3"/>
          <a:stretch>
            <a:fillRect/>
          </a:stretch>
        </p:blipFill>
        <p:spPr>
          <a:xfrm>
            <a:off x="418010" y="888276"/>
            <a:ext cx="5055327" cy="4278109"/>
          </a:xfrm>
          <a:prstGeom prst="rect">
            <a:avLst/>
          </a:prstGeom>
        </p:spPr>
      </p:pic>
      <p:sp>
        <p:nvSpPr>
          <p:cNvPr id="7" name="Rectangle 6"/>
          <p:cNvSpPr/>
          <p:nvPr/>
        </p:nvSpPr>
        <p:spPr>
          <a:xfrm>
            <a:off x="154638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271187940</a:t>
            </a:r>
          </a:p>
          <a:p>
            <a:pPr algn="ctr"/>
            <a:r>
              <a:rPr lang="en-IN" dirty="0" smtClean="0"/>
              <a:t>Test Error : 5.931176e+15</a:t>
            </a:r>
            <a:endParaRPr lang="en-IN" dirty="0"/>
          </a:p>
        </p:txBody>
      </p:sp>
      <p:sp>
        <p:nvSpPr>
          <p:cNvPr id="9" name="Rectangle 8"/>
          <p:cNvSpPr/>
          <p:nvPr/>
        </p:nvSpPr>
        <p:spPr>
          <a:xfrm>
            <a:off x="6755597"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887088350</a:t>
            </a:r>
          </a:p>
          <a:p>
            <a:pPr algn="ctr"/>
            <a:r>
              <a:rPr lang="en-IN" dirty="0" smtClean="0"/>
              <a:t>Test Error : 5.540374e+14</a:t>
            </a:r>
            <a:endParaRPr lang="en-IN" dirty="0"/>
          </a:p>
        </p:txBody>
      </p:sp>
    </p:spTree>
    <p:extLst>
      <p:ext uri="{BB962C8B-B14F-4D97-AF65-F5344CB8AC3E}">
        <p14:creationId xmlns:p14="http://schemas.microsoft.com/office/powerpoint/2010/main" val="409664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44138" y="891493"/>
            <a:ext cx="5016135" cy="4150907"/>
          </a:xfrm>
          <a:prstGeom prst="rect">
            <a:avLst/>
          </a:prstGeom>
        </p:spPr>
      </p:pic>
      <p:pic>
        <p:nvPicPr>
          <p:cNvPr id="7" name="Content Placeholder 6"/>
          <p:cNvPicPr>
            <a:picLocks noGrp="1" noChangeAspect="1"/>
          </p:cNvPicPr>
          <p:nvPr>
            <p:ph sz="half" idx="2"/>
          </p:nvPr>
        </p:nvPicPr>
        <p:blipFill>
          <a:blip r:embed="rId3"/>
          <a:stretch>
            <a:fillRect/>
          </a:stretch>
        </p:blipFill>
        <p:spPr>
          <a:xfrm>
            <a:off x="5867559" y="891493"/>
            <a:ext cx="5016136" cy="4150907"/>
          </a:xfrm>
          <a:prstGeom prst="rect">
            <a:avLst/>
          </a:prstGeom>
        </p:spPr>
      </p:pic>
      <p:sp>
        <p:nvSpPr>
          <p:cNvPr id="6" name="Rectangle 5"/>
          <p:cNvSpPr/>
          <p:nvPr/>
        </p:nvSpPr>
        <p:spPr>
          <a:xfrm>
            <a:off x="1382544"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1074648367</a:t>
            </a:r>
          </a:p>
          <a:p>
            <a:pPr algn="ctr"/>
            <a:r>
              <a:rPr lang="en-IN" dirty="0" smtClean="0"/>
              <a:t>Test Error : 5.893991e+14</a:t>
            </a:r>
            <a:endParaRPr lang="en-IN" dirty="0"/>
          </a:p>
        </p:txBody>
      </p:sp>
      <p:sp>
        <p:nvSpPr>
          <p:cNvPr id="8" name="Rectangle 7"/>
          <p:cNvSpPr/>
          <p:nvPr/>
        </p:nvSpPr>
        <p:spPr>
          <a:xfrm>
            <a:off x="6860335"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2643844939</a:t>
            </a:r>
          </a:p>
          <a:p>
            <a:pPr algn="ctr"/>
            <a:r>
              <a:rPr lang="en-IN" dirty="0" smtClean="0"/>
              <a:t>Test Error : 1.501901e+13</a:t>
            </a:r>
            <a:endParaRPr lang="en-IN" dirty="0"/>
          </a:p>
        </p:txBody>
      </p:sp>
    </p:spTree>
    <p:extLst>
      <p:ext uri="{BB962C8B-B14F-4D97-AF65-F5344CB8AC3E}">
        <p14:creationId xmlns:p14="http://schemas.microsoft.com/office/powerpoint/2010/main" val="115203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543648" y="927463"/>
            <a:ext cx="4964638" cy="4108292"/>
          </a:xfrm>
          <a:prstGeom prst="rect">
            <a:avLst/>
          </a:prstGeom>
        </p:spPr>
      </p:pic>
      <p:pic>
        <p:nvPicPr>
          <p:cNvPr id="7" name="Content Placeholder 6"/>
          <p:cNvPicPr>
            <a:picLocks noGrp="1" noChangeAspect="1"/>
          </p:cNvPicPr>
          <p:nvPr>
            <p:ph sz="half" idx="2"/>
          </p:nvPr>
        </p:nvPicPr>
        <p:blipFill>
          <a:blip r:embed="rId3"/>
          <a:stretch>
            <a:fillRect/>
          </a:stretch>
        </p:blipFill>
        <p:spPr>
          <a:xfrm>
            <a:off x="5867559" y="927464"/>
            <a:ext cx="4964638" cy="4108292"/>
          </a:xfrm>
          <a:prstGeom prst="rect">
            <a:avLst/>
          </a:prstGeom>
        </p:spPr>
      </p:pic>
      <p:sp>
        <p:nvSpPr>
          <p:cNvPr id="6" name="Rectangle 5"/>
          <p:cNvSpPr/>
          <p:nvPr/>
        </p:nvSpPr>
        <p:spPr>
          <a:xfrm>
            <a:off x="1382544"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5915489980</a:t>
            </a:r>
          </a:p>
          <a:p>
            <a:pPr algn="ctr"/>
            <a:r>
              <a:rPr lang="en-IN" dirty="0" smtClean="0"/>
              <a:t>Test Error : 4.63698e+14</a:t>
            </a:r>
            <a:endParaRPr lang="en-IN" dirty="0"/>
          </a:p>
        </p:txBody>
      </p:sp>
      <p:sp>
        <p:nvSpPr>
          <p:cNvPr id="8" name="Rectangle 7"/>
          <p:cNvSpPr/>
          <p:nvPr/>
        </p:nvSpPr>
        <p:spPr>
          <a:xfrm>
            <a:off x="6834586"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14839584616</a:t>
            </a:r>
          </a:p>
          <a:p>
            <a:pPr algn="ctr"/>
            <a:r>
              <a:rPr lang="en-IN" dirty="0" smtClean="0"/>
              <a:t>Test Error : 6.274471e+12</a:t>
            </a:r>
            <a:endParaRPr lang="en-IN" dirty="0"/>
          </a:p>
        </p:txBody>
      </p:sp>
    </p:spTree>
    <p:extLst>
      <p:ext uri="{BB962C8B-B14F-4D97-AF65-F5344CB8AC3E}">
        <p14:creationId xmlns:p14="http://schemas.microsoft.com/office/powerpoint/2010/main" val="1415278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4203</TotalTime>
  <Words>366</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ML2 Assignment</vt:lpstr>
      <vt:lpstr>Introduction</vt:lpstr>
      <vt:lpstr>Studying the effect of Sample Size on Test Error</vt:lpstr>
      <vt:lpstr>Studying the effect of Training Sample Size on Test Error </vt:lpstr>
      <vt:lpstr>PowerPoint Presentation</vt:lpstr>
      <vt:lpstr>PowerPoint Presentation</vt:lpstr>
      <vt:lpstr>PowerPoint Presentation</vt:lpstr>
      <vt:lpstr>PowerPoint Presentation</vt:lpstr>
      <vt:lpstr>PowerPoint Presentation</vt:lpstr>
      <vt:lpstr>PowerPoint Presentation</vt:lpstr>
      <vt:lpstr>Regression lines for different Sample Sizes</vt:lpstr>
      <vt:lpstr>Studying the effect of polynomial regression order for one Sample (size 50)</vt:lpstr>
      <vt:lpstr>PowerPoint Presentation</vt:lpstr>
      <vt:lpstr>PowerPoint Presentation</vt:lpstr>
      <vt:lpstr>Effect of Model Complexity on Test and Train Error</vt:lpstr>
      <vt:lpstr>Train and Test Error for samples of size 50</vt:lpstr>
      <vt:lpstr>Train and Test error for samples of size 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 Assignment</dc:title>
  <dc:creator>Mirra Bhagawat</dc:creator>
  <cp:lastModifiedBy>Mirra Bhagawat</cp:lastModifiedBy>
  <cp:revision>301</cp:revision>
  <dcterms:created xsi:type="dcterms:W3CDTF">2018-12-01T13:45:12Z</dcterms:created>
  <dcterms:modified xsi:type="dcterms:W3CDTF">2018-12-04T11:48:43Z</dcterms:modified>
</cp:coreProperties>
</file>