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 id="2147483705" r:id="rId2"/>
  </p:sldMasterIdLst>
  <p:notesMasterIdLst>
    <p:notesMasterId r:id="rId17"/>
  </p:notesMasterIdLst>
  <p:sldIdLst>
    <p:sldId id="256" r:id="rId3"/>
    <p:sldId id="275" r:id="rId4"/>
    <p:sldId id="264" r:id="rId5"/>
    <p:sldId id="265" r:id="rId6"/>
    <p:sldId id="266" r:id="rId7"/>
    <p:sldId id="267" r:id="rId8"/>
    <p:sldId id="268" r:id="rId9"/>
    <p:sldId id="269" r:id="rId10"/>
    <p:sldId id="270" r:id="rId11"/>
    <p:sldId id="271" r:id="rId12"/>
    <p:sldId id="272" r:id="rId13"/>
    <p:sldId id="273" r:id="rId14"/>
    <p:sldId id="274"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81"/>
    <p:restoredTop sz="94648"/>
  </p:normalViewPr>
  <p:slideViewPr>
    <p:cSldViewPr snapToGrid="0" snapToObjects="1">
      <p:cViewPr varScale="1">
        <p:scale>
          <a:sx n="70" d="100"/>
          <a:sy n="70" d="100"/>
        </p:scale>
        <p:origin x="8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1E762A-06AB-E64D-B4FC-DBCC741B8352}" type="datetimeFigureOut">
              <a:rPr lang="en-US" smtClean="0"/>
              <a:t>12/12/2016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83481B-F8F5-1D4F-9A0F-56A5F72B073D}" type="slidenum">
              <a:rPr lang="en-US" smtClean="0"/>
              <a:t>‹#›</a:t>
            </a:fld>
            <a:endParaRPr lang="en-US"/>
          </a:p>
        </p:txBody>
      </p:sp>
    </p:spTree>
    <p:extLst>
      <p:ext uri="{BB962C8B-B14F-4D97-AF65-F5344CB8AC3E}">
        <p14:creationId xmlns:p14="http://schemas.microsoft.com/office/powerpoint/2010/main" val="1696024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83481B-F8F5-1D4F-9A0F-56A5F72B073D}" type="slidenum">
              <a:rPr lang="en-US" smtClean="0"/>
              <a:t>1</a:t>
            </a:fld>
            <a:endParaRPr lang="en-US"/>
          </a:p>
        </p:txBody>
      </p:sp>
    </p:spTree>
    <p:extLst>
      <p:ext uri="{BB962C8B-B14F-4D97-AF65-F5344CB8AC3E}">
        <p14:creationId xmlns:p14="http://schemas.microsoft.com/office/powerpoint/2010/main" val="1525223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12/12/2016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7974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12/12/2016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8644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12/12/2016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86757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12/12/2016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8466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12/12/2016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7469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12/12/2016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95943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12/12/2016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589372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12/12/2016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536360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12/12/2016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361245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12/12/2016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69935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12/12/2016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4674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12/12/2016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30958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12/12/2016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12666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12/12/2016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91956115"/>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12/12/2016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04448164"/>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12/12/2016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42291428"/>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12/12/2016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77214005"/>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12/12/2016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53229251"/>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12/12/2016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38448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12/12/2016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9805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12/12/2016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6740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12/12/2016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12891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12/12/2016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9741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12/12/2016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25528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12/12/2016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909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12/12/2016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14417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12/12/2016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2236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E9DEC-419B-4CC5-A080-3B06BD5A8291}" type="datetimeFigureOut">
              <a:rPr lang="en-US" smtClean="0"/>
              <a:t>12/12/2016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013775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D6E9DEC-419B-4CC5-A080-3B06BD5A8291}" type="datetimeFigureOut">
              <a:rPr lang="en-US" smtClean="0"/>
              <a:t>12/12/2016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2053751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S-Mart</a:t>
            </a:r>
            <a:br>
              <a:rPr lang="en-US" dirty="0" smtClean="0"/>
            </a:br>
            <a:r>
              <a:rPr lang="en-US" sz="3200" dirty="0" smtClean="0">
                <a:solidFill>
                  <a:schemeClr val="tx1"/>
                </a:solidFill>
              </a:rPr>
              <a:t>Final Project</a:t>
            </a:r>
            <a:endParaRPr lang="en-US" sz="3200" dirty="0">
              <a:solidFill>
                <a:schemeClr val="tx1"/>
              </a:solidFill>
            </a:endParaRPr>
          </a:p>
        </p:txBody>
      </p:sp>
      <p:sp>
        <p:nvSpPr>
          <p:cNvPr id="3" name="Subtitle 2"/>
          <p:cNvSpPr>
            <a:spLocks noGrp="1"/>
          </p:cNvSpPr>
          <p:nvPr>
            <p:ph type="subTitle" idx="1"/>
          </p:nvPr>
        </p:nvSpPr>
        <p:spPr/>
        <p:txBody>
          <a:bodyPr>
            <a:normAutofit/>
          </a:bodyPr>
          <a:lstStyle/>
          <a:p>
            <a:r>
              <a:rPr lang="en-US" sz="3000" dirty="0" smtClean="0"/>
              <a:t>					By </a:t>
            </a:r>
            <a:r>
              <a:rPr lang="en-US" sz="3200" dirty="0" smtClean="0"/>
              <a:t>Ed Bull, Forrest Wong &amp; Shittul Mona</a:t>
            </a:r>
            <a:endParaRPr lang="en-US" sz="3000" dirty="0"/>
          </a:p>
        </p:txBody>
      </p:sp>
    </p:spTree>
    <p:extLst>
      <p:ext uri="{BB962C8B-B14F-4D97-AF65-F5344CB8AC3E}">
        <p14:creationId xmlns:p14="http://schemas.microsoft.com/office/powerpoint/2010/main" val="6106011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5"/>
            <a:ext cx="10515600" cy="515719"/>
          </a:xfrm>
        </p:spPr>
        <p:txBody>
          <a:bodyPr>
            <a:normAutofit fontScale="90000"/>
          </a:bodyPr>
          <a:lstStyle/>
          <a:p>
            <a:r>
              <a:rPr lang="en-US" sz="3200" dirty="0"/>
              <a:t>User functions – </a:t>
            </a:r>
            <a:r>
              <a:rPr lang="en-US" sz="3200" dirty="0" smtClean="0"/>
              <a:t>Inventory</a:t>
            </a:r>
            <a:endParaRPr lang="en-US" sz="3200" dirty="0"/>
          </a:p>
        </p:txBody>
      </p:sp>
      <p:pic>
        <p:nvPicPr>
          <p:cNvPr id="7" name="Picture 6"/>
          <p:cNvPicPr>
            <a:picLocks noChangeAspect="1"/>
          </p:cNvPicPr>
          <p:nvPr/>
        </p:nvPicPr>
        <p:blipFill>
          <a:blip r:embed="rId2"/>
          <a:stretch>
            <a:fillRect/>
          </a:stretch>
        </p:blipFill>
        <p:spPr>
          <a:xfrm>
            <a:off x="407266" y="1855067"/>
            <a:ext cx="6296025" cy="2346848"/>
          </a:xfrm>
          <a:prstGeom prst="rect">
            <a:avLst/>
          </a:prstGeom>
        </p:spPr>
      </p:pic>
      <p:pic>
        <p:nvPicPr>
          <p:cNvPr id="8" name="Picture 7"/>
          <p:cNvPicPr>
            <a:picLocks noChangeAspect="1"/>
          </p:cNvPicPr>
          <p:nvPr/>
        </p:nvPicPr>
        <p:blipFill>
          <a:blip r:embed="rId3"/>
          <a:stretch>
            <a:fillRect/>
          </a:stretch>
        </p:blipFill>
        <p:spPr>
          <a:xfrm>
            <a:off x="7480836" y="960221"/>
            <a:ext cx="4441866" cy="3384805"/>
          </a:xfrm>
          <a:prstGeom prst="rect">
            <a:avLst/>
          </a:prstGeom>
        </p:spPr>
      </p:pic>
      <p:pic>
        <p:nvPicPr>
          <p:cNvPr id="9" name="Picture 8"/>
          <p:cNvPicPr>
            <a:picLocks noChangeAspect="1"/>
          </p:cNvPicPr>
          <p:nvPr/>
        </p:nvPicPr>
        <p:blipFill>
          <a:blip r:embed="rId4"/>
          <a:stretch>
            <a:fillRect/>
          </a:stretch>
        </p:blipFill>
        <p:spPr>
          <a:xfrm>
            <a:off x="4135144" y="4699942"/>
            <a:ext cx="7336419" cy="1777546"/>
          </a:xfrm>
          <a:prstGeom prst="rect">
            <a:avLst/>
          </a:prstGeom>
        </p:spPr>
      </p:pic>
      <p:cxnSp>
        <p:nvCxnSpPr>
          <p:cNvPr id="11" name="Straight Arrow Connector 10"/>
          <p:cNvCxnSpPr>
            <a:stCxn id="8" idx="1"/>
          </p:cNvCxnSpPr>
          <p:nvPr/>
        </p:nvCxnSpPr>
        <p:spPr>
          <a:xfrm flipH="1">
            <a:off x="6557963" y="2652624"/>
            <a:ext cx="922873" cy="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7" idx="1"/>
          </p:cNvCxnSpPr>
          <p:nvPr/>
        </p:nvCxnSpPr>
        <p:spPr>
          <a:xfrm rot="10800000" flipH="1" flipV="1">
            <a:off x="407266" y="3028490"/>
            <a:ext cx="3727878" cy="3270709"/>
          </a:xfrm>
          <a:prstGeom prst="bentConnector3">
            <a:avLst>
              <a:gd name="adj1" fmla="val -6132"/>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2"/>
          <p:cNvSpPr txBox="1">
            <a:spLocks/>
          </p:cNvSpPr>
          <p:nvPr/>
        </p:nvSpPr>
        <p:spPr>
          <a:xfrm>
            <a:off x="1004675" y="1161345"/>
            <a:ext cx="5101206" cy="8894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smtClean="0"/>
              <a:t>When a user searches by category or text search, an AJAX get method makes a request. The PHP retrieves the results.</a:t>
            </a:r>
            <a:endParaRPr lang="en-US" sz="1600" dirty="0"/>
          </a:p>
        </p:txBody>
      </p:sp>
      <p:sp>
        <p:nvSpPr>
          <p:cNvPr id="24" name="Content Placeholder 2"/>
          <p:cNvSpPr txBox="1">
            <a:spLocks/>
          </p:cNvSpPr>
          <p:nvPr/>
        </p:nvSpPr>
        <p:spPr>
          <a:xfrm>
            <a:off x="651955" y="5557137"/>
            <a:ext cx="3238500" cy="7420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smtClean="0"/>
              <a:t>The SQL results are displayed.</a:t>
            </a:r>
            <a:endParaRPr lang="en-US" sz="1600" dirty="0"/>
          </a:p>
        </p:txBody>
      </p:sp>
    </p:spTree>
    <p:extLst>
      <p:ext uri="{BB962C8B-B14F-4D97-AF65-F5344CB8AC3E}">
        <p14:creationId xmlns:p14="http://schemas.microsoft.com/office/powerpoint/2010/main" val="11817518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5"/>
            <a:ext cx="10515600" cy="515719"/>
          </a:xfrm>
        </p:spPr>
        <p:txBody>
          <a:bodyPr>
            <a:normAutofit fontScale="90000"/>
          </a:bodyPr>
          <a:lstStyle/>
          <a:p>
            <a:r>
              <a:rPr lang="en-US" sz="3200" dirty="0"/>
              <a:t>User functions – </a:t>
            </a:r>
            <a:r>
              <a:rPr lang="en-US" sz="3200" dirty="0" smtClean="0"/>
              <a:t>Add to Cart</a:t>
            </a:r>
            <a:endParaRPr lang="en-US" sz="3200" dirty="0"/>
          </a:p>
        </p:txBody>
      </p:sp>
      <p:cxnSp>
        <p:nvCxnSpPr>
          <p:cNvPr id="11" name="Straight Arrow Connector 10"/>
          <p:cNvCxnSpPr/>
          <p:nvPr/>
        </p:nvCxnSpPr>
        <p:spPr>
          <a:xfrm flipH="1">
            <a:off x="6557963" y="2652624"/>
            <a:ext cx="922873" cy="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7480836" y="1855067"/>
            <a:ext cx="4468646" cy="1906860"/>
          </a:xfrm>
          <a:prstGeom prst="rect">
            <a:avLst/>
          </a:prstGeom>
        </p:spPr>
      </p:pic>
      <p:pic>
        <p:nvPicPr>
          <p:cNvPr id="3" name="Picture 2"/>
          <p:cNvPicPr>
            <a:picLocks noChangeAspect="1"/>
          </p:cNvPicPr>
          <p:nvPr/>
        </p:nvPicPr>
        <p:blipFill>
          <a:blip r:embed="rId3"/>
          <a:stretch>
            <a:fillRect/>
          </a:stretch>
        </p:blipFill>
        <p:spPr>
          <a:xfrm>
            <a:off x="577128" y="2165054"/>
            <a:ext cx="5980835" cy="1421967"/>
          </a:xfrm>
          <a:prstGeom prst="rect">
            <a:avLst/>
          </a:prstGeom>
        </p:spPr>
      </p:pic>
      <p:pic>
        <p:nvPicPr>
          <p:cNvPr id="13" name="Picture 12"/>
          <p:cNvPicPr>
            <a:picLocks noChangeAspect="1"/>
          </p:cNvPicPr>
          <p:nvPr/>
        </p:nvPicPr>
        <p:blipFill>
          <a:blip r:embed="rId4"/>
          <a:stretch>
            <a:fillRect/>
          </a:stretch>
        </p:blipFill>
        <p:spPr>
          <a:xfrm>
            <a:off x="5491532" y="4424493"/>
            <a:ext cx="6457950" cy="2095500"/>
          </a:xfrm>
          <a:prstGeom prst="rect">
            <a:avLst/>
          </a:prstGeom>
        </p:spPr>
      </p:pic>
      <p:sp>
        <p:nvSpPr>
          <p:cNvPr id="17" name="Content Placeholder 2"/>
          <p:cNvSpPr txBox="1">
            <a:spLocks/>
          </p:cNvSpPr>
          <p:nvPr/>
        </p:nvSpPr>
        <p:spPr>
          <a:xfrm>
            <a:off x="423781" y="1327582"/>
            <a:ext cx="4802756" cy="6945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smtClean="0"/>
              <a:t>When the “Add to Cart” button is clicked, the item is added to the cart of the current user.</a:t>
            </a:r>
            <a:endParaRPr lang="en-US" sz="1600" dirty="0"/>
          </a:p>
        </p:txBody>
      </p:sp>
      <p:pic>
        <p:nvPicPr>
          <p:cNvPr id="18" name="Picture 17"/>
          <p:cNvPicPr>
            <a:picLocks noChangeAspect="1"/>
          </p:cNvPicPr>
          <p:nvPr/>
        </p:nvPicPr>
        <p:blipFill>
          <a:blip r:embed="rId5"/>
          <a:stretch>
            <a:fillRect/>
          </a:stretch>
        </p:blipFill>
        <p:spPr>
          <a:xfrm>
            <a:off x="317056" y="4857880"/>
            <a:ext cx="4524375" cy="1228725"/>
          </a:xfrm>
          <a:prstGeom prst="rect">
            <a:avLst/>
          </a:prstGeom>
        </p:spPr>
      </p:pic>
      <p:cxnSp>
        <p:nvCxnSpPr>
          <p:cNvPr id="20" name="Straight Arrow Connector 19"/>
          <p:cNvCxnSpPr>
            <a:endCxn id="18" idx="0"/>
          </p:cNvCxnSpPr>
          <p:nvPr/>
        </p:nvCxnSpPr>
        <p:spPr>
          <a:xfrm>
            <a:off x="2578100" y="3587021"/>
            <a:ext cx="1144" cy="1270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8" idx="3"/>
            <a:endCxn id="13" idx="1"/>
          </p:cNvCxnSpPr>
          <p:nvPr/>
        </p:nvCxnSpPr>
        <p:spPr>
          <a:xfrm>
            <a:off x="4841431" y="5472243"/>
            <a:ext cx="6501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454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15719"/>
          </a:xfrm>
        </p:spPr>
        <p:txBody>
          <a:bodyPr>
            <a:normAutofit fontScale="90000"/>
          </a:bodyPr>
          <a:lstStyle/>
          <a:p>
            <a:r>
              <a:rPr lang="en-US" sz="3200" dirty="0"/>
              <a:t>User functions – </a:t>
            </a:r>
            <a:r>
              <a:rPr lang="en-US" sz="3200" dirty="0" smtClean="0"/>
              <a:t>Cart</a:t>
            </a:r>
            <a:endParaRPr lang="en-US" sz="3200" dirty="0"/>
          </a:p>
        </p:txBody>
      </p:sp>
      <p:sp>
        <p:nvSpPr>
          <p:cNvPr id="9" name="Content Placeholder 2"/>
          <p:cNvSpPr txBox="1">
            <a:spLocks/>
          </p:cNvSpPr>
          <p:nvPr/>
        </p:nvSpPr>
        <p:spPr>
          <a:xfrm>
            <a:off x="708124" y="5103164"/>
            <a:ext cx="5101206" cy="13103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err="1" smtClean="0"/>
              <a:t>Product_price</a:t>
            </a:r>
            <a:r>
              <a:rPr lang="en-US" sz="1600" dirty="0" smtClean="0"/>
              <a:t> and quantity were multiplied to get the total for each item for quantities &gt; 1. For the cart total, the SUM of all the (</a:t>
            </a:r>
            <a:r>
              <a:rPr lang="en-US" sz="1600" dirty="0" err="1" smtClean="0"/>
              <a:t>product_price</a:t>
            </a:r>
            <a:r>
              <a:rPr lang="en-US" sz="1600" dirty="0" smtClean="0"/>
              <a:t> * quantity) was taken. (I realize now that the above 2 queries did not need to be separate.</a:t>
            </a:r>
            <a:endParaRPr lang="en-US" sz="1600" dirty="0"/>
          </a:p>
        </p:txBody>
      </p:sp>
      <p:cxnSp>
        <p:nvCxnSpPr>
          <p:cNvPr id="21" name="Straight Arrow Connector 20"/>
          <p:cNvCxnSpPr/>
          <p:nvPr/>
        </p:nvCxnSpPr>
        <p:spPr>
          <a:xfrm flipH="1">
            <a:off x="5613400" y="2953188"/>
            <a:ext cx="7286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p:cNvSpPr txBox="1">
            <a:spLocks/>
          </p:cNvSpPr>
          <p:nvPr/>
        </p:nvSpPr>
        <p:spPr>
          <a:xfrm>
            <a:off x="1058516" y="1278398"/>
            <a:ext cx="5101206" cy="8894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smtClean="0"/>
              <a:t>To display items in the cart of a specific user, a JOIN was made with the Cart table and User table. </a:t>
            </a:r>
            <a:endParaRPr lang="en-US" sz="1600" dirty="0"/>
          </a:p>
        </p:txBody>
      </p:sp>
      <p:pic>
        <p:nvPicPr>
          <p:cNvPr id="3" name="Picture 2"/>
          <p:cNvPicPr>
            <a:picLocks noChangeAspect="1"/>
          </p:cNvPicPr>
          <p:nvPr/>
        </p:nvPicPr>
        <p:blipFill>
          <a:blip r:embed="rId2"/>
          <a:stretch>
            <a:fillRect/>
          </a:stretch>
        </p:blipFill>
        <p:spPr>
          <a:xfrm>
            <a:off x="483355" y="1945372"/>
            <a:ext cx="5059890" cy="2817128"/>
          </a:xfrm>
          <a:prstGeom prst="rect">
            <a:avLst/>
          </a:prstGeom>
        </p:spPr>
      </p:pic>
      <p:pic>
        <p:nvPicPr>
          <p:cNvPr id="7" name="Picture 6"/>
          <p:cNvPicPr>
            <a:picLocks noChangeAspect="1"/>
          </p:cNvPicPr>
          <p:nvPr/>
        </p:nvPicPr>
        <p:blipFill>
          <a:blip r:embed="rId3"/>
          <a:stretch>
            <a:fillRect/>
          </a:stretch>
        </p:blipFill>
        <p:spPr>
          <a:xfrm>
            <a:off x="6159722" y="810718"/>
            <a:ext cx="5701877" cy="4271656"/>
          </a:xfrm>
          <a:prstGeom prst="rect">
            <a:avLst/>
          </a:prstGeom>
        </p:spPr>
      </p:pic>
    </p:spTree>
    <p:extLst>
      <p:ext uri="{BB962C8B-B14F-4D97-AF65-F5344CB8AC3E}">
        <p14:creationId xmlns:p14="http://schemas.microsoft.com/office/powerpoint/2010/main" val="3189922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15719"/>
          </a:xfrm>
        </p:spPr>
        <p:txBody>
          <a:bodyPr>
            <a:normAutofit fontScale="90000"/>
          </a:bodyPr>
          <a:lstStyle/>
          <a:p>
            <a:r>
              <a:rPr lang="en-US" sz="3200" dirty="0"/>
              <a:t>User functions – </a:t>
            </a:r>
            <a:r>
              <a:rPr lang="en-US" sz="3200" dirty="0" smtClean="0"/>
              <a:t>Card Detection</a:t>
            </a:r>
            <a:endParaRPr lang="en-US" sz="3200" dirty="0"/>
          </a:p>
        </p:txBody>
      </p:sp>
      <p:cxnSp>
        <p:nvCxnSpPr>
          <p:cNvPr id="21" name="Straight Arrow Connector 20"/>
          <p:cNvCxnSpPr/>
          <p:nvPr/>
        </p:nvCxnSpPr>
        <p:spPr>
          <a:xfrm flipH="1">
            <a:off x="7213600" y="3222568"/>
            <a:ext cx="12763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8401050" y="2416739"/>
            <a:ext cx="3543300" cy="1619250"/>
          </a:xfrm>
          <a:prstGeom prst="rect">
            <a:avLst/>
          </a:prstGeom>
        </p:spPr>
      </p:pic>
      <p:pic>
        <p:nvPicPr>
          <p:cNvPr id="7" name="Picture 6"/>
          <p:cNvPicPr>
            <a:picLocks noChangeAspect="1"/>
          </p:cNvPicPr>
          <p:nvPr/>
        </p:nvPicPr>
        <p:blipFill>
          <a:blip r:embed="rId3"/>
          <a:stretch>
            <a:fillRect/>
          </a:stretch>
        </p:blipFill>
        <p:spPr>
          <a:xfrm>
            <a:off x="1108921" y="5564292"/>
            <a:ext cx="4895850" cy="1009650"/>
          </a:xfrm>
          <a:prstGeom prst="rect">
            <a:avLst/>
          </a:prstGeom>
        </p:spPr>
      </p:pic>
      <p:pic>
        <p:nvPicPr>
          <p:cNvPr id="8" name="Picture 7"/>
          <p:cNvPicPr>
            <a:picLocks noChangeAspect="1"/>
          </p:cNvPicPr>
          <p:nvPr/>
        </p:nvPicPr>
        <p:blipFill>
          <a:blip r:embed="rId4"/>
          <a:stretch>
            <a:fillRect/>
          </a:stretch>
        </p:blipFill>
        <p:spPr>
          <a:xfrm>
            <a:off x="415308" y="1168300"/>
            <a:ext cx="6687784" cy="4108536"/>
          </a:xfrm>
          <a:prstGeom prst="rect">
            <a:avLst/>
          </a:prstGeom>
        </p:spPr>
      </p:pic>
    </p:spTree>
    <p:extLst>
      <p:ext uri="{BB962C8B-B14F-4D97-AF65-F5344CB8AC3E}">
        <p14:creationId xmlns:p14="http://schemas.microsoft.com/office/powerpoint/2010/main" val="1261219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sp>
        <p:nvSpPr>
          <p:cNvPr id="3" name="Content Placeholder 2"/>
          <p:cNvSpPr>
            <a:spLocks noGrp="1"/>
          </p:cNvSpPr>
          <p:nvPr>
            <p:ph idx="1"/>
          </p:nvPr>
        </p:nvSpPr>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5000" dirty="0"/>
              <a:t> </a:t>
            </a:r>
            <a:r>
              <a:rPr lang="en-US" sz="5000" dirty="0" smtClean="0"/>
              <a:t>                   Question ?</a:t>
            </a:r>
            <a:endParaRPr lang="en-US" sz="5000" dirty="0"/>
          </a:p>
        </p:txBody>
      </p:sp>
    </p:spTree>
    <p:extLst>
      <p:ext uri="{BB962C8B-B14F-4D97-AF65-F5344CB8AC3E}">
        <p14:creationId xmlns:p14="http://schemas.microsoft.com/office/powerpoint/2010/main" val="15980785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5000" dirty="0" smtClean="0"/>
              <a:t>                    Demo</a:t>
            </a:r>
            <a:endParaRPr lang="en-US" sz="5000" dirty="0"/>
          </a:p>
        </p:txBody>
      </p:sp>
    </p:spTree>
    <p:extLst>
      <p:ext uri="{BB962C8B-B14F-4D97-AF65-F5344CB8AC3E}">
        <p14:creationId xmlns:p14="http://schemas.microsoft.com/office/powerpoint/2010/main" val="37078544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15719"/>
          </a:xfrm>
        </p:spPr>
        <p:txBody>
          <a:bodyPr>
            <a:normAutofit fontScale="90000"/>
          </a:bodyPr>
          <a:lstStyle/>
          <a:p>
            <a:r>
              <a:rPr lang="en-US" sz="3200" dirty="0"/>
              <a:t>Logging in</a:t>
            </a:r>
          </a:p>
        </p:txBody>
      </p:sp>
      <p:sp>
        <p:nvSpPr>
          <p:cNvPr id="3" name="Content Placeholder 2"/>
          <p:cNvSpPr>
            <a:spLocks noGrp="1"/>
          </p:cNvSpPr>
          <p:nvPr>
            <p:ph idx="1"/>
          </p:nvPr>
        </p:nvSpPr>
        <p:spPr>
          <a:xfrm>
            <a:off x="9278225" y="4436095"/>
            <a:ext cx="2332140" cy="2138362"/>
          </a:xfrm>
        </p:spPr>
        <p:txBody>
          <a:bodyPr>
            <a:normAutofit lnSpcReduction="10000"/>
          </a:bodyPr>
          <a:lstStyle/>
          <a:p>
            <a:pPr marL="0" indent="0">
              <a:buNone/>
            </a:pPr>
            <a:r>
              <a:rPr lang="en-US" sz="1600" dirty="0"/>
              <a:t>There’s no password hashing, so from here it’s just a simple equality check.</a:t>
            </a:r>
          </a:p>
          <a:p>
            <a:pPr marL="0" indent="0">
              <a:buNone/>
            </a:pPr>
            <a:r>
              <a:rPr lang="en-US" sz="1600" dirty="0"/>
              <a:t>Once the user is authenticated, session credentials are set and the user is redirected back to the main page.</a:t>
            </a:r>
          </a:p>
        </p:txBody>
      </p:sp>
      <p:pic>
        <p:nvPicPr>
          <p:cNvPr id="5" name="Picture 4"/>
          <p:cNvPicPr>
            <a:picLocks noChangeAspect="1"/>
          </p:cNvPicPr>
          <p:nvPr/>
        </p:nvPicPr>
        <p:blipFill>
          <a:blip r:embed="rId2"/>
          <a:stretch>
            <a:fillRect/>
          </a:stretch>
        </p:blipFill>
        <p:spPr>
          <a:xfrm>
            <a:off x="6342077" y="1767485"/>
            <a:ext cx="4882605" cy="2371406"/>
          </a:xfrm>
          <a:prstGeom prst="rect">
            <a:avLst/>
          </a:prstGeom>
        </p:spPr>
      </p:pic>
      <p:pic>
        <p:nvPicPr>
          <p:cNvPr id="6" name="Picture 5"/>
          <p:cNvPicPr>
            <a:picLocks noChangeAspect="1"/>
          </p:cNvPicPr>
          <p:nvPr/>
        </p:nvPicPr>
        <p:blipFill>
          <a:blip r:embed="rId3"/>
          <a:stretch>
            <a:fillRect/>
          </a:stretch>
        </p:blipFill>
        <p:spPr>
          <a:xfrm>
            <a:off x="1504294" y="2155971"/>
            <a:ext cx="3495675" cy="1581150"/>
          </a:xfrm>
          <a:prstGeom prst="rect">
            <a:avLst/>
          </a:prstGeom>
        </p:spPr>
      </p:pic>
      <p:sp>
        <p:nvSpPr>
          <p:cNvPr id="9" name="Content Placeholder 2"/>
          <p:cNvSpPr txBox="1">
            <a:spLocks/>
          </p:cNvSpPr>
          <p:nvPr/>
        </p:nvSpPr>
        <p:spPr>
          <a:xfrm>
            <a:off x="1140203" y="1419565"/>
            <a:ext cx="5101206" cy="8894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From the login screen, there is a simple login form. Once the user id and password are entered, the Submit button calls login() to get the ball rolling.</a:t>
            </a:r>
          </a:p>
        </p:txBody>
      </p:sp>
      <p:pic>
        <p:nvPicPr>
          <p:cNvPr id="10" name="Picture 9"/>
          <p:cNvPicPr>
            <a:picLocks noChangeAspect="1"/>
          </p:cNvPicPr>
          <p:nvPr/>
        </p:nvPicPr>
        <p:blipFill>
          <a:blip r:embed="rId4"/>
          <a:stretch>
            <a:fillRect/>
          </a:stretch>
        </p:blipFill>
        <p:spPr>
          <a:xfrm>
            <a:off x="216148" y="4395832"/>
            <a:ext cx="3649380" cy="2218888"/>
          </a:xfrm>
          <a:prstGeom prst="rect">
            <a:avLst/>
          </a:prstGeom>
        </p:spPr>
      </p:pic>
      <p:cxnSp>
        <p:nvCxnSpPr>
          <p:cNvPr id="14" name="Connector: Elbow 13"/>
          <p:cNvCxnSpPr>
            <a:stCxn id="6" idx="1"/>
          </p:cNvCxnSpPr>
          <p:nvPr/>
        </p:nvCxnSpPr>
        <p:spPr>
          <a:xfrm rot="10800000" flipV="1">
            <a:off x="402672" y="2946546"/>
            <a:ext cx="1101622" cy="14492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5"/>
          <a:stretch>
            <a:fillRect/>
          </a:stretch>
        </p:blipFill>
        <p:spPr>
          <a:xfrm>
            <a:off x="5081587" y="4381326"/>
            <a:ext cx="3857625" cy="2247900"/>
          </a:xfrm>
          <a:prstGeom prst="rect">
            <a:avLst/>
          </a:prstGeom>
        </p:spPr>
      </p:pic>
      <p:cxnSp>
        <p:nvCxnSpPr>
          <p:cNvPr id="17" name="Straight Arrow Connector 16"/>
          <p:cNvCxnSpPr>
            <a:stCxn id="10" idx="3"/>
          </p:cNvCxnSpPr>
          <p:nvPr/>
        </p:nvCxnSpPr>
        <p:spPr>
          <a:xfrm>
            <a:off x="3865528" y="5505276"/>
            <a:ext cx="11344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Content Placeholder 2"/>
          <p:cNvSpPr txBox="1">
            <a:spLocks/>
          </p:cNvSpPr>
          <p:nvPr/>
        </p:nvSpPr>
        <p:spPr>
          <a:xfrm>
            <a:off x="1140203" y="3787271"/>
            <a:ext cx="5101206" cy="6587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Once at </a:t>
            </a:r>
            <a:r>
              <a:rPr lang="en-US" sz="1600" dirty="0" err="1"/>
              <a:t>login.php</a:t>
            </a:r>
            <a:r>
              <a:rPr lang="en-US" sz="1600" dirty="0"/>
              <a:t> a session is created and the user id and password are compared with what is in MySQL.</a:t>
            </a:r>
          </a:p>
        </p:txBody>
      </p:sp>
      <p:cxnSp>
        <p:nvCxnSpPr>
          <p:cNvPr id="21" name="Straight Arrow Connector 20"/>
          <p:cNvCxnSpPr>
            <a:stCxn id="5" idx="1"/>
            <a:endCxn id="6" idx="3"/>
          </p:cNvCxnSpPr>
          <p:nvPr/>
        </p:nvCxnSpPr>
        <p:spPr>
          <a:xfrm flipH="1" flipV="1">
            <a:off x="4999969" y="2946546"/>
            <a:ext cx="1342108" cy="6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14007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15719"/>
          </a:xfrm>
        </p:spPr>
        <p:txBody>
          <a:bodyPr>
            <a:normAutofit fontScale="90000"/>
          </a:bodyPr>
          <a:lstStyle/>
          <a:p>
            <a:r>
              <a:rPr lang="en-US" sz="3200" dirty="0"/>
              <a:t>Logging out</a:t>
            </a:r>
          </a:p>
        </p:txBody>
      </p:sp>
      <p:sp>
        <p:nvSpPr>
          <p:cNvPr id="3" name="Content Placeholder 2"/>
          <p:cNvSpPr>
            <a:spLocks noGrp="1"/>
          </p:cNvSpPr>
          <p:nvPr>
            <p:ph idx="1"/>
          </p:nvPr>
        </p:nvSpPr>
        <p:spPr>
          <a:xfrm>
            <a:off x="5150840" y="4770489"/>
            <a:ext cx="4924338" cy="1433929"/>
          </a:xfrm>
        </p:spPr>
        <p:txBody>
          <a:bodyPr>
            <a:normAutofit/>
          </a:bodyPr>
          <a:lstStyle/>
          <a:p>
            <a:pPr marL="0" indent="0">
              <a:buNone/>
            </a:pPr>
            <a:r>
              <a:rPr lang="en-US" sz="1600" dirty="0"/>
              <a:t>Once the logout is complete and the session variables are cleared, the user is redirected back to the front page.</a:t>
            </a:r>
          </a:p>
        </p:txBody>
      </p:sp>
      <p:sp>
        <p:nvSpPr>
          <p:cNvPr id="9" name="Content Placeholder 2"/>
          <p:cNvSpPr txBox="1">
            <a:spLocks/>
          </p:cNvSpPr>
          <p:nvPr/>
        </p:nvSpPr>
        <p:spPr>
          <a:xfrm>
            <a:off x="1140203" y="1419565"/>
            <a:ext cx="5101206" cy="8894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Logging out is easier. Once logged in, the user can click on their user name button in the upper right to see the log out screen.</a:t>
            </a:r>
          </a:p>
        </p:txBody>
      </p:sp>
      <p:cxnSp>
        <p:nvCxnSpPr>
          <p:cNvPr id="14" name="Connector: Elbow 13"/>
          <p:cNvCxnSpPr>
            <a:stCxn id="7" idx="1"/>
          </p:cNvCxnSpPr>
          <p:nvPr/>
        </p:nvCxnSpPr>
        <p:spPr>
          <a:xfrm rot="10800000" flipV="1">
            <a:off x="402672" y="2926048"/>
            <a:ext cx="1194818" cy="14697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Content Placeholder 2"/>
          <p:cNvSpPr txBox="1">
            <a:spLocks/>
          </p:cNvSpPr>
          <p:nvPr/>
        </p:nvSpPr>
        <p:spPr>
          <a:xfrm>
            <a:off x="1140203" y="3787271"/>
            <a:ext cx="5101206" cy="6587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The logout command sends the action=logout command to </a:t>
            </a:r>
            <a:r>
              <a:rPr lang="en-US" sz="1600" dirty="0" err="1"/>
              <a:t>login.php</a:t>
            </a:r>
            <a:r>
              <a:rPr lang="en-US" sz="1600" dirty="0"/>
              <a:t>, which clears the session variables.</a:t>
            </a:r>
          </a:p>
        </p:txBody>
      </p:sp>
      <p:cxnSp>
        <p:nvCxnSpPr>
          <p:cNvPr id="21" name="Straight Arrow Connector 20"/>
          <p:cNvCxnSpPr/>
          <p:nvPr/>
        </p:nvCxnSpPr>
        <p:spPr>
          <a:xfrm flipH="1" flipV="1">
            <a:off x="4999969" y="2946546"/>
            <a:ext cx="1342108" cy="6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stretch>
            <a:fillRect/>
          </a:stretch>
        </p:blipFill>
        <p:spPr>
          <a:xfrm>
            <a:off x="6342077" y="1623194"/>
            <a:ext cx="5346173" cy="2646703"/>
          </a:xfrm>
          <a:prstGeom prst="rect">
            <a:avLst/>
          </a:prstGeom>
        </p:spPr>
      </p:pic>
      <p:pic>
        <p:nvPicPr>
          <p:cNvPr id="7" name="Picture 6"/>
          <p:cNvPicPr>
            <a:picLocks noChangeAspect="1"/>
          </p:cNvPicPr>
          <p:nvPr/>
        </p:nvPicPr>
        <p:blipFill>
          <a:blip r:embed="rId3"/>
          <a:stretch>
            <a:fillRect/>
          </a:stretch>
        </p:blipFill>
        <p:spPr>
          <a:xfrm>
            <a:off x="1597490" y="2359310"/>
            <a:ext cx="3390900" cy="1133475"/>
          </a:xfrm>
          <a:prstGeom prst="rect">
            <a:avLst/>
          </a:prstGeom>
        </p:spPr>
      </p:pic>
      <p:pic>
        <p:nvPicPr>
          <p:cNvPr id="11" name="Picture 10"/>
          <p:cNvPicPr>
            <a:picLocks noChangeAspect="1"/>
          </p:cNvPicPr>
          <p:nvPr/>
        </p:nvPicPr>
        <p:blipFill>
          <a:blip r:embed="rId4"/>
          <a:stretch>
            <a:fillRect/>
          </a:stretch>
        </p:blipFill>
        <p:spPr>
          <a:xfrm>
            <a:off x="402672" y="4515278"/>
            <a:ext cx="3905222" cy="1944353"/>
          </a:xfrm>
          <a:prstGeom prst="rect">
            <a:avLst/>
          </a:prstGeom>
        </p:spPr>
      </p:pic>
    </p:spTree>
    <p:extLst>
      <p:ext uri="{BB962C8B-B14F-4D97-AF65-F5344CB8AC3E}">
        <p14:creationId xmlns:p14="http://schemas.microsoft.com/office/powerpoint/2010/main" val="2577772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15719"/>
          </a:xfrm>
        </p:spPr>
        <p:txBody>
          <a:bodyPr>
            <a:normAutofit fontScale="90000"/>
          </a:bodyPr>
          <a:lstStyle/>
          <a:p>
            <a:r>
              <a:rPr lang="en-US" sz="3200" dirty="0"/>
              <a:t>User functions – Password changing</a:t>
            </a:r>
          </a:p>
        </p:txBody>
      </p:sp>
      <p:sp>
        <p:nvSpPr>
          <p:cNvPr id="9" name="Content Placeholder 2"/>
          <p:cNvSpPr txBox="1">
            <a:spLocks/>
          </p:cNvSpPr>
          <p:nvPr/>
        </p:nvSpPr>
        <p:spPr>
          <a:xfrm>
            <a:off x="745920" y="4317180"/>
            <a:ext cx="5101206" cy="8894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Once the user confirms the change they want to make, the values are passed to </a:t>
            </a:r>
            <a:r>
              <a:rPr lang="en-US" sz="1600" dirty="0" err="1"/>
              <a:t>admin_actions.php</a:t>
            </a:r>
            <a:r>
              <a:rPr lang="en-US" sz="1600" dirty="0"/>
              <a:t> where the user’s permissions are validated and the change is made.</a:t>
            </a:r>
          </a:p>
        </p:txBody>
      </p:sp>
      <p:cxnSp>
        <p:nvCxnSpPr>
          <p:cNvPr id="21" name="Straight Arrow Connector 20"/>
          <p:cNvCxnSpPr/>
          <p:nvPr/>
        </p:nvCxnSpPr>
        <p:spPr>
          <a:xfrm flipH="1" flipV="1">
            <a:off x="4999969" y="2946546"/>
            <a:ext cx="1342108" cy="6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stretch>
            <a:fillRect/>
          </a:stretch>
        </p:blipFill>
        <p:spPr>
          <a:xfrm>
            <a:off x="6353656" y="1629651"/>
            <a:ext cx="5381168" cy="2647074"/>
          </a:xfrm>
          <a:prstGeom prst="rect">
            <a:avLst/>
          </a:prstGeom>
        </p:spPr>
      </p:pic>
      <p:pic>
        <p:nvPicPr>
          <p:cNvPr id="10" name="Picture 9"/>
          <p:cNvPicPr>
            <a:picLocks noChangeAspect="1"/>
          </p:cNvPicPr>
          <p:nvPr/>
        </p:nvPicPr>
        <p:blipFill>
          <a:blip r:embed="rId3"/>
          <a:stretch>
            <a:fillRect/>
          </a:stretch>
        </p:blipFill>
        <p:spPr>
          <a:xfrm>
            <a:off x="584483" y="2228578"/>
            <a:ext cx="4415486" cy="2048147"/>
          </a:xfrm>
          <a:prstGeom prst="rect">
            <a:avLst/>
          </a:prstGeom>
        </p:spPr>
      </p:pic>
      <p:sp>
        <p:nvSpPr>
          <p:cNvPr id="15" name="Content Placeholder 2"/>
          <p:cNvSpPr txBox="1">
            <a:spLocks/>
          </p:cNvSpPr>
          <p:nvPr/>
        </p:nvSpPr>
        <p:spPr>
          <a:xfrm>
            <a:off x="1240871" y="1383262"/>
            <a:ext cx="5101206" cy="8894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From the ‘Manage Your Account’ menu, users have two options: Changing their password, and viewing order history. The submit button here calls </a:t>
            </a:r>
            <a:r>
              <a:rPr lang="en-US" sz="1600" dirty="0" err="1"/>
              <a:t>change_password</a:t>
            </a:r>
            <a:r>
              <a:rPr lang="en-US" sz="1600" dirty="0"/>
              <a:t>().</a:t>
            </a:r>
          </a:p>
        </p:txBody>
      </p:sp>
      <p:cxnSp>
        <p:nvCxnSpPr>
          <p:cNvPr id="16" name="Connector: Elbow 15"/>
          <p:cNvCxnSpPr>
            <a:stCxn id="10" idx="1"/>
          </p:cNvCxnSpPr>
          <p:nvPr/>
        </p:nvCxnSpPr>
        <p:spPr>
          <a:xfrm rot="10800000" flipH="1" flipV="1">
            <a:off x="584482" y="3252652"/>
            <a:ext cx="5413383" cy="2438820"/>
          </a:xfrm>
          <a:prstGeom prst="bentConnector3">
            <a:avLst>
              <a:gd name="adj1" fmla="val -422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4"/>
          <a:stretch>
            <a:fillRect/>
          </a:stretch>
        </p:blipFill>
        <p:spPr>
          <a:xfrm>
            <a:off x="5997865" y="4576189"/>
            <a:ext cx="5445663" cy="1999918"/>
          </a:xfrm>
          <a:prstGeom prst="rect">
            <a:avLst/>
          </a:prstGeom>
        </p:spPr>
      </p:pic>
    </p:spTree>
    <p:extLst>
      <p:ext uri="{BB962C8B-B14F-4D97-AF65-F5344CB8AC3E}">
        <p14:creationId xmlns:p14="http://schemas.microsoft.com/office/powerpoint/2010/main" val="39531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15719"/>
          </a:xfrm>
        </p:spPr>
        <p:txBody>
          <a:bodyPr>
            <a:normAutofit fontScale="90000"/>
          </a:bodyPr>
          <a:lstStyle/>
          <a:p>
            <a:r>
              <a:rPr lang="en-US" sz="3200" dirty="0"/>
              <a:t>User functions – Order history</a:t>
            </a:r>
          </a:p>
        </p:txBody>
      </p:sp>
      <p:sp>
        <p:nvSpPr>
          <p:cNvPr id="9" name="Content Placeholder 2"/>
          <p:cNvSpPr txBox="1">
            <a:spLocks/>
          </p:cNvSpPr>
          <p:nvPr/>
        </p:nvSpPr>
        <p:spPr>
          <a:xfrm>
            <a:off x="487787" y="5138072"/>
            <a:ext cx="5101206" cy="8894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Since the values are more or less static when the page is loaded, there’s no need for any fancy JavaScript. The values are just fetched and displayed.</a:t>
            </a:r>
          </a:p>
        </p:txBody>
      </p:sp>
      <p:cxnSp>
        <p:nvCxnSpPr>
          <p:cNvPr id="21" name="Straight Arrow Connector 20"/>
          <p:cNvCxnSpPr/>
          <p:nvPr/>
        </p:nvCxnSpPr>
        <p:spPr>
          <a:xfrm flipH="1">
            <a:off x="5926435" y="2953188"/>
            <a:ext cx="415642" cy="8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p:cNvSpPr txBox="1">
            <a:spLocks/>
          </p:cNvSpPr>
          <p:nvPr/>
        </p:nvSpPr>
        <p:spPr>
          <a:xfrm>
            <a:off x="1240871" y="1383262"/>
            <a:ext cx="5101206" cy="8894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Users can also view their order history from the ‘Manage Your Account’ interface. It’s done via a simple </a:t>
            </a:r>
            <a:r>
              <a:rPr lang="en-US" sz="1600" dirty="0" err="1"/>
              <a:t>php</a:t>
            </a:r>
            <a:r>
              <a:rPr lang="en-US" sz="1600" dirty="0"/>
              <a:t> script in the display document itself.</a:t>
            </a:r>
          </a:p>
        </p:txBody>
      </p:sp>
      <p:pic>
        <p:nvPicPr>
          <p:cNvPr id="18" name="Picture 17"/>
          <p:cNvPicPr>
            <a:picLocks noChangeAspect="1"/>
          </p:cNvPicPr>
          <p:nvPr/>
        </p:nvPicPr>
        <p:blipFill>
          <a:blip r:embed="rId2"/>
          <a:stretch>
            <a:fillRect/>
          </a:stretch>
        </p:blipFill>
        <p:spPr>
          <a:xfrm>
            <a:off x="6342077" y="1475159"/>
            <a:ext cx="5695059" cy="2813222"/>
          </a:xfrm>
          <a:prstGeom prst="rect">
            <a:avLst/>
          </a:prstGeom>
        </p:spPr>
      </p:pic>
      <p:pic>
        <p:nvPicPr>
          <p:cNvPr id="3" name="Picture 2"/>
          <p:cNvPicPr>
            <a:picLocks noChangeAspect="1"/>
          </p:cNvPicPr>
          <p:nvPr/>
        </p:nvPicPr>
        <p:blipFill>
          <a:blip r:embed="rId3"/>
          <a:stretch>
            <a:fillRect/>
          </a:stretch>
        </p:blipFill>
        <p:spPr>
          <a:xfrm>
            <a:off x="150346" y="2189789"/>
            <a:ext cx="5776089" cy="2672393"/>
          </a:xfrm>
          <a:prstGeom prst="rect">
            <a:avLst/>
          </a:prstGeom>
        </p:spPr>
      </p:pic>
    </p:spTree>
    <p:extLst>
      <p:ext uri="{BB962C8B-B14F-4D97-AF65-F5344CB8AC3E}">
        <p14:creationId xmlns:p14="http://schemas.microsoft.com/office/powerpoint/2010/main" val="1236265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15719"/>
          </a:xfrm>
        </p:spPr>
        <p:txBody>
          <a:bodyPr>
            <a:normAutofit fontScale="90000"/>
          </a:bodyPr>
          <a:lstStyle/>
          <a:p>
            <a:r>
              <a:rPr lang="en-US" sz="3200" dirty="0"/>
              <a:t>Admin functions – Manage Products</a:t>
            </a:r>
          </a:p>
        </p:txBody>
      </p:sp>
      <p:sp>
        <p:nvSpPr>
          <p:cNvPr id="9" name="Content Placeholder 2"/>
          <p:cNvSpPr txBox="1">
            <a:spLocks/>
          </p:cNvSpPr>
          <p:nvPr/>
        </p:nvSpPr>
        <p:spPr>
          <a:xfrm>
            <a:off x="5257100" y="4692716"/>
            <a:ext cx="5101206" cy="12711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For example, when editing a product, once the JavaScript takes the user’s input then </a:t>
            </a:r>
            <a:r>
              <a:rPr lang="en-US" sz="1600" dirty="0" err="1"/>
              <a:t>admin_actions.php</a:t>
            </a:r>
            <a:r>
              <a:rPr lang="en-US" sz="1600" dirty="0"/>
              <a:t> constructs an UPDATE query based on the POST values it receives and submits the query to the database.</a:t>
            </a:r>
          </a:p>
        </p:txBody>
      </p:sp>
      <p:sp>
        <p:nvSpPr>
          <p:cNvPr id="15" name="Content Placeholder 2"/>
          <p:cNvSpPr txBox="1">
            <a:spLocks/>
          </p:cNvSpPr>
          <p:nvPr/>
        </p:nvSpPr>
        <p:spPr>
          <a:xfrm>
            <a:off x="576044" y="1187067"/>
            <a:ext cx="5519956" cy="13023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The admin can also manage all products on the website. From this interface, the admin can edit any value of any product, delete the product, or even create new products (and categories) which will immediately display for all users.</a:t>
            </a:r>
          </a:p>
        </p:txBody>
      </p:sp>
      <p:cxnSp>
        <p:nvCxnSpPr>
          <p:cNvPr id="8" name="Straight Arrow Connector 7"/>
          <p:cNvCxnSpPr/>
          <p:nvPr/>
        </p:nvCxnSpPr>
        <p:spPr>
          <a:xfrm flipH="1">
            <a:off x="4800891" y="3204594"/>
            <a:ext cx="14688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2"/>
          <a:stretch>
            <a:fillRect/>
          </a:stretch>
        </p:blipFill>
        <p:spPr>
          <a:xfrm>
            <a:off x="6269700" y="1056751"/>
            <a:ext cx="5349469" cy="2653629"/>
          </a:xfrm>
          <a:prstGeom prst="rect">
            <a:avLst/>
          </a:prstGeom>
        </p:spPr>
      </p:pic>
      <p:pic>
        <p:nvPicPr>
          <p:cNvPr id="13" name="Picture 12"/>
          <p:cNvPicPr>
            <a:picLocks noChangeAspect="1"/>
          </p:cNvPicPr>
          <p:nvPr/>
        </p:nvPicPr>
        <p:blipFill>
          <a:blip r:embed="rId3"/>
          <a:stretch>
            <a:fillRect/>
          </a:stretch>
        </p:blipFill>
        <p:spPr>
          <a:xfrm>
            <a:off x="838200" y="2155971"/>
            <a:ext cx="3962691" cy="4284414"/>
          </a:xfrm>
          <a:prstGeom prst="rect">
            <a:avLst/>
          </a:prstGeom>
        </p:spPr>
      </p:pic>
    </p:spTree>
    <p:extLst>
      <p:ext uri="{BB962C8B-B14F-4D97-AF65-F5344CB8AC3E}">
        <p14:creationId xmlns:p14="http://schemas.microsoft.com/office/powerpoint/2010/main" val="698931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7724"/>
            <a:ext cx="10515600" cy="515719"/>
          </a:xfrm>
        </p:spPr>
        <p:txBody>
          <a:bodyPr>
            <a:normAutofit fontScale="90000"/>
          </a:bodyPr>
          <a:lstStyle/>
          <a:p>
            <a:r>
              <a:rPr lang="en-US" sz="3200" dirty="0"/>
              <a:t>Admin functions – Adding products</a:t>
            </a:r>
          </a:p>
        </p:txBody>
      </p:sp>
      <p:sp>
        <p:nvSpPr>
          <p:cNvPr id="9" name="Content Placeholder 2"/>
          <p:cNvSpPr txBox="1">
            <a:spLocks/>
          </p:cNvSpPr>
          <p:nvPr/>
        </p:nvSpPr>
        <p:spPr>
          <a:xfrm>
            <a:off x="5617827" y="4207448"/>
            <a:ext cx="5101206" cy="127111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Uploading images is easy, but there is a sticking point that you can not upload images via Ajax POST requests. It only seems to work on older browsers through a normal form POST. So, if you don’t want your page to reload, you can point the form at a hidden </a:t>
            </a:r>
            <a:r>
              <a:rPr lang="en-US" sz="1600" dirty="0" err="1"/>
              <a:t>iframe</a:t>
            </a:r>
            <a:r>
              <a:rPr lang="en-US" sz="1600" dirty="0"/>
              <a:t>. Or, in my case, use it to display feedback.</a:t>
            </a:r>
          </a:p>
        </p:txBody>
      </p:sp>
      <p:sp>
        <p:nvSpPr>
          <p:cNvPr id="15" name="Content Placeholder 2"/>
          <p:cNvSpPr txBox="1">
            <a:spLocks/>
          </p:cNvSpPr>
          <p:nvPr/>
        </p:nvSpPr>
        <p:spPr>
          <a:xfrm>
            <a:off x="576044" y="1187067"/>
            <a:ext cx="5519956" cy="13023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In addition to editing existing products, admins can create new products and upload the image that will display for them in the Products portion of the website.</a:t>
            </a:r>
          </a:p>
        </p:txBody>
      </p:sp>
      <p:cxnSp>
        <p:nvCxnSpPr>
          <p:cNvPr id="8" name="Straight Arrow Connector 7"/>
          <p:cNvCxnSpPr/>
          <p:nvPr/>
        </p:nvCxnSpPr>
        <p:spPr>
          <a:xfrm flipH="1">
            <a:off x="5402985" y="3204594"/>
            <a:ext cx="8667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6269700" y="1187067"/>
            <a:ext cx="5800878" cy="2844399"/>
          </a:xfrm>
          <a:prstGeom prst="rect">
            <a:avLst/>
          </a:prstGeom>
        </p:spPr>
      </p:pic>
      <p:pic>
        <p:nvPicPr>
          <p:cNvPr id="4" name="Picture 3"/>
          <p:cNvPicPr>
            <a:picLocks noChangeAspect="1"/>
          </p:cNvPicPr>
          <p:nvPr/>
        </p:nvPicPr>
        <p:blipFill>
          <a:blip r:embed="rId3"/>
          <a:stretch>
            <a:fillRect/>
          </a:stretch>
        </p:blipFill>
        <p:spPr>
          <a:xfrm>
            <a:off x="152266" y="2030135"/>
            <a:ext cx="5250718" cy="4194495"/>
          </a:xfrm>
          <a:prstGeom prst="rect">
            <a:avLst/>
          </a:prstGeom>
        </p:spPr>
      </p:pic>
      <p:pic>
        <p:nvPicPr>
          <p:cNvPr id="6" name="Picture 5"/>
          <p:cNvPicPr>
            <a:picLocks noChangeAspect="1"/>
          </p:cNvPicPr>
          <p:nvPr/>
        </p:nvPicPr>
        <p:blipFill>
          <a:blip r:embed="rId4"/>
          <a:stretch>
            <a:fillRect/>
          </a:stretch>
        </p:blipFill>
        <p:spPr>
          <a:xfrm>
            <a:off x="5545166" y="5568782"/>
            <a:ext cx="6353175" cy="333375"/>
          </a:xfrm>
          <a:prstGeom prst="rect">
            <a:avLst/>
          </a:prstGeom>
        </p:spPr>
      </p:pic>
    </p:spTree>
    <p:extLst>
      <p:ext uri="{BB962C8B-B14F-4D97-AF65-F5344CB8AC3E}">
        <p14:creationId xmlns:p14="http://schemas.microsoft.com/office/powerpoint/2010/main" val="3131271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7724"/>
            <a:ext cx="10515600" cy="515719"/>
          </a:xfrm>
        </p:spPr>
        <p:txBody>
          <a:bodyPr>
            <a:normAutofit fontScale="90000"/>
          </a:bodyPr>
          <a:lstStyle/>
          <a:p>
            <a:r>
              <a:rPr lang="en-US" sz="3200" dirty="0"/>
              <a:t>Product Sorting</a:t>
            </a:r>
          </a:p>
        </p:txBody>
      </p:sp>
      <p:sp>
        <p:nvSpPr>
          <p:cNvPr id="15" name="Content Placeholder 2"/>
          <p:cNvSpPr txBox="1">
            <a:spLocks/>
          </p:cNvSpPr>
          <p:nvPr/>
        </p:nvSpPr>
        <p:spPr>
          <a:xfrm>
            <a:off x="576044" y="1187067"/>
            <a:ext cx="5519956" cy="6585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Forrest handled most of the Product display work, but I did assist on getting the Products to sort accordingly. Here’s how:</a:t>
            </a:r>
          </a:p>
        </p:txBody>
      </p:sp>
      <p:pic>
        <p:nvPicPr>
          <p:cNvPr id="5" name="Picture 4"/>
          <p:cNvPicPr>
            <a:picLocks noChangeAspect="1"/>
          </p:cNvPicPr>
          <p:nvPr/>
        </p:nvPicPr>
        <p:blipFill>
          <a:blip r:embed="rId2"/>
          <a:stretch>
            <a:fillRect/>
          </a:stretch>
        </p:blipFill>
        <p:spPr>
          <a:xfrm>
            <a:off x="6946084" y="823443"/>
            <a:ext cx="4573848" cy="2249787"/>
          </a:xfrm>
          <a:prstGeom prst="rect">
            <a:avLst/>
          </a:prstGeom>
        </p:spPr>
      </p:pic>
      <p:sp>
        <p:nvSpPr>
          <p:cNvPr id="10" name="Content Placeholder 2"/>
          <p:cNvSpPr txBox="1">
            <a:spLocks/>
          </p:cNvSpPr>
          <p:nvPr/>
        </p:nvSpPr>
        <p:spPr>
          <a:xfrm>
            <a:off x="342550" y="4216890"/>
            <a:ext cx="5519956" cy="12275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The ‘Sort By’ &lt;select&gt; tag calls </a:t>
            </a:r>
            <a:r>
              <a:rPr lang="en-US" sz="1600" dirty="0" err="1"/>
              <a:t>sort_items_by</a:t>
            </a:r>
            <a:r>
              <a:rPr lang="en-US" sz="1600" dirty="0"/>
              <a:t>(</a:t>
            </a:r>
            <a:r>
              <a:rPr lang="en-US" sz="1600" dirty="0" err="1"/>
              <a:t>sort_type</a:t>
            </a:r>
            <a:r>
              <a:rPr lang="en-US" sz="1600" dirty="0"/>
              <a:t>) using </a:t>
            </a:r>
            <a:r>
              <a:rPr lang="en-US" sz="1600" dirty="0" err="1"/>
              <a:t>onchange</a:t>
            </a:r>
            <a:r>
              <a:rPr lang="en-US" sz="1600" dirty="0"/>
              <a:t>. So </a:t>
            </a:r>
            <a:r>
              <a:rPr lang="en-US" sz="1600" dirty="0" err="1"/>
              <a:t>sort_items_by</a:t>
            </a:r>
            <a:r>
              <a:rPr lang="en-US" sz="1600" dirty="0"/>
              <a:t>(</a:t>
            </a:r>
            <a:r>
              <a:rPr lang="en-US" sz="1600" dirty="0" err="1"/>
              <a:t>sort_type</a:t>
            </a:r>
            <a:r>
              <a:rPr lang="en-US" sz="1600" dirty="0"/>
              <a:t>) detects the current category or search term in order to keep them persistent, and passes them along with the new search type into a GET request.</a:t>
            </a:r>
          </a:p>
        </p:txBody>
      </p:sp>
      <p:pic>
        <p:nvPicPr>
          <p:cNvPr id="7" name="Picture 6"/>
          <p:cNvPicPr>
            <a:picLocks noChangeAspect="1"/>
          </p:cNvPicPr>
          <p:nvPr/>
        </p:nvPicPr>
        <p:blipFill>
          <a:blip r:embed="rId3"/>
          <a:stretch>
            <a:fillRect/>
          </a:stretch>
        </p:blipFill>
        <p:spPr>
          <a:xfrm>
            <a:off x="1109789" y="1845578"/>
            <a:ext cx="3607502" cy="2248068"/>
          </a:xfrm>
          <a:prstGeom prst="rect">
            <a:avLst/>
          </a:prstGeom>
        </p:spPr>
      </p:pic>
      <p:pic>
        <p:nvPicPr>
          <p:cNvPr id="11" name="Picture 10"/>
          <p:cNvPicPr>
            <a:picLocks noChangeAspect="1"/>
          </p:cNvPicPr>
          <p:nvPr/>
        </p:nvPicPr>
        <p:blipFill>
          <a:blip r:embed="rId4"/>
          <a:stretch>
            <a:fillRect/>
          </a:stretch>
        </p:blipFill>
        <p:spPr>
          <a:xfrm>
            <a:off x="1047225" y="5444455"/>
            <a:ext cx="2836878" cy="1243862"/>
          </a:xfrm>
          <a:prstGeom prst="rect">
            <a:avLst/>
          </a:prstGeom>
        </p:spPr>
      </p:pic>
      <p:sp>
        <p:nvSpPr>
          <p:cNvPr id="13" name="Content Placeholder 2"/>
          <p:cNvSpPr txBox="1">
            <a:spLocks/>
          </p:cNvSpPr>
          <p:nvPr/>
        </p:nvSpPr>
        <p:spPr>
          <a:xfrm>
            <a:off x="5587068" y="5820928"/>
            <a:ext cx="5766732" cy="7812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Based on the sort type, the MySQL query is appended. The selected sort type is preserved across page reloads by a line of JavaScript.</a:t>
            </a:r>
          </a:p>
        </p:txBody>
      </p:sp>
      <p:pic>
        <p:nvPicPr>
          <p:cNvPr id="12" name="Picture 11"/>
          <p:cNvPicPr>
            <a:picLocks noChangeAspect="1"/>
          </p:cNvPicPr>
          <p:nvPr/>
        </p:nvPicPr>
        <p:blipFill>
          <a:blip r:embed="rId5"/>
          <a:stretch>
            <a:fillRect/>
          </a:stretch>
        </p:blipFill>
        <p:spPr>
          <a:xfrm>
            <a:off x="6946084" y="3374017"/>
            <a:ext cx="4744281" cy="1939884"/>
          </a:xfrm>
          <a:prstGeom prst="rect">
            <a:avLst/>
          </a:prstGeom>
        </p:spPr>
      </p:pic>
      <p:cxnSp>
        <p:nvCxnSpPr>
          <p:cNvPr id="16" name="Straight Arrow Connector 15"/>
          <p:cNvCxnSpPr/>
          <p:nvPr/>
        </p:nvCxnSpPr>
        <p:spPr>
          <a:xfrm flipH="1" flipV="1">
            <a:off x="4717291" y="2416029"/>
            <a:ext cx="2228793" cy="8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p:cNvCxnSpPr>
            <a:stCxn id="7" idx="1"/>
            <a:endCxn id="11" idx="1"/>
          </p:cNvCxnSpPr>
          <p:nvPr/>
        </p:nvCxnSpPr>
        <p:spPr>
          <a:xfrm rot="10800000" flipV="1">
            <a:off x="1047225" y="2969612"/>
            <a:ext cx="62564" cy="3096774"/>
          </a:xfrm>
          <a:prstGeom prst="bentConnector3">
            <a:avLst>
              <a:gd name="adj1" fmla="val 145762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p:cNvCxnSpPr>
            <a:endCxn id="12" idx="1"/>
          </p:cNvCxnSpPr>
          <p:nvPr/>
        </p:nvCxnSpPr>
        <p:spPr>
          <a:xfrm flipV="1">
            <a:off x="3884103" y="4343959"/>
            <a:ext cx="3061981" cy="1394111"/>
          </a:xfrm>
          <a:prstGeom prst="bentConnector3">
            <a:avLst>
              <a:gd name="adj1" fmla="val 6123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09314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100</TotalTime>
  <Words>734</Words>
  <Application>Microsoft Office PowerPoint</Application>
  <PresentationFormat>Widescreen</PresentationFormat>
  <Paragraphs>40</Paragraphs>
  <Slides>14</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Calibri</vt:lpstr>
      <vt:lpstr>Calibri Light</vt:lpstr>
      <vt:lpstr>Trebuchet MS</vt:lpstr>
      <vt:lpstr>Wingdings 3</vt:lpstr>
      <vt:lpstr>Office Theme</vt:lpstr>
      <vt:lpstr>Facet</vt:lpstr>
      <vt:lpstr>S-Mart Final Project</vt:lpstr>
      <vt:lpstr>PowerPoint Presentation</vt:lpstr>
      <vt:lpstr>Logging in</vt:lpstr>
      <vt:lpstr>Logging out</vt:lpstr>
      <vt:lpstr>User functions – Password changing</vt:lpstr>
      <vt:lpstr>User functions – Order history</vt:lpstr>
      <vt:lpstr>Admin functions – Manage Products</vt:lpstr>
      <vt:lpstr>Admin functions – Adding products</vt:lpstr>
      <vt:lpstr>Product Sorting</vt:lpstr>
      <vt:lpstr>User functions – Inventory</vt:lpstr>
      <vt:lpstr>User functions – Add to Cart</vt:lpstr>
      <vt:lpstr>User functions – Cart</vt:lpstr>
      <vt:lpstr>User functions – Card Detection</vt:lpstr>
      <vt:lpstr>Q &amp; 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Fifteen Puzzle Game </dc:title>
  <dc:creator>Shittul Mona</dc:creator>
  <cp:lastModifiedBy>Forrest Wong</cp:lastModifiedBy>
  <cp:revision>14</cp:revision>
  <dcterms:created xsi:type="dcterms:W3CDTF">2016-11-04T22:35:01Z</dcterms:created>
  <dcterms:modified xsi:type="dcterms:W3CDTF">2016-12-12T20:34:42Z</dcterms:modified>
</cp:coreProperties>
</file>