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0" r:id="rId3"/>
    <p:sldId id="281" r:id="rId4"/>
    <p:sldId id="267" r:id="rId5"/>
    <p:sldId id="285" r:id="rId6"/>
    <p:sldId id="282" r:id="rId7"/>
    <p:sldId id="284" r:id="rId8"/>
    <p:sldId id="286" r:id="rId9"/>
    <p:sldId id="289" r:id="rId10"/>
    <p:sldId id="283" r:id="rId11"/>
    <p:sldId id="287" r:id="rId12"/>
    <p:sldId id="288" r:id="rId13"/>
    <p:sldId id="291" r:id="rId14"/>
    <p:sldId id="293" r:id="rId15"/>
    <p:sldId id="294" r:id="rId16"/>
    <p:sldId id="295" r:id="rId17"/>
    <p:sldId id="296" r:id="rId18"/>
    <p:sldId id="290" r:id="rId19"/>
    <p:sldId id="292" r:id="rId20"/>
    <p:sldId id="297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4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CE645-F8DC-4A48-9AC8-BCFEB794ABBE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BDD17-0349-470B-8616-37DBE9718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17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016BFA0-0A41-4212-BDA2-7B451D6CF737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0D20E-104D-4F98-81BD-B0AAC93BB7CA}" type="datetimeFigureOut">
              <a:rPr lang="es-ES" smtClean="0"/>
              <a:t>21/12/2016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1403648" y="134076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 smtClean="0"/>
              <a:t>PUZZLE </a:t>
            </a:r>
            <a:r>
              <a:rPr lang="es-ES" sz="9600" b="1" dirty="0" smtClean="0"/>
              <a:t>3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5004048" y="62373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Miriam Romero Sánchez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8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/>
              <a:t>Market</a:t>
            </a:r>
            <a:r>
              <a:rPr lang="es-ES" sz="4000" b="1" dirty="0"/>
              <a:t> </a:t>
            </a:r>
            <a:r>
              <a:rPr lang="es-ES" sz="4000" b="1" dirty="0" err="1"/>
              <a:t>Basket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Introducción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4355976" y="2348880"/>
            <a:ext cx="374441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 smtClean="0"/>
              <a:t>Analizar hábitos de consumo y productos, tanto comprados como no comprados.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 smtClean="0"/>
              <a:t>Recomendar artículos que el cliente realmente necesite.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 smtClean="0"/>
              <a:t>Su finalidad es aumentar el volumen de ventas.</a:t>
            </a:r>
            <a:endParaRPr lang="es-ES" sz="2500" dirty="0"/>
          </a:p>
        </p:txBody>
      </p:sp>
      <p:pic>
        <p:nvPicPr>
          <p:cNvPr id="3078" name="Picture 6" descr="Resultado de imagen de market basket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45742"/>
            <a:ext cx="3581114" cy="297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/>
              <a:t>Market</a:t>
            </a:r>
            <a:r>
              <a:rPr lang="es-ES" sz="4000" b="1" dirty="0"/>
              <a:t> </a:t>
            </a:r>
            <a:r>
              <a:rPr lang="es-ES" sz="4000" b="1" dirty="0" err="1"/>
              <a:t>Basket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55679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Ejemplo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8" name="Picture 2" descr="Resultado de imagen de market basket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80012"/>
            <a:ext cx="745446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Índice</a:t>
            </a:r>
            <a:endParaRPr lang="es-ES" sz="4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880501" y="175808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Customer</a:t>
            </a:r>
            <a:r>
              <a:rPr lang="es-ES" sz="3600" dirty="0" smtClean="0"/>
              <a:t> </a:t>
            </a:r>
            <a:r>
              <a:rPr lang="es-ES" sz="3600" dirty="0" err="1" smtClean="0"/>
              <a:t>Intelligence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Market</a:t>
            </a:r>
            <a:r>
              <a:rPr lang="es-ES" sz="3600" dirty="0" smtClean="0"/>
              <a:t> </a:t>
            </a:r>
            <a:r>
              <a:rPr lang="es-ES" sz="3600" dirty="0" err="1" smtClean="0"/>
              <a:t>Basket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b="1" dirty="0" err="1" smtClean="0"/>
              <a:t>Clustering</a:t>
            </a:r>
            <a:r>
              <a:rPr lang="es-ES" sz="3600" b="1" dirty="0" smtClean="0"/>
              <a:t> Data</a:t>
            </a:r>
            <a:endParaRPr lang="es-E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Association</a:t>
            </a:r>
            <a:r>
              <a:rPr lang="es-ES" sz="3600" dirty="0" smtClean="0"/>
              <a:t> Rule </a:t>
            </a:r>
            <a:r>
              <a:rPr lang="es-ES" sz="3600" dirty="0" err="1" smtClean="0"/>
              <a:t>Mining</a:t>
            </a:r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1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Clustering</a:t>
            </a:r>
            <a:r>
              <a:rPr lang="es-ES" sz="4000" b="1" dirty="0" smtClean="0"/>
              <a:t> Data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Objetivo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723909" y="2492896"/>
            <a:ext cx="731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Es hacer agrupaciones de datos de manera que cada grupo sea similar entre si y diferentes con los otros.</a:t>
            </a:r>
          </a:p>
          <a:p>
            <a:pPr algn="just"/>
            <a:endParaRPr lang="es-ES" sz="2400" dirty="0"/>
          </a:p>
        </p:txBody>
      </p:sp>
      <p:pic>
        <p:nvPicPr>
          <p:cNvPr id="5122" name="Picture 2" descr="Resultado de imagen de cluster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648" y="3694076"/>
            <a:ext cx="355873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Clustering</a:t>
            </a:r>
            <a:r>
              <a:rPr lang="es-ES" sz="4000" b="1" dirty="0" smtClean="0"/>
              <a:t> Data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Características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539552" y="2603227"/>
            <a:ext cx="70602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Basado en el aprendizaje no supervisado</a:t>
            </a:r>
          </a:p>
          <a:p>
            <a:endParaRPr lang="es-E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Dependencia con algoritmos, datos y medidas de similitud</a:t>
            </a:r>
          </a:p>
          <a:p>
            <a:endParaRPr lang="es-E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Paso previo a técnicas de minería de datos</a:t>
            </a:r>
          </a:p>
          <a:p>
            <a:endParaRPr lang="es-E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Forma de agrupar objetos subjetiva</a:t>
            </a:r>
            <a:endParaRPr lang="es-ES" sz="28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214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Clustering</a:t>
            </a:r>
            <a:r>
              <a:rPr lang="es-ES" sz="4000" b="1" dirty="0" smtClean="0"/>
              <a:t> Data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Técnicas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4481355" y="2476924"/>
            <a:ext cx="36993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Se dividen en dos tipos.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 smtClean="0"/>
              <a:t>Agrupamiento jerárquico</a:t>
            </a:r>
          </a:p>
          <a:p>
            <a:pPr algn="just"/>
            <a:endParaRPr lang="es-ES" sz="1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Aglomerativo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Divisivo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 smtClean="0"/>
              <a:t>Agrupamiento no jerárquico</a:t>
            </a:r>
          </a:p>
          <a:p>
            <a:pPr algn="just"/>
            <a:endParaRPr lang="es-ES" sz="1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 smtClean="0"/>
              <a:t>Kmedias</a:t>
            </a:r>
            <a:endParaRPr lang="es-ES" sz="2400" dirty="0" smtClean="0"/>
          </a:p>
          <a:p>
            <a:pPr algn="just"/>
            <a:endParaRPr lang="es-ES" sz="2400" dirty="0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7" y="3212976"/>
            <a:ext cx="363404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Clustering</a:t>
            </a:r>
            <a:r>
              <a:rPr lang="es-ES" sz="4000" b="1" dirty="0" smtClean="0"/>
              <a:t> Data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Agrupamiento jerárquico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611560" y="2572891"/>
            <a:ext cx="74168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Aglomerativo: Añadir elementos a un grupo</a:t>
            </a:r>
            <a:endParaRPr lang="es-ES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Divisivo: partir el </a:t>
            </a:r>
            <a:r>
              <a:rPr lang="es-ES" sz="2400" dirty="0" err="1" smtClean="0"/>
              <a:t>Cluster</a:t>
            </a:r>
            <a:r>
              <a:rPr lang="es-ES" sz="2400" dirty="0" smtClean="0"/>
              <a:t> en varios grupos. El grupo deberá estar determinado de antemano</a:t>
            </a:r>
            <a:endParaRPr lang="es-ES" sz="2400" dirty="0" smtClean="0"/>
          </a:p>
          <a:p>
            <a:endParaRPr lang="es-E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22" y="4333850"/>
            <a:ext cx="53054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8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Clustering</a:t>
            </a:r>
            <a:r>
              <a:rPr lang="es-ES" sz="4000" b="1" dirty="0" smtClean="0"/>
              <a:t> Data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Agrupamiento no jerárquico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00654" y="2492896"/>
            <a:ext cx="7128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Particionamiento de elementos cuyo valor medio es más cercano</a:t>
            </a:r>
          </a:p>
          <a:p>
            <a:pPr algn="just"/>
            <a:endParaRPr lang="es-ES" sz="1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Uso de heurísticas para el particionamiento</a:t>
            </a:r>
          </a:p>
          <a:p>
            <a:pPr algn="just"/>
            <a:endParaRPr lang="es-ES" sz="1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Se definen el número de grupos a particionar</a:t>
            </a:r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746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Índice</a:t>
            </a:r>
            <a:endParaRPr lang="es-ES" sz="4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880501" y="175808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Customer</a:t>
            </a:r>
            <a:r>
              <a:rPr lang="es-ES" sz="3600" dirty="0" smtClean="0"/>
              <a:t> </a:t>
            </a:r>
            <a:r>
              <a:rPr lang="es-ES" sz="3600" dirty="0" err="1" smtClean="0"/>
              <a:t>Intelligence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Market</a:t>
            </a:r>
            <a:r>
              <a:rPr lang="es-ES" sz="3600" dirty="0" smtClean="0"/>
              <a:t> </a:t>
            </a:r>
            <a:r>
              <a:rPr lang="es-ES" sz="3600" dirty="0" err="1" smtClean="0"/>
              <a:t>Basket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Clustering</a:t>
            </a:r>
            <a:r>
              <a:rPr lang="es-ES" sz="3600" dirty="0" smtClean="0"/>
              <a:t> data</a:t>
            </a:r>
            <a:endParaRPr lang="es-ES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b="1" dirty="0" err="1" smtClean="0"/>
              <a:t>Association</a:t>
            </a:r>
            <a:r>
              <a:rPr lang="es-ES" sz="3600" b="1" dirty="0" smtClean="0"/>
              <a:t> Rule </a:t>
            </a:r>
            <a:r>
              <a:rPr lang="es-ES" sz="3600" b="1" dirty="0" err="1" smtClean="0"/>
              <a:t>Mining</a:t>
            </a:r>
            <a:endParaRPr lang="es-ES" sz="3600" b="1" dirty="0"/>
          </a:p>
          <a:p>
            <a:pPr algn="just"/>
            <a:endParaRPr lang="es-ES" sz="36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1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Association</a:t>
            </a:r>
            <a:r>
              <a:rPr lang="es-ES" sz="4000" b="1" dirty="0" smtClean="0"/>
              <a:t> </a:t>
            </a:r>
            <a:r>
              <a:rPr lang="es-ES" sz="4000" b="1" dirty="0"/>
              <a:t>Rule </a:t>
            </a:r>
            <a:r>
              <a:rPr lang="es-ES" sz="4000" b="1" dirty="0" err="1"/>
              <a:t>Mining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Introducción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00654" y="2492896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Predicción de nueva información a partir de datos conocidos</a:t>
            </a:r>
          </a:p>
        </p:txBody>
      </p:sp>
      <p:pic>
        <p:nvPicPr>
          <p:cNvPr id="8194" name="Picture 2" descr="Resultado de imagen de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35052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Índice</a:t>
            </a:r>
            <a:endParaRPr lang="es-ES" sz="4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880501" y="175808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Customer</a:t>
            </a:r>
            <a:r>
              <a:rPr lang="es-ES" sz="3600" dirty="0" smtClean="0"/>
              <a:t> </a:t>
            </a:r>
            <a:r>
              <a:rPr lang="es-ES" sz="3600" dirty="0" err="1" smtClean="0"/>
              <a:t>Intelligence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Market</a:t>
            </a:r>
            <a:r>
              <a:rPr lang="es-ES" sz="3600" dirty="0" smtClean="0"/>
              <a:t> </a:t>
            </a:r>
            <a:r>
              <a:rPr lang="es-ES" sz="3600" dirty="0" err="1" smtClean="0"/>
              <a:t>Basket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Clustering</a:t>
            </a:r>
            <a:r>
              <a:rPr lang="es-ES" sz="3600" dirty="0" smtClean="0"/>
              <a:t> Data</a:t>
            </a:r>
            <a:endParaRPr lang="es-ES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Association</a:t>
            </a:r>
            <a:r>
              <a:rPr lang="es-ES" sz="3600" dirty="0" smtClean="0"/>
              <a:t> Rule </a:t>
            </a:r>
            <a:r>
              <a:rPr lang="es-ES" sz="3600" dirty="0" err="1" smtClean="0"/>
              <a:t>Mining</a:t>
            </a:r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Association</a:t>
            </a:r>
            <a:r>
              <a:rPr lang="es-ES" sz="4000" b="1" dirty="0" smtClean="0"/>
              <a:t> </a:t>
            </a:r>
            <a:r>
              <a:rPr lang="es-ES" sz="4000" b="1" dirty="0"/>
              <a:t>Rule </a:t>
            </a:r>
            <a:r>
              <a:rPr lang="es-ES" sz="4000" b="1" dirty="0" err="1"/>
              <a:t>Mining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Tipos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00654" y="2492896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Reglas de asociación: A  partir de datos conocidos buscar reglas de asociación que predigan una clasificación del cliente. Da </a:t>
            </a:r>
            <a:r>
              <a:rPr lang="es-ES" sz="2400" dirty="0" smtClean="0"/>
              <a:t>como resultado un </a:t>
            </a:r>
            <a:r>
              <a:rPr lang="es-ES" sz="2400" dirty="0"/>
              <a:t>dato concreto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Patrones de frecuencia: Devuelve reglas que una persona puede interpretar.</a:t>
            </a:r>
          </a:p>
          <a:p>
            <a:pPr algn="just"/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4280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Índice</a:t>
            </a:r>
            <a:endParaRPr lang="es-ES" sz="4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880501" y="175808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b="1" dirty="0" err="1" smtClean="0"/>
              <a:t>Customer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Intelligence</a:t>
            </a:r>
            <a:endParaRPr lang="es-ES" sz="3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Market</a:t>
            </a:r>
            <a:r>
              <a:rPr lang="es-ES" sz="3600" dirty="0" smtClean="0"/>
              <a:t> </a:t>
            </a:r>
            <a:r>
              <a:rPr lang="es-ES" sz="3600" dirty="0" err="1" smtClean="0"/>
              <a:t>Basket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Clustering</a:t>
            </a:r>
            <a:r>
              <a:rPr lang="es-ES" sz="3600" dirty="0" smtClean="0"/>
              <a:t> Data</a:t>
            </a:r>
            <a:endParaRPr lang="es-ES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Association</a:t>
            </a:r>
            <a:r>
              <a:rPr lang="es-ES" sz="3600" dirty="0" smtClean="0"/>
              <a:t> Rule </a:t>
            </a:r>
            <a:r>
              <a:rPr lang="es-ES" sz="3600" dirty="0" err="1" smtClean="0"/>
              <a:t>Mining</a:t>
            </a:r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Customer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Intelligence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Introducción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00654" y="2492896"/>
            <a:ext cx="71287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Proceso </a:t>
            </a:r>
            <a:r>
              <a:rPr lang="es-ES" sz="2400" dirty="0"/>
              <a:t>de reunir y analizar información relativa a los </a:t>
            </a:r>
            <a:r>
              <a:rPr lang="es-ES" sz="2400" dirty="0" smtClean="0"/>
              <a:t>clientes (detalles </a:t>
            </a:r>
            <a:r>
              <a:rPr lang="es-ES" sz="2400" dirty="0"/>
              <a:t>y sus </a:t>
            </a:r>
            <a:r>
              <a:rPr lang="es-ES" sz="2400" dirty="0" smtClean="0"/>
              <a:t>actividades)</a:t>
            </a:r>
          </a:p>
          <a:p>
            <a:pPr algn="just"/>
            <a:endParaRPr lang="es-ES" sz="1000" dirty="0"/>
          </a:p>
          <a:p>
            <a:pPr algn="just"/>
            <a:r>
              <a:rPr lang="es-ES" sz="2400" dirty="0" smtClean="0"/>
              <a:t>Su finalidad es:</a:t>
            </a:r>
          </a:p>
          <a:p>
            <a:pPr algn="just"/>
            <a:endParaRPr lang="es-ES" sz="1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Construir</a:t>
            </a:r>
            <a:r>
              <a:rPr lang="es-ES" sz="2400" dirty="0"/>
              <a:t> </a:t>
            </a:r>
            <a:r>
              <a:rPr lang="es-ES" sz="2400" dirty="0" smtClean="0"/>
              <a:t>una </a:t>
            </a:r>
            <a:r>
              <a:rPr lang="es-ES" sz="2400" b="1" dirty="0" smtClean="0"/>
              <a:t>relación </a:t>
            </a:r>
            <a:r>
              <a:rPr lang="es-ES" sz="2400" b="1" dirty="0"/>
              <a:t>con el cliente</a:t>
            </a:r>
            <a:r>
              <a:rPr lang="es-ES" sz="2400" dirty="0"/>
              <a:t> más profunda y </a:t>
            </a:r>
            <a:r>
              <a:rPr lang="es-ES" sz="2400" dirty="0" smtClean="0"/>
              <a:t>efectiva</a:t>
            </a:r>
          </a:p>
          <a:p>
            <a:pPr algn="just"/>
            <a:endParaRPr lang="es-ES" sz="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/>
              <a:t>M</a:t>
            </a:r>
            <a:r>
              <a:rPr lang="es-ES" sz="2400" b="1" dirty="0" smtClean="0"/>
              <a:t>ejorar </a:t>
            </a:r>
            <a:r>
              <a:rPr lang="es-ES" sz="2400" dirty="0" smtClean="0"/>
              <a:t> la </a:t>
            </a:r>
            <a:r>
              <a:rPr lang="es-ES" sz="2400" dirty="0"/>
              <a:t>toma de </a:t>
            </a:r>
            <a:r>
              <a:rPr lang="es-ES" sz="2400" b="1" dirty="0"/>
              <a:t>decisiones </a:t>
            </a:r>
            <a:r>
              <a:rPr lang="es-ES" sz="2400" b="1" dirty="0" smtClean="0"/>
              <a:t>estratégicas</a:t>
            </a:r>
          </a:p>
          <a:p>
            <a:pPr algn="just"/>
            <a:endParaRPr lang="es-ES" sz="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/>
              <a:t>M</a:t>
            </a:r>
            <a:r>
              <a:rPr lang="es-ES" sz="2400" b="1" dirty="0" smtClean="0"/>
              <a:t>inimizar</a:t>
            </a:r>
            <a:r>
              <a:rPr lang="es-ES" sz="2400" dirty="0" smtClean="0"/>
              <a:t> </a:t>
            </a:r>
            <a:r>
              <a:rPr lang="es-ES" sz="2400" dirty="0"/>
              <a:t>el </a:t>
            </a:r>
            <a:r>
              <a:rPr lang="es-ES" sz="2400" b="1" dirty="0"/>
              <a:t>riesgo</a:t>
            </a:r>
            <a:r>
              <a:rPr lang="es-ES" sz="2400" dirty="0"/>
              <a:t> en la toma de decisiones estratégicas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822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Customer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Intelligence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Gestión de relación con el cliente (CRM)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3491880" y="2564904"/>
            <a:ext cx="47525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smtClean="0"/>
              <a:t>Si un </a:t>
            </a:r>
            <a:r>
              <a:rPr lang="es-ES" sz="2200" dirty="0"/>
              <a:t>cliente entra a una tienda sin realizar </a:t>
            </a:r>
            <a:r>
              <a:rPr lang="es-ES" sz="2200" dirty="0" smtClean="0"/>
              <a:t>compras </a:t>
            </a:r>
            <a:r>
              <a:rPr lang="es-ES" sz="2200" dirty="0"/>
              <a:t>la información acerca de ellos puede no formar parte de un sistema </a:t>
            </a:r>
            <a:r>
              <a:rPr lang="es-ES" sz="2200" b="1" dirty="0"/>
              <a:t>CRM</a:t>
            </a:r>
            <a:r>
              <a:rPr lang="es-ES" sz="2200" dirty="0"/>
              <a:t> </a:t>
            </a:r>
            <a:r>
              <a:rPr lang="es-ES" sz="2200" dirty="0" smtClean="0"/>
              <a:t>tradicional. </a:t>
            </a:r>
          </a:p>
          <a:p>
            <a:pPr algn="just"/>
            <a:endParaRPr lang="es-ES" sz="2200" dirty="0" smtClean="0"/>
          </a:p>
          <a:p>
            <a:pPr algn="just"/>
            <a:endParaRPr lang="es-ES" sz="800" dirty="0"/>
          </a:p>
          <a:p>
            <a:pPr algn="just"/>
            <a:r>
              <a:rPr lang="es-ES" sz="2200" dirty="0" smtClean="0"/>
              <a:t>Conocer </a:t>
            </a:r>
            <a:r>
              <a:rPr lang="es-ES" sz="2200" dirty="0"/>
              <a:t>las razones del cliente para abandonar la tienda </a:t>
            </a:r>
            <a:r>
              <a:rPr lang="es-ES" sz="2200" dirty="0" smtClean="0"/>
              <a:t>y </a:t>
            </a:r>
            <a:r>
              <a:rPr lang="es-ES" sz="2200" dirty="0"/>
              <a:t>realizar inferencias sobre su comportamiento, es un ejemplo de </a:t>
            </a:r>
            <a:r>
              <a:rPr lang="es-ES" sz="2200" b="1" dirty="0" smtClean="0"/>
              <a:t>CI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pic>
        <p:nvPicPr>
          <p:cNvPr id="1026" name="Picture 2" descr="Resultado de imagen de C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2780928"/>
            <a:ext cx="2946411" cy="291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Customer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Intelligence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Proceso (I)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683568" y="2502763"/>
            <a:ext cx="74168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2400" dirty="0" smtClean="0"/>
              <a:t>Datos </a:t>
            </a:r>
            <a:r>
              <a:rPr lang="es-ES" sz="2400" dirty="0"/>
              <a:t>de </a:t>
            </a:r>
            <a:r>
              <a:rPr lang="es-ES" sz="2400" dirty="0" smtClean="0"/>
              <a:t>referencia</a:t>
            </a:r>
            <a:r>
              <a:rPr lang="es-ES" sz="2400" dirty="0"/>
              <a:t> </a:t>
            </a:r>
            <a:r>
              <a:rPr lang="es-ES" sz="2400" dirty="0" smtClean="0"/>
              <a:t> (Aspectos </a:t>
            </a:r>
            <a:r>
              <a:rPr lang="es-ES" sz="2400" dirty="0"/>
              <a:t>básicos sobre el </a:t>
            </a:r>
            <a:r>
              <a:rPr lang="es-ES" sz="2400" dirty="0" smtClean="0"/>
              <a:t>cliente)</a:t>
            </a:r>
          </a:p>
          <a:p>
            <a:pPr marL="228600" indent="-228600" algn="just">
              <a:buFont typeface="+mj-lt"/>
              <a:buAutoNum type="arabicPeriod"/>
            </a:pPr>
            <a:endParaRPr lang="es-ES" sz="1000" dirty="0" smtClean="0"/>
          </a:p>
          <a:p>
            <a:pPr marL="228600" indent="-228600" algn="just">
              <a:buFont typeface="+mj-lt"/>
              <a:buAutoNum type="arabicPeriod"/>
            </a:pPr>
            <a:endParaRPr lang="es-ES" sz="1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/>
              <a:t>Informes </a:t>
            </a:r>
            <a:r>
              <a:rPr lang="es-ES" sz="2400" dirty="0"/>
              <a:t>de la actividad del </a:t>
            </a:r>
            <a:r>
              <a:rPr lang="es-ES" sz="2400" dirty="0" smtClean="0"/>
              <a:t>cliente. La </a:t>
            </a:r>
            <a:r>
              <a:rPr lang="es-ES" sz="2400" dirty="0"/>
              <a:t>información se </a:t>
            </a:r>
            <a:r>
              <a:rPr lang="es-ES" sz="2400" dirty="0" smtClean="0"/>
              <a:t>complementa</a:t>
            </a:r>
            <a:r>
              <a:rPr lang="es-ES" sz="2400" dirty="0"/>
              <a:t> con datos </a:t>
            </a:r>
            <a:r>
              <a:rPr lang="es-ES" sz="2400" dirty="0" smtClean="0"/>
              <a:t> </a:t>
            </a:r>
            <a:r>
              <a:rPr lang="es-ES" sz="2400" dirty="0"/>
              <a:t>más específicos </a:t>
            </a:r>
            <a:r>
              <a:rPr lang="es-ES" sz="2400" dirty="0" smtClean="0"/>
              <a:t>(finanzas, información comercial… )</a:t>
            </a:r>
          </a:p>
          <a:p>
            <a:pPr marL="228600" indent="-228600" algn="just">
              <a:buFont typeface="+mj-lt"/>
              <a:buAutoNum type="arabicPeriod"/>
            </a:pPr>
            <a:endParaRPr lang="es-ES" sz="1000" dirty="0" smtClean="0"/>
          </a:p>
          <a:p>
            <a:pPr marL="228600" indent="-228600" algn="just">
              <a:buFont typeface="+mj-lt"/>
              <a:buAutoNum type="arabicPeriod"/>
            </a:pPr>
            <a:endParaRPr lang="es-ES" sz="1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/>
              <a:t>Uso de técnicas </a:t>
            </a:r>
            <a:r>
              <a:rPr lang="es-ES" sz="2400" dirty="0"/>
              <a:t>como clientes misteriosos (</a:t>
            </a:r>
            <a:r>
              <a:rPr lang="es-ES" sz="2400" i="1" dirty="0" err="1"/>
              <a:t>mystery</a:t>
            </a:r>
            <a:r>
              <a:rPr lang="es-ES" sz="2400" i="1" dirty="0"/>
              <a:t> shopping)</a:t>
            </a:r>
            <a:r>
              <a:rPr lang="es-ES" sz="2400" dirty="0"/>
              <a:t> para obtener una visión más clara de la opinión de </a:t>
            </a:r>
            <a:r>
              <a:rPr lang="es-ES" sz="2400" dirty="0" smtClean="0"/>
              <a:t>tu </a:t>
            </a:r>
            <a:r>
              <a:rPr lang="es-ES" sz="2400" dirty="0"/>
              <a:t>servicio en el mercado.</a:t>
            </a:r>
          </a:p>
          <a:p>
            <a:pPr algn="just"/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7206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Customer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Intelligence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Proceso (II)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671373" y="2447017"/>
            <a:ext cx="705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Tras el estudio de todos los datos se puede obtener información sobre las necesidades actuales y futuras de los clientes, la forma en que toman decisiones y predicciones acerca de su comportamiento. </a:t>
            </a:r>
            <a:endParaRPr lang="es-ES" sz="2400" dirty="0"/>
          </a:p>
          <a:p>
            <a:endParaRPr lang="es-ES" sz="3200" dirty="0" smtClean="0"/>
          </a:p>
        </p:txBody>
      </p:sp>
      <p:sp>
        <p:nvSpPr>
          <p:cNvPr id="3" name="AutoShape 2" descr="Resultado de imagen de customer intellig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customer intellig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63" y="4365104"/>
            <a:ext cx="3057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9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 smtClean="0"/>
              <a:t>Customer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Intelligence</a:t>
            </a:r>
            <a:endParaRPr lang="es-ES" sz="4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7008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Posibles fuentes</a:t>
            </a:r>
            <a:endParaRPr lang="es-ES" sz="2800" b="1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671372" y="2395240"/>
            <a:ext cx="7717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Análisis telefónico </a:t>
            </a:r>
            <a:r>
              <a:rPr lang="es-ES" sz="2400" dirty="0" smtClean="0">
                <a:sym typeface="Wingdings" panose="05000000000000000000" pitchFamily="2" charset="2"/>
              </a:rPr>
              <a:t> R</a:t>
            </a:r>
            <a:r>
              <a:rPr lang="es-ES" sz="2400" dirty="0" smtClean="0"/>
              <a:t>econocimiento de voz</a:t>
            </a:r>
          </a:p>
          <a:p>
            <a:endParaRPr lang="es-ES" sz="1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Rastreo de clics </a:t>
            </a:r>
            <a:r>
              <a:rPr lang="es-ES" sz="2400" dirty="0" smtClean="0">
                <a:sym typeface="Wingdings" panose="05000000000000000000" pitchFamily="2" charset="2"/>
              </a:rPr>
              <a:t> P</a:t>
            </a:r>
            <a:r>
              <a:rPr lang="es-ES" sz="2400" dirty="0" smtClean="0"/>
              <a:t>opularidad de sitios web</a:t>
            </a:r>
          </a:p>
          <a:p>
            <a:endParaRPr lang="es-ES" sz="1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Gestión de relación con el cliente </a:t>
            </a:r>
            <a:r>
              <a:rPr lang="es-ES" sz="2400" dirty="0" smtClean="0">
                <a:sym typeface="Wingdings" panose="05000000000000000000" pitchFamily="2" charset="2"/>
              </a:rPr>
              <a:t> Fuerza de venta</a:t>
            </a:r>
          </a:p>
          <a:p>
            <a:endParaRPr lang="es-ES" sz="1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Captura de datos de primera línea </a:t>
            </a:r>
            <a:r>
              <a:rPr lang="es-ES" sz="2400" dirty="0" smtClean="0">
                <a:sym typeface="Wingdings" panose="05000000000000000000" pitchFamily="2" charset="2"/>
              </a:rPr>
              <a:t> Estado emocional</a:t>
            </a:r>
          </a:p>
          <a:p>
            <a:endParaRPr lang="es-ES" sz="1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Satisfacción del cliente y encuestas </a:t>
            </a:r>
            <a:r>
              <a:rPr lang="es-ES" sz="2400" dirty="0" smtClean="0">
                <a:sym typeface="Wingdings" panose="05000000000000000000" pitchFamily="2" charset="2"/>
              </a:rPr>
              <a:t> Análisis de texto</a:t>
            </a:r>
            <a:endParaRPr lang="es-ES" sz="2400" dirty="0"/>
          </a:p>
          <a:p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val="28110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smtClean="0"/>
              <a:t>Índice</a:t>
            </a:r>
            <a:endParaRPr lang="es-ES" sz="4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880501" y="175808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Customer</a:t>
            </a:r>
            <a:r>
              <a:rPr lang="es-ES" sz="3600" dirty="0" smtClean="0"/>
              <a:t> </a:t>
            </a:r>
            <a:r>
              <a:rPr lang="es-ES" sz="3600" dirty="0" err="1" smtClean="0"/>
              <a:t>Intelligence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b="1" dirty="0" err="1" smtClean="0"/>
              <a:t>Market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Basket</a:t>
            </a:r>
            <a:endParaRPr lang="es-ES" sz="3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Clustering</a:t>
            </a:r>
            <a:r>
              <a:rPr lang="es-ES" sz="3600" dirty="0" smtClean="0"/>
              <a:t> data</a:t>
            </a:r>
            <a:endParaRPr lang="es-ES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Association</a:t>
            </a:r>
            <a:r>
              <a:rPr lang="es-ES" sz="3600" dirty="0" smtClean="0"/>
              <a:t> Rule </a:t>
            </a:r>
            <a:r>
              <a:rPr lang="es-ES" sz="3600" dirty="0" err="1" smtClean="0"/>
              <a:t>Mining</a:t>
            </a:r>
            <a:endParaRPr lang="es-ES" sz="3600" dirty="0"/>
          </a:p>
          <a:p>
            <a:pPr algn="just"/>
            <a:endParaRPr lang="es-ES" sz="3600" dirty="0"/>
          </a:p>
        </p:txBody>
      </p:sp>
      <p:sp>
        <p:nvSpPr>
          <p:cNvPr id="7" name="AutoShape 2" descr="https://i0.wp.com/vidadigital.com.pa/wp-content/uploads/2013/11/data_scraping.jpg?resize=400%2C175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1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155</TotalTime>
  <Words>467</Words>
  <Application>Microsoft Office PowerPoint</Application>
  <PresentationFormat>Presentación en pantalla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Adyacencia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Miriam</dc:creator>
  <cp:lastModifiedBy>Miriam</cp:lastModifiedBy>
  <cp:revision>73</cp:revision>
  <dcterms:created xsi:type="dcterms:W3CDTF">2016-12-14T15:57:59Z</dcterms:created>
  <dcterms:modified xsi:type="dcterms:W3CDTF">2016-12-21T17:20:43Z</dcterms:modified>
</cp:coreProperties>
</file>