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0" r:id="rId3"/>
    <p:sldId id="272" r:id="rId4"/>
    <p:sldId id="267" r:id="rId5"/>
    <p:sldId id="268" r:id="rId6"/>
    <p:sldId id="269" r:id="rId7"/>
    <p:sldId id="270" r:id="rId8"/>
    <p:sldId id="271" r:id="rId9"/>
    <p:sldId id="273" r:id="rId10"/>
    <p:sldId id="264" r:id="rId11"/>
    <p:sldId id="278" r:id="rId12"/>
    <p:sldId id="279" r:id="rId13"/>
    <p:sldId id="274" r:id="rId14"/>
    <p:sldId id="260" r:id="rId15"/>
    <p:sldId id="257" r:id="rId16"/>
    <p:sldId id="258" r:id="rId17"/>
    <p:sldId id="263" r:id="rId18"/>
    <p:sldId id="262" r:id="rId19"/>
    <p:sldId id="266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4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CE645-F8DC-4A48-9AC8-BCFEB794ABBE}" type="datetimeFigureOut">
              <a:rPr lang="es-ES" smtClean="0"/>
              <a:t>14/12/2016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BDD17-0349-470B-8616-37DBE9718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17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BDD17-0349-470B-8616-37DBE9718DD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9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BDD17-0349-470B-8616-37DBE9718DD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42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14/12/2016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14/12/2016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14/12/2016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14/12/2016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14/12/2016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14/12/2016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14/12/2016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14/12/2016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14/12/2016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14/12/2016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14/12/2016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0D20E-104D-4F98-81BD-B0AAC93BB7CA}" type="datetimeFigureOut">
              <a:rPr lang="es-ES" smtClean="0"/>
              <a:t>14/12/2016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1403648" y="134076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 smtClean="0"/>
              <a:t>PUZZLE 2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5004048" y="62373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Miriam Romero Sánchez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8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smtClean="0"/>
              <a:t>ETL</a:t>
            </a:r>
            <a:endParaRPr lang="es-ES" sz="40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539552" y="155679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/>
              <a:t>Extraer: Consiste extraer datos de diferentes fuentes verificando que los datos son válidos y cumple una estructura deseada.</a:t>
            </a:r>
            <a:endParaRPr lang="es-ES" sz="28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67544" y="321297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/>
              <a:t>Transformar: Se produce la transformación de los datos transformándose en lo deseado</a:t>
            </a:r>
            <a:endParaRPr lang="es-ES" sz="28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67544" y="4350583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/>
              <a:t>Cargar: Se cargan los datos obtenidos una vez transformados a un data </a:t>
            </a:r>
            <a:r>
              <a:rPr lang="es-ES" sz="2800" dirty="0" err="1" smtClean="0"/>
              <a:t>Warehouse</a:t>
            </a:r>
            <a:r>
              <a:rPr lang="es-ES" sz="2800" dirty="0" smtClean="0"/>
              <a:t>.</a:t>
            </a:r>
          </a:p>
          <a:p>
            <a:pPr algn="just"/>
            <a:r>
              <a:rPr lang="es-ES" sz="2800" dirty="0" smtClean="0"/>
              <a:t>El proceso de carga se llama Rolling. Se aplica para mantener diferentes niveles de granularidad en los datos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029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smtClean="0"/>
              <a:t>ETL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Procesamiento paralelo</a:t>
            </a:r>
            <a:endParaRPr lang="es-ES" sz="28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11560" y="2564904"/>
            <a:ext cx="77768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/>
              <a:t>Para acelerar el procesamiento se emplean técnicas de paralelismo:</a:t>
            </a:r>
          </a:p>
          <a:p>
            <a:pPr algn="just"/>
            <a:endParaRPr lang="es-E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Datos. Archivo dividido en múltiples fragmentos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Segmentación. Se trabaja paralelamente en diferentes columnas de datos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Componentes.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24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smtClean="0"/>
              <a:t>ETL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Beneficios</a:t>
            </a:r>
            <a:endParaRPr lang="es-ES" sz="28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11560" y="2564904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Crear un repositorio de datos central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Facilitar la toma de decisiones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Integrar diferentes sistemas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Crear una visi</a:t>
            </a:r>
            <a:r>
              <a:rPr lang="es-ES" sz="2800" dirty="0" smtClean="0"/>
              <a:t>ón global de los datos a distintos niveles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528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smtClean="0"/>
              <a:t>Índice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80501" y="1758081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DataWarehouse</a:t>
            </a:r>
            <a:endParaRPr lang="es-E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/>
              <a:t>ETL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b="1" dirty="0" smtClean="0"/>
              <a:t>Web </a:t>
            </a:r>
            <a:r>
              <a:rPr lang="es-ES" sz="3600" b="1" dirty="0" err="1"/>
              <a:t>Scraping</a:t>
            </a:r>
            <a:endParaRPr lang="es-ES" sz="3600" b="1" dirty="0"/>
          </a:p>
          <a:p>
            <a:pPr algn="just"/>
            <a:endParaRPr lang="es-ES" sz="36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1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smtClean="0"/>
              <a:t>WEB SCRAPING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25649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/>
              <a:t>Es una técnica utilizada mediante programas de software para extraer información de sitios web. </a:t>
            </a:r>
          </a:p>
          <a:p>
            <a:pPr algn="just"/>
            <a:endParaRPr lang="es-ES" sz="2800" dirty="0" smtClean="0"/>
          </a:p>
          <a:p>
            <a:pPr algn="just"/>
            <a:r>
              <a:rPr lang="es-ES" sz="2800" dirty="0" smtClean="0"/>
              <a:t>Simulan </a:t>
            </a:r>
            <a:r>
              <a:rPr lang="es-ES" sz="2800" dirty="0" smtClean="0"/>
              <a:t>la navegación de un </a:t>
            </a:r>
            <a:r>
              <a:rPr lang="es-ES" sz="2800" dirty="0" smtClean="0"/>
              <a:t>humano</a:t>
            </a:r>
            <a:r>
              <a:rPr lang="es-ES" sz="2800" dirty="0" smtClean="0"/>
              <a:t> ya sea utilizando el protocolo HTTP manualmente, o incrustando un navegador en una aplicación.</a:t>
            </a:r>
            <a:endParaRPr lang="es-ES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¿Qué es?</a:t>
            </a:r>
            <a:endParaRPr lang="es-ES" sz="28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7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smtClean="0"/>
              <a:t>WEB SCRAPING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25649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/>
              <a:t>Para conseguir </a:t>
            </a:r>
            <a:r>
              <a:rPr lang="es-ES" sz="2800" dirty="0"/>
              <a:t>cantidades industriales de información (Big data</a:t>
            </a:r>
            <a:r>
              <a:rPr lang="es-ES" sz="2800" dirty="0" smtClean="0"/>
              <a:t>). 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 smtClean="0"/>
              <a:t>A </a:t>
            </a:r>
            <a:r>
              <a:rPr lang="es-ES" sz="2800" dirty="0"/>
              <a:t>través de los algoritmos de búsqueda </a:t>
            </a:r>
            <a:r>
              <a:rPr lang="es-ES" sz="2800" dirty="0" smtClean="0"/>
              <a:t>se puede rastrear webs </a:t>
            </a:r>
            <a:r>
              <a:rPr lang="es-ES" sz="2800" dirty="0"/>
              <a:t>para extraer sólo aquella información que </a:t>
            </a:r>
            <a:r>
              <a:rPr lang="es-ES" sz="2800" dirty="0" smtClean="0"/>
              <a:t>se necesite.</a:t>
            </a:r>
            <a:endParaRPr lang="es-ES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¿Para que se utiliza?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108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smtClean="0"/>
              <a:t>WEB SCRAPING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2564904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Conocimientos de maquetación web</a:t>
            </a:r>
          </a:p>
          <a:p>
            <a:pPr algn="just"/>
            <a:endParaRPr lang="es-ES" sz="1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 Saber utilizar software para visualizar los datos</a:t>
            </a:r>
          </a:p>
          <a:p>
            <a:pPr algn="just"/>
            <a:endParaRPr lang="es-ES" sz="1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Tener conocimientos de expresiones regulares</a:t>
            </a:r>
            <a:endParaRPr lang="es-ES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¿Qué conocimientos se deben tener?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218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smtClean="0"/>
              <a:t>WEB SCRAPING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99592" y="253296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Gratuito: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Apache </a:t>
            </a:r>
            <a:r>
              <a:rPr lang="es-ES" sz="2400" dirty="0" err="1" smtClean="0"/>
              <a:t>Camel</a:t>
            </a:r>
            <a:endParaRPr lang="es-ES" sz="24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400" dirty="0" err="1" smtClean="0"/>
              <a:t>Import-io</a:t>
            </a:r>
            <a:endParaRPr lang="es-ES" sz="2400" dirty="0" smtClean="0"/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Mixto: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Dexi.io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De pago:</a:t>
            </a:r>
            <a:endParaRPr lang="es-ES" sz="24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Visual Web </a:t>
            </a:r>
            <a:r>
              <a:rPr lang="es-ES" sz="2400" dirty="0" err="1" smtClean="0"/>
              <a:t>Ripper</a:t>
            </a:r>
            <a:endParaRPr lang="es-ES" sz="24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Algunas herramientas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822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smtClean="0"/>
              <a:t>WEB SCRAPING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22584" y="2204864"/>
            <a:ext cx="750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200" dirty="0" smtClean="0"/>
              <a:t>Para marketing de contenidos. ‘</a:t>
            </a:r>
            <a:r>
              <a:rPr lang="es-ES" sz="2200" dirty="0" err="1"/>
              <a:t>S</a:t>
            </a:r>
            <a:r>
              <a:rPr lang="es-ES" sz="2200" dirty="0" err="1" smtClean="0"/>
              <a:t>crapeo</a:t>
            </a:r>
            <a:r>
              <a:rPr lang="es-ES" sz="2200" dirty="0" smtClean="0"/>
              <a:t>’ de datos concretos de una web para nuestro uso</a:t>
            </a:r>
          </a:p>
          <a:p>
            <a:pPr algn="just"/>
            <a:endParaRPr lang="es-ES" sz="2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200" dirty="0" smtClean="0"/>
              <a:t>Para ganar visibilidad en redes sociales. Utilizar los datos de un </a:t>
            </a:r>
            <a:r>
              <a:rPr lang="es-ES" sz="2200" dirty="0" err="1" smtClean="0"/>
              <a:t>scrapeo</a:t>
            </a:r>
            <a:r>
              <a:rPr lang="es-ES" sz="2200" dirty="0" smtClean="0"/>
              <a:t> para interactuar a través de un robot con usuarios en redes sociales</a:t>
            </a:r>
          </a:p>
          <a:p>
            <a:pPr algn="just"/>
            <a:endParaRPr lang="es-ES" sz="2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200" dirty="0" smtClean="0"/>
              <a:t>Para controlar la imagen y la visibilidad de nuestra marca en internet. Automatizar la posición por la que varios artículos de nuestra web se posicionan en Google</a:t>
            </a:r>
            <a:endParaRPr lang="es-ES" sz="2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48601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Ejemplos de uso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295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smtClean="0"/>
              <a:t>WEB SCRAPING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22584" y="2204864"/>
            <a:ext cx="7505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200" dirty="0" smtClean="0"/>
              <a:t>Añadir entradas al fichero robots.txt. Google y otros </a:t>
            </a:r>
            <a:r>
              <a:rPr lang="es-ES" sz="2200" dirty="0" err="1" smtClean="0"/>
              <a:t>bots</a:t>
            </a:r>
            <a:r>
              <a:rPr lang="es-ES" sz="2200" dirty="0" smtClean="0"/>
              <a:t> pueden ser detenidos de esta forma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200" dirty="0" smtClean="0"/>
              <a:t>Bloquear la dirección IP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200" dirty="0" smtClean="0"/>
              <a:t>Deshabilitar cualquier interfaz de programación de aplicaciones que el sitio web pudiera estar brindando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200" dirty="0" smtClean="0"/>
              <a:t>Monitorear el exceso de tráfico proveniente de cierta IP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200" dirty="0" smtClean="0"/>
              <a:t>Añadir un </a:t>
            </a:r>
            <a:r>
              <a:rPr lang="es-ES" sz="2200" dirty="0" err="1" smtClean="0"/>
              <a:t>captcha</a:t>
            </a:r>
            <a:r>
              <a:rPr lang="es-ES" sz="2200" dirty="0" smtClean="0"/>
              <a:t> u otro sistema de verificación manual 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200" dirty="0" smtClean="0"/>
              <a:t>Incrementar el uso de JavaScript y AJAX. 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200" dirty="0" err="1"/>
              <a:t>E</a:t>
            </a:r>
            <a:r>
              <a:rPr lang="es-ES" sz="2200" dirty="0" err="1" smtClean="0"/>
              <a:t>tc</a:t>
            </a:r>
            <a:endParaRPr lang="es-ES" sz="2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48601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¿Cómo evitarlo?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863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smtClean="0"/>
              <a:t>Índice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80501" y="1758081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DataWarehouse</a:t>
            </a:r>
            <a:endParaRPr lang="es-E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/>
              <a:t>ETL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smtClean="0"/>
              <a:t>Web </a:t>
            </a:r>
            <a:r>
              <a:rPr lang="es-ES" sz="3600" dirty="0" err="1"/>
              <a:t>Scraping</a:t>
            </a:r>
            <a:endParaRPr lang="es-ES" sz="3600" dirty="0"/>
          </a:p>
          <a:p>
            <a:pPr algn="just"/>
            <a:endParaRPr lang="es-ES" sz="36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5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smtClean="0"/>
              <a:t>Índice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80501" y="1758081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b="1" dirty="0" err="1" smtClean="0"/>
              <a:t>DataWarehouse</a:t>
            </a:r>
            <a:endParaRPr lang="es-ES" sz="36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/>
              <a:t>ETL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smtClean="0"/>
              <a:t>Web </a:t>
            </a:r>
            <a:r>
              <a:rPr lang="es-ES" sz="3600" dirty="0" err="1"/>
              <a:t>Scraping</a:t>
            </a:r>
            <a:endParaRPr lang="es-ES" sz="3600" dirty="0"/>
          </a:p>
          <a:p>
            <a:pPr algn="just"/>
            <a:endParaRPr lang="es-ES" sz="36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1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err="1" smtClean="0"/>
              <a:t>DataWarehouse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¿Qué es?</a:t>
            </a:r>
            <a:endParaRPr lang="es-ES" sz="28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827584" y="2564904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Es una colección de datos orientada a un determinado ámbito, necesarios y útiles para la organización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Son datos no volátiles y en continuo cambio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No debe hacerse con datos de uso actual (datos fijos y no modificables)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822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err="1" smtClean="0"/>
              <a:t>DataWarehouse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Funcionamiento</a:t>
            </a:r>
            <a:endParaRPr lang="es-ES" sz="28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827584" y="2564904"/>
            <a:ext cx="71287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Dar información útil en el momento óptimo. Fácil y de rápido acceso.</a:t>
            </a:r>
          </a:p>
          <a:p>
            <a:pPr algn="just"/>
            <a:endParaRPr lang="es-ES" sz="1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Tiene subconjunto de datos, Data </a:t>
            </a:r>
            <a:r>
              <a:rPr lang="es-ES" sz="2400" dirty="0" err="1"/>
              <a:t>M</a:t>
            </a:r>
            <a:r>
              <a:rPr lang="es-ES" sz="2400" dirty="0" err="1" smtClean="0"/>
              <a:t>arts</a:t>
            </a:r>
            <a:r>
              <a:rPr lang="es-ES" sz="2400" dirty="0" smtClean="0"/>
              <a:t>.</a:t>
            </a:r>
          </a:p>
          <a:p>
            <a:pPr algn="just"/>
            <a:endParaRPr lang="es-ES" sz="1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Estudio previo de temas generales de la organización</a:t>
            </a:r>
          </a:p>
          <a:p>
            <a:pPr algn="just"/>
            <a:endParaRPr lang="es-ES" sz="1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Herramientas que permitan la migración y el manejo de grandes volúmenes de datos</a:t>
            </a:r>
          </a:p>
          <a:p>
            <a:pPr algn="just"/>
            <a:endParaRPr lang="es-ES" sz="1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Diseño de arquitectura donde se tienen en cuenta los tipos de datos a almacenar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241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err="1" smtClean="0"/>
              <a:t>DataWarehouse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Elementos</a:t>
            </a:r>
            <a:endParaRPr lang="es-ES" sz="32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827584" y="2564904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Metadatos</a:t>
            </a:r>
          </a:p>
          <a:p>
            <a:pPr algn="just"/>
            <a:endParaRPr lang="es-ES" sz="2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Funciones ETL</a:t>
            </a:r>
          </a:p>
          <a:p>
            <a:pPr algn="just"/>
            <a:endParaRPr lang="es-ES" sz="2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Middleware (software que facilita el uso de aplicaciones distribuidas)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990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err="1" smtClean="0"/>
              <a:t>DataWarehouse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Data </a:t>
            </a:r>
            <a:r>
              <a:rPr lang="es-ES" sz="2800" dirty="0" err="1" smtClean="0"/>
              <a:t>marts</a:t>
            </a:r>
            <a:endParaRPr lang="es-ES" sz="28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827584" y="2564904"/>
            <a:ext cx="71287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Usuarios limitados</a:t>
            </a:r>
          </a:p>
          <a:p>
            <a:pPr algn="just"/>
            <a:endParaRPr lang="es-E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Propósito específico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Área específica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Función de apoyo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791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err="1" smtClean="0"/>
              <a:t>DataWarehouse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Ventajas</a:t>
            </a:r>
            <a:endParaRPr lang="es-ES" sz="28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827584" y="2564904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Fácil acceso a datos  para usuarios finales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Facilitan informes de tendencia y de excepción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Los </a:t>
            </a:r>
            <a:r>
              <a:rPr lang="es-ES" sz="2400" dirty="0" err="1" smtClean="0"/>
              <a:t>dataWarehouse</a:t>
            </a:r>
            <a:r>
              <a:rPr lang="es-ES" sz="2400" dirty="0" smtClean="0"/>
              <a:t> pueden trabajar en conjunto</a:t>
            </a:r>
          </a:p>
          <a:p>
            <a:pPr algn="just"/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11560" y="401958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Desventajas</a:t>
            </a:r>
            <a:endParaRPr lang="es-ES" sz="28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4883676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Alto coste en el tiempo debido al carácter dinámico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Obsolescencia temprana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Parecidos a los Sistemas Operacionales</a:t>
            </a:r>
          </a:p>
          <a:p>
            <a:pPr algn="just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817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smtClean="0"/>
              <a:t>Índice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80501" y="1758081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DataWarehouse</a:t>
            </a:r>
            <a:endParaRPr lang="es-E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b="1" dirty="0"/>
              <a:t>ETL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smtClean="0"/>
              <a:t>Web </a:t>
            </a:r>
            <a:r>
              <a:rPr lang="es-ES" sz="3600" dirty="0" err="1"/>
              <a:t>Scraping</a:t>
            </a:r>
            <a:endParaRPr lang="es-ES" sz="3600" dirty="0"/>
          </a:p>
          <a:p>
            <a:pPr algn="just"/>
            <a:endParaRPr lang="es-ES" sz="36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1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</TotalTime>
  <Words>559</Words>
  <Application>Microsoft Office PowerPoint</Application>
  <PresentationFormat>Presentación en pantalla (4:3)</PresentationFormat>
  <Paragraphs>131</Paragraphs>
  <Slides>19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Adyacencia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Miriam</dc:creator>
  <cp:lastModifiedBy>Miriam</cp:lastModifiedBy>
  <cp:revision>24</cp:revision>
  <dcterms:created xsi:type="dcterms:W3CDTF">2016-12-14T15:57:59Z</dcterms:created>
  <dcterms:modified xsi:type="dcterms:W3CDTF">2016-12-14T17:08:50Z</dcterms:modified>
</cp:coreProperties>
</file>