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7" r:id="rId6"/>
    <p:sldId id="263" r:id="rId7"/>
    <p:sldId id="264" r:id="rId8"/>
    <p:sldId id="266" r:id="rId9"/>
    <p:sldId id="265" r:id="rId10"/>
    <p:sldId id="26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2F31"/>
    <a:srgbClr val="1A274B"/>
    <a:srgbClr val="FAC747"/>
    <a:srgbClr val="FFFFFF"/>
    <a:srgbClr val="0000FF"/>
    <a:srgbClr val="0F1937"/>
    <a:srgbClr val="000000"/>
    <a:srgbClr val="ED7D31"/>
    <a:srgbClr val="5B9BD5"/>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showGuides="1">
      <p:cViewPr varScale="1">
        <p:scale>
          <a:sx n="84" d="100"/>
          <a:sy n="84" d="100"/>
        </p:scale>
        <p:origin x="686" y="82"/>
      </p:cViewPr>
      <p:guideLst>
        <p:guide orient="horz" pos="2659"/>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329348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20066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67963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3720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21519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127101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71081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44084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241189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117581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168447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1DD149-C2E1-45B3-8D1E-613DFB93DEE4}" type="datetimeFigureOut">
              <a:rPr lang="ru-RU" smtClean="0"/>
              <a:t>09.05.2020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381496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DD149-C2E1-45B3-8D1E-613DFB93DEE4}" type="datetimeFigureOut">
              <a:rPr lang="ru-RU" smtClean="0"/>
              <a:t>09.05.2020</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725C5-B6FF-4F8B-B036-3D088298FAFD}" type="slidenum">
              <a:rPr lang="ru-RU" smtClean="0"/>
              <a:t>‹#›</a:t>
            </a:fld>
            <a:endParaRPr lang="ru-RU" dirty="0"/>
          </a:p>
        </p:txBody>
      </p:sp>
    </p:spTree>
    <p:extLst>
      <p:ext uri="{BB962C8B-B14F-4D97-AF65-F5344CB8AC3E}">
        <p14:creationId xmlns:p14="http://schemas.microsoft.com/office/powerpoint/2010/main" val="30872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th.edu/news/story.htm?id=b7d188be-d8a8-459c-b6a6-65d7684e81a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7951" y="2307910"/>
            <a:ext cx="6083497" cy="1602066"/>
          </a:xfrm>
        </p:spPr>
        <p:txBody>
          <a:bodyPr>
            <a:normAutofit/>
          </a:bodyPr>
          <a:lstStyle/>
          <a:p>
            <a:r>
              <a:rPr lang="en-US" sz="4400" dirty="0" smtClean="0">
                <a:solidFill>
                  <a:srgbClr val="D52F31"/>
                </a:solidFill>
                <a:latin typeface="Bebas" pitchFamily="2" charset="0"/>
              </a:rPr>
              <a:t>Covid-19  testing  </a:t>
            </a:r>
            <a:r>
              <a:rPr lang="en-US" sz="4400" dirty="0" smtClean="0">
                <a:solidFill>
                  <a:srgbClr val="D52F31"/>
                </a:solidFill>
                <a:latin typeface="Bebas" pitchFamily="2" charset="0"/>
              </a:rPr>
              <a:t>using  Sobel  and  SVM</a:t>
            </a:r>
            <a:endParaRPr lang="ru-RU" sz="4400" dirty="0">
              <a:solidFill>
                <a:srgbClr val="D52F31"/>
              </a:solidFill>
              <a:latin typeface="Helvetica" panose="020B0604020202020204" pitchFamily="2" charset="0"/>
            </a:endParaRPr>
          </a:p>
        </p:txBody>
      </p:sp>
      <p:sp>
        <p:nvSpPr>
          <p:cNvPr id="3" name="Подзаголовок 2"/>
          <p:cNvSpPr>
            <a:spLocks noGrp="1"/>
          </p:cNvSpPr>
          <p:nvPr>
            <p:ph type="subTitle" idx="1"/>
          </p:nvPr>
        </p:nvSpPr>
        <p:spPr>
          <a:xfrm>
            <a:off x="540180" y="4725809"/>
            <a:ext cx="5113176" cy="444579"/>
          </a:xfrm>
        </p:spPr>
        <p:txBody>
          <a:bodyPr/>
          <a:lstStyle/>
          <a:p>
            <a:r>
              <a:rPr lang="en-US" dirty="0" smtClean="0">
                <a:solidFill>
                  <a:srgbClr val="1A274B"/>
                </a:solidFill>
                <a:latin typeface="Bebas" pitchFamily="2" charset="0"/>
              </a:rPr>
              <a:t>U1610146     </a:t>
            </a:r>
            <a:r>
              <a:rPr lang="en-US" dirty="0" err="1" smtClean="0">
                <a:solidFill>
                  <a:srgbClr val="1A274B"/>
                </a:solidFill>
                <a:latin typeface="Bebas" pitchFamily="2" charset="0"/>
              </a:rPr>
              <a:t>Mirzashomol</a:t>
            </a:r>
            <a:r>
              <a:rPr lang="en-US" dirty="0" smtClean="0">
                <a:solidFill>
                  <a:srgbClr val="1A274B"/>
                </a:solidFill>
                <a:latin typeface="Bebas" pitchFamily="2" charset="0"/>
              </a:rPr>
              <a:t> </a:t>
            </a:r>
            <a:r>
              <a:rPr lang="en-US" dirty="0" err="1" smtClean="0">
                <a:solidFill>
                  <a:srgbClr val="1A274B"/>
                </a:solidFill>
                <a:latin typeface="Bebas" pitchFamily="2" charset="0"/>
              </a:rPr>
              <a:t>Karshiev</a:t>
            </a:r>
            <a:endParaRPr lang="ru-RU" dirty="0">
              <a:solidFill>
                <a:srgbClr val="1A274B"/>
              </a:solidFill>
              <a:latin typeface="Helvetica" panose="020B0604020202020204" pitchFamily="2"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620" y="722865"/>
            <a:ext cx="4926657" cy="5038531"/>
          </a:xfrm>
          <a:prstGeom prst="rect">
            <a:avLst/>
          </a:prstGeom>
        </p:spPr>
      </p:pic>
      <p:sp>
        <p:nvSpPr>
          <p:cNvPr id="5" name="Прямоугольник 4"/>
          <p:cNvSpPr/>
          <p:nvPr/>
        </p:nvSpPr>
        <p:spPr>
          <a:xfrm>
            <a:off x="6251448" y="0"/>
            <a:ext cx="1280160" cy="6839712"/>
          </a:xfrm>
          <a:prstGeom prst="rect">
            <a:avLst/>
          </a:prstGeom>
          <a:solidFill>
            <a:srgbClr val="FFFFFF">
              <a:alpha val="50196"/>
            </a:srgbClr>
          </a:solidFill>
          <a:ln>
            <a:solidFill>
              <a:srgbClr val="FFFFFF">
                <a:alpha val="78824"/>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 name="Прямоугольник 5"/>
          <p:cNvSpPr/>
          <p:nvPr/>
        </p:nvSpPr>
        <p:spPr>
          <a:xfrm>
            <a:off x="10686288" y="9144"/>
            <a:ext cx="1280160" cy="6839712"/>
          </a:xfrm>
          <a:prstGeom prst="rect">
            <a:avLst/>
          </a:prstGeom>
          <a:solidFill>
            <a:srgbClr val="FFFFFF">
              <a:alpha val="50196"/>
            </a:srgbClr>
          </a:solidFill>
          <a:ln>
            <a:solidFill>
              <a:srgbClr val="FFFFFF">
                <a:alpha val="58039"/>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8" name="image1.jpeg">
            <a:extLst>
              <a:ext uri="{FF2B5EF4-FFF2-40B4-BE49-F238E27FC236}">
                <a16:creationId xmlns:a16="http://schemas.microsoft.com/office/drawing/2014/main" id="{2E0ADF71-0E4D-4D9C-A794-BE7A441B64B9}"/>
              </a:ext>
            </a:extLst>
          </p:cNvPr>
          <p:cNvPicPr/>
          <p:nvPr/>
        </p:nvPicPr>
        <p:blipFill>
          <a:blip r:embed="rId3" cstate="print"/>
          <a:stretch>
            <a:fillRect/>
          </a:stretch>
        </p:blipFill>
        <p:spPr>
          <a:xfrm>
            <a:off x="300625" y="722865"/>
            <a:ext cx="5795375" cy="781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Подзаголовок 2"/>
          <p:cNvSpPr txBox="1">
            <a:spLocks/>
          </p:cNvSpPr>
          <p:nvPr/>
        </p:nvSpPr>
        <p:spPr>
          <a:xfrm>
            <a:off x="641724" y="1890710"/>
            <a:ext cx="5113176" cy="44457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1A274B"/>
                </a:solidFill>
                <a:latin typeface="Bebas" pitchFamily="2" charset="0"/>
              </a:rPr>
              <a:t>Multimedia computing(soc4020-002)</a:t>
            </a:r>
            <a:endParaRPr lang="ru-RU" dirty="0">
              <a:solidFill>
                <a:srgbClr val="1A274B"/>
              </a:solidFill>
              <a:latin typeface="Helvetica" panose="020B0604020202020204" pitchFamily="2" charset="0"/>
            </a:endParaRPr>
          </a:p>
        </p:txBody>
      </p:sp>
      <p:sp>
        <p:nvSpPr>
          <p:cNvPr id="10" name="Подзаголовок 2"/>
          <p:cNvSpPr txBox="1">
            <a:spLocks/>
          </p:cNvSpPr>
          <p:nvPr/>
        </p:nvSpPr>
        <p:spPr>
          <a:xfrm>
            <a:off x="540180" y="4059688"/>
            <a:ext cx="5113176" cy="4445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1A274B"/>
                </a:solidFill>
                <a:latin typeface="Bebas" pitchFamily="2" charset="0"/>
              </a:rPr>
              <a:t>Spring 2020</a:t>
            </a:r>
            <a:endParaRPr lang="ru-RU" dirty="0">
              <a:solidFill>
                <a:srgbClr val="1A274B"/>
              </a:solidFill>
              <a:latin typeface="Helvetica" panose="020B0604020202020204" pitchFamily="2" charset="0"/>
            </a:endParaRPr>
          </a:p>
        </p:txBody>
      </p:sp>
    </p:spTree>
    <p:extLst>
      <p:ext uri="{BB962C8B-B14F-4D97-AF65-F5344CB8AC3E}">
        <p14:creationId xmlns:p14="http://schemas.microsoft.com/office/powerpoint/2010/main" val="3772107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900456" y="335716"/>
            <a:ext cx="3775788" cy="998377"/>
          </a:xfrm>
        </p:spPr>
        <p:txBody>
          <a:bodyPr>
            <a:normAutofit/>
          </a:bodyPr>
          <a:lstStyle/>
          <a:p>
            <a:pPr algn="l"/>
            <a:r>
              <a:rPr lang="en-US" sz="4400" dirty="0" smtClean="0">
                <a:latin typeface="Bebas" pitchFamily="2" charset="0"/>
                <a:ea typeface="Roboto Black" panose="02000000000000000000" pitchFamily="2" charset="0"/>
              </a:rPr>
              <a:t>References</a:t>
            </a:r>
            <a:endParaRPr lang="ru-RU" sz="4400" dirty="0">
              <a:latin typeface="Roboto Black" panose="02000000000000000000" pitchFamily="2" charset="0"/>
              <a:ea typeface="Roboto Black" panose="02000000000000000000" pitchFamily="2" charset="0"/>
            </a:endParaRPr>
          </a:p>
        </p:txBody>
      </p:sp>
      <p:sp>
        <p:nvSpPr>
          <p:cNvPr id="20" name="Подзаголовок 19"/>
          <p:cNvSpPr>
            <a:spLocks noGrp="1"/>
          </p:cNvSpPr>
          <p:nvPr>
            <p:ph type="subTitle" idx="1"/>
          </p:nvPr>
        </p:nvSpPr>
        <p:spPr>
          <a:xfrm rot="10800000" flipV="1">
            <a:off x="2021278" y="4221163"/>
            <a:ext cx="9534144" cy="1448117"/>
          </a:xfrm>
        </p:spPr>
        <p:txBody>
          <a:bodyPr>
            <a:normAutofit fontScale="40000" lnSpcReduction="20000"/>
          </a:bodyPr>
          <a:lstStyle/>
          <a:p>
            <a:pPr algn="l">
              <a:lnSpc>
                <a:spcPct val="100000"/>
              </a:lnSpc>
            </a:pPr>
            <a:r>
              <a:rPr lang="en-US" dirty="0" smtClean="0">
                <a:latin typeface="Helvetica" panose="020B0604020202020204" pitchFamily="2" charset="0"/>
                <a:ea typeface="Roboto Black" panose="02000000000000000000" pitchFamily="2" charset="0"/>
                <a:hlinkClick r:id="rId2"/>
              </a:rPr>
              <a:t>https://www.uth.edu/news/story.htm?id=b7d188be-d8a8-459c-b6a6-65d7684e81a5</a:t>
            </a:r>
            <a:endParaRPr lang="en-US" dirty="0" smtClean="0">
              <a:latin typeface="Helvetica" panose="020B0604020202020204" pitchFamily="2" charset="0"/>
              <a:ea typeface="Roboto Black" panose="02000000000000000000" pitchFamily="2" charset="0"/>
            </a:endParaRPr>
          </a:p>
          <a:p>
            <a:pPr algn="l">
              <a:lnSpc>
                <a:spcPct val="100000"/>
              </a:lnSpc>
            </a:pPr>
            <a:r>
              <a:rPr lang="en-US" dirty="0" smtClean="0">
                <a:latin typeface="Helvetica" panose="020B0604020202020204" pitchFamily="2" charset="0"/>
                <a:ea typeface="Roboto Black" panose="02000000000000000000" pitchFamily="2" charset="0"/>
              </a:rPr>
              <a:t>https://www.google.com/search?q=covid+19+background&amp;tbm=isch&amp;ved=2ahUKEwi1oZXk757pAhUSH5oKHfkgC1QQ2-cCegQIABAA&amp;oq=covid+19+background&amp;gs_lcp=CgNpbWcQAzICCAAyBAgAEB4yBAgAEB4yBAgAEB4yBAgAEB4yBAgAEB4yBAgAEB4yBAgAEB4yBAgAEB4yBAgAEB5Qj39YuJIBYOqWAWgAcAB4AIABhAGIAfAIkgEEMC4xMJgBAKABAaoBC2d3cy13aXotaW1n&amp;sclient=img&amp;ei=hXyyXvXKA5K-6AT5waygBQ&amp;bih=754&amp;biw=1519&amp;tbs=sur%3Afm&amp;hl=ru#imgrc=Ic2mdKbiZzdHbM</a:t>
            </a:r>
          </a:p>
          <a:p>
            <a:pPr algn="l">
              <a:lnSpc>
                <a:spcPct val="100000"/>
              </a:lnSpc>
            </a:pPr>
            <a:r>
              <a:rPr lang="en-US" dirty="0" smtClean="0">
                <a:latin typeface="Helvetica" panose="020B0604020202020204" pitchFamily="2" charset="0"/>
                <a:ea typeface="Roboto Black" panose="02000000000000000000" pitchFamily="2" charset="0"/>
              </a:rPr>
              <a:t>https://www.google.com/search?q=SVM+classifier&amp;tbm=isch&amp;ved=2ahUKEwjo7KKuhJ_pAhXbycQBHVo_AMsQ2-cCegQIABAA&amp;oq=SVM+classifier&amp;gs_lcp=CgNpbWcQAzICCAAyBAgAEB4yBAgAEB4yBAgAEB4yBAgAEB4yBAgAEB4yBAgAEB4yBAgAEB4yBAgAEB4yBggAEAUQHjoFCAAQgwE6BAgAEENQ2IIVWLm1FWDjthVoAXAAeACAAaoBiAGxFpIBBDAuMjSYAQCgAQGqAQtnd3Mtd2l6LWltZw&amp;sclient=img&amp;ei=GZKyXqj8CtuTk74P2v6A2Aw&amp;bih=706&amp;biw=1536#imgrc=ymCdQWDbc2hFkM</a:t>
            </a:r>
          </a:p>
          <a:p>
            <a:pPr algn="l">
              <a:lnSpc>
                <a:spcPct val="100000"/>
              </a:lnSpc>
            </a:pPr>
            <a:endParaRPr lang="en-US" dirty="0" smtClean="0">
              <a:latin typeface="Roboto Black" panose="02000000000000000000" pitchFamily="2" charset="0"/>
              <a:ea typeface="Roboto Black" panose="02000000000000000000" pitchFamily="2" charset="0"/>
            </a:endParaRPr>
          </a:p>
          <a:p>
            <a:pPr algn="l">
              <a:lnSpc>
                <a:spcPct val="100000"/>
              </a:lnSpc>
            </a:pPr>
            <a:endParaRPr lang="en-US" dirty="0" smtClean="0">
              <a:latin typeface="Roboto Black" panose="02000000000000000000" pitchFamily="2" charset="0"/>
              <a:ea typeface="Roboto Black" panose="02000000000000000000" pitchFamily="2" charset="0"/>
            </a:endParaRPr>
          </a:p>
          <a:p>
            <a:pPr algn="l">
              <a:lnSpc>
                <a:spcPct val="100000"/>
              </a:lnSpc>
            </a:pPr>
            <a:endParaRPr lang="en-US" dirty="0" smtClean="0">
              <a:latin typeface="Roboto Black" panose="02000000000000000000" pitchFamily="2" charset="0"/>
              <a:ea typeface="Roboto Black" panose="02000000000000000000" pitchFamily="2" charset="0"/>
            </a:endParaRPr>
          </a:p>
          <a:p>
            <a:pPr algn="l">
              <a:lnSpc>
                <a:spcPct val="100000"/>
              </a:lnSpc>
            </a:pPr>
            <a:endParaRPr lang="en-US"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D52F3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39388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290696" y="655582"/>
            <a:ext cx="11573197" cy="724247"/>
          </a:xfrm>
          <a:ln>
            <a:solidFill>
              <a:schemeClr val="bg1"/>
            </a:solidFill>
          </a:ln>
        </p:spPr>
        <p:txBody>
          <a:bodyPr>
            <a:normAutofit fontScale="92500" lnSpcReduction="10000"/>
          </a:bodyPr>
          <a:lstStyle/>
          <a:p>
            <a:r>
              <a:rPr lang="en-US" dirty="0" smtClean="0">
                <a:solidFill>
                  <a:srgbClr val="FAC747"/>
                </a:solidFill>
                <a:latin typeface="Bebas" pitchFamily="2" charset="0"/>
              </a:rPr>
              <a:t>Agenda</a:t>
            </a:r>
            <a:endParaRPr lang="en-US" dirty="0">
              <a:solidFill>
                <a:srgbClr val="FAC747"/>
              </a:solidFill>
              <a:latin typeface="Bebas" pitchFamily="2" charset="0"/>
            </a:endParaRPr>
          </a:p>
        </p:txBody>
      </p:sp>
      <p:grpSp>
        <p:nvGrpSpPr>
          <p:cNvPr id="10" name="Group 9">
            <a:extLst>
              <a:ext uri="{FF2B5EF4-FFF2-40B4-BE49-F238E27FC236}">
                <a16:creationId xmlns:a16="http://schemas.microsoft.com/office/drawing/2014/main" id="{4EAC58A2-1E13-45AD-BD79-943AFEB44536}"/>
              </a:ext>
            </a:extLst>
          </p:cNvPr>
          <p:cNvGrpSpPr/>
          <p:nvPr/>
        </p:nvGrpSpPr>
        <p:grpSpPr>
          <a:xfrm>
            <a:off x="1494821" y="2292877"/>
            <a:ext cx="8889088" cy="3118878"/>
            <a:chOff x="1443343" y="2689924"/>
            <a:chExt cx="9973950" cy="3159586"/>
          </a:xfrm>
          <a:solidFill>
            <a:srgbClr val="1A274B"/>
          </a:solidFill>
        </p:grpSpPr>
        <p:sp>
          <p:nvSpPr>
            <p:cNvPr id="11" name="Arrow: Bent 10">
              <a:extLst>
                <a:ext uri="{FF2B5EF4-FFF2-40B4-BE49-F238E27FC236}">
                  <a16:creationId xmlns:a16="http://schemas.microsoft.com/office/drawing/2014/main" id="{90A54D9E-66DE-49A4-A1E8-96CE437F3073}"/>
                </a:ext>
              </a:extLst>
            </p:cNvPr>
            <p:cNvSpPr/>
            <p:nvPr/>
          </p:nvSpPr>
          <p:spPr>
            <a:xfrm rot="5400000" flipH="1">
              <a:off x="6412065" y="846049"/>
              <a:ext cx="565464" cy="9441457"/>
            </a:xfrm>
            <a:prstGeom prst="bentArrow">
              <a:avLst>
                <a:gd name="adj1" fmla="val 16995"/>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Bent 11">
              <a:extLst>
                <a:ext uri="{FF2B5EF4-FFF2-40B4-BE49-F238E27FC236}">
                  <a16:creationId xmlns:a16="http://schemas.microsoft.com/office/drawing/2014/main" id="{2DE39461-07E5-4D83-9456-99B88B8789A8}"/>
                </a:ext>
              </a:extLst>
            </p:cNvPr>
            <p:cNvSpPr/>
            <p:nvPr/>
          </p:nvSpPr>
          <p:spPr>
            <a:xfrm rot="16200000">
              <a:off x="5499825" y="-1366558"/>
              <a:ext cx="565464" cy="8678428"/>
            </a:xfrm>
            <a:prstGeom prst="bentArrow">
              <a:avLst>
                <a:gd name="adj1" fmla="val 18558"/>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A6E2F53F-38F0-44DF-87D7-4840EC1A2CAF}"/>
                </a:ext>
              </a:extLst>
            </p:cNvPr>
            <p:cNvSpPr/>
            <p:nvPr/>
          </p:nvSpPr>
          <p:spPr>
            <a:xfrm rot="5400000">
              <a:off x="10483157" y="2782688"/>
              <a:ext cx="565464" cy="1302808"/>
            </a:xfrm>
            <a:prstGeom prst="bentArrow">
              <a:avLst>
                <a:gd name="adj1" fmla="val 18558"/>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D83E8AD-A7F9-4201-ADED-26ADDCA45B8B}"/>
                </a:ext>
              </a:extLst>
            </p:cNvPr>
            <p:cNvSpPr/>
            <p:nvPr/>
          </p:nvSpPr>
          <p:spPr>
            <a:xfrm>
              <a:off x="11163383" y="3707770"/>
              <a:ext cx="138258" cy="1645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35CB05D3-B1E3-467D-AAC1-56B62121BD5C}"/>
              </a:ext>
            </a:extLst>
          </p:cNvPr>
          <p:cNvSpPr/>
          <p:nvPr/>
        </p:nvSpPr>
        <p:spPr>
          <a:xfrm>
            <a:off x="3396406" y="2592425"/>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TextBox 17">
            <a:extLst>
              <a:ext uri="{FF2B5EF4-FFF2-40B4-BE49-F238E27FC236}">
                <a16:creationId xmlns:a16="http://schemas.microsoft.com/office/drawing/2014/main" id="{F7791F88-EF9B-4DBD-A6BD-A910CA88F0F2}"/>
              </a:ext>
            </a:extLst>
          </p:cNvPr>
          <p:cNvSpPr txBox="1"/>
          <p:nvPr/>
        </p:nvSpPr>
        <p:spPr>
          <a:xfrm>
            <a:off x="3013967" y="3191620"/>
            <a:ext cx="1080120" cy="461665"/>
          </a:xfrm>
          <a:prstGeom prst="rect">
            <a:avLst/>
          </a:prstGeom>
          <a:noFill/>
        </p:spPr>
        <p:txBody>
          <a:bodyPr wrap="square" rtlCol="0" anchor="ctr">
            <a:spAutoFit/>
          </a:bodyPr>
          <a:lstStyle/>
          <a:p>
            <a:pPr algn="ctr"/>
            <a:r>
              <a:rPr lang="en-US" altLang="ko-KR" sz="2400" b="1" dirty="0" smtClean="0">
                <a:solidFill>
                  <a:schemeClr val="accent2"/>
                </a:solidFill>
                <a:cs typeface="Arial" pitchFamily="34" charset="0"/>
              </a:rPr>
              <a:t>1</a:t>
            </a:r>
            <a:endParaRPr lang="ko-KR" altLang="en-US" sz="2400" b="1" dirty="0">
              <a:solidFill>
                <a:schemeClr val="accent2"/>
              </a:solidFill>
              <a:cs typeface="Arial" pitchFamily="34" charset="0"/>
            </a:endParaRPr>
          </a:p>
        </p:txBody>
      </p:sp>
      <p:sp>
        <p:nvSpPr>
          <p:cNvPr id="21" name="Oval 20">
            <a:extLst>
              <a:ext uri="{FF2B5EF4-FFF2-40B4-BE49-F238E27FC236}">
                <a16:creationId xmlns:a16="http://schemas.microsoft.com/office/drawing/2014/main" id="{7DEBAE1D-F961-4BA0-B345-0170D350B55E}"/>
              </a:ext>
            </a:extLst>
          </p:cNvPr>
          <p:cNvSpPr/>
          <p:nvPr/>
        </p:nvSpPr>
        <p:spPr>
          <a:xfrm>
            <a:off x="5898442" y="2592425"/>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TextBox 21">
            <a:extLst>
              <a:ext uri="{FF2B5EF4-FFF2-40B4-BE49-F238E27FC236}">
                <a16:creationId xmlns:a16="http://schemas.microsoft.com/office/drawing/2014/main" id="{CE4AB5C3-4E20-4371-A957-63EDCEE09591}"/>
              </a:ext>
            </a:extLst>
          </p:cNvPr>
          <p:cNvSpPr txBox="1"/>
          <p:nvPr/>
        </p:nvSpPr>
        <p:spPr>
          <a:xfrm>
            <a:off x="5555940" y="3198167"/>
            <a:ext cx="1080120" cy="461665"/>
          </a:xfrm>
          <a:prstGeom prst="rect">
            <a:avLst/>
          </a:prstGeom>
          <a:solidFill>
            <a:schemeClr val="bg1"/>
          </a:solidFill>
        </p:spPr>
        <p:txBody>
          <a:bodyPr wrap="square" rtlCol="0" anchor="ctr">
            <a:spAutoFit/>
          </a:bodyPr>
          <a:lstStyle/>
          <a:p>
            <a:pPr algn="ctr"/>
            <a:r>
              <a:rPr lang="en-US" altLang="ko-KR" sz="2400" b="1" dirty="0" smtClean="0">
                <a:solidFill>
                  <a:schemeClr val="accent1"/>
                </a:solidFill>
                <a:cs typeface="Arial" pitchFamily="34" charset="0"/>
              </a:rPr>
              <a:t>2</a:t>
            </a:r>
            <a:endParaRPr lang="ko-KR" altLang="en-US" sz="2400" b="1" dirty="0">
              <a:solidFill>
                <a:schemeClr val="accent1"/>
              </a:solidFill>
              <a:cs typeface="Arial" pitchFamily="34" charset="0"/>
            </a:endParaRPr>
          </a:p>
        </p:txBody>
      </p:sp>
      <p:sp>
        <p:nvSpPr>
          <p:cNvPr id="25" name="Oval 24">
            <a:extLst>
              <a:ext uri="{FF2B5EF4-FFF2-40B4-BE49-F238E27FC236}">
                <a16:creationId xmlns:a16="http://schemas.microsoft.com/office/drawing/2014/main" id="{219D6534-14E8-4739-8FD9-5122C57172C9}"/>
              </a:ext>
            </a:extLst>
          </p:cNvPr>
          <p:cNvSpPr/>
          <p:nvPr/>
        </p:nvSpPr>
        <p:spPr>
          <a:xfrm>
            <a:off x="8400478" y="2592425"/>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E0C6315D-A589-412F-A469-95BC69309628}"/>
              </a:ext>
            </a:extLst>
          </p:cNvPr>
          <p:cNvSpPr txBox="1"/>
          <p:nvPr/>
        </p:nvSpPr>
        <p:spPr>
          <a:xfrm>
            <a:off x="8069664" y="3185523"/>
            <a:ext cx="1080120" cy="461665"/>
          </a:xfrm>
          <a:prstGeom prst="rect">
            <a:avLst/>
          </a:prstGeom>
          <a:noFill/>
        </p:spPr>
        <p:txBody>
          <a:bodyPr wrap="square" rtlCol="0" anchor="ctr">
            <a:spAutoFit/>
          </a:bodyPr>
          <a:lstStyle/>
          <a:p>
            <a:pPr algn="ctr"/>
            <a:r>
              <a:rPr lang="en-US" altLang="ko-KR" sz="2400" b="1" dirty="0" smtClean="0">
                <a:solidFill>
                  <a:schemeClr val="accent2"/>
                </a:solidFill>
                <a:cs typeface="Arial" pitchFamily="34" charset="0"/>
              </a:rPr>
              <a:t>3</a:t>
            </a:r>
            <a:endParaRPr lang="ko-KR" altLang="en-US" sz="2400" b="1" dirty="0">
              <a:solidFill>
                <a:schemeClr val="accent2"/>
              </a:solidFill>
              <a:cs typeface="Arial" pitchFamily="34" charset="0"/>
            </a:endParaRPr>
          </a:p>
        </p:txBody>
      </p:sp>
      <p:sp>
        <p:nvSpPr>
          <p:cNvPr id="33" name="TextBox 32">
            <a:extLst>
              <a:ext uri="{FF2B5EF4-FFF2-40B4-BE49-F238E27FC236}">
                <a16:creationId xmlns:a16="http://schemas.microsoft.com/office/drawing/2014/main" id="{7A3AD67E-4AFC-409A-834F-87499ADB9863}"/>
              </a:ext>
            </a:extLst>
          </p:cNvPr>
          <p:cNvSpPr txBox="1"/>
          <p:nvPr/>
        </p:nvSpPr>
        <p:spPr>
          <a:xfrm>
            <a:off x="2581259" y="1901052"/>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Introduction</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36" name="TextBox 35">
            <a:extLst>
              <a:ext uri="{FF2B5EF4-FFF2-40B4-BE49-F238E27FC236}">
                <a16:creationId xmlns:a16="http://schemas.microsoft.com/office/drawing/2014/main" id="{21EE7308-B53F-4923-B323-705A0BA4804F}"/>
              </a:ext>
            </a:extLst>
          </p:cNvPr>
          <p:cNvSpPr txBox="1"/>
          <p:nvPr/>
        </p:nvSpPr>
        <p:spPr>
          <a:xfrm>
            <a:off x="5056296" y="1897481"/>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Design</a:t>
            </a:r>
            <a:endParaRPr lang="ko-KR" altLang="en-US" sz="1200" dirty="0">
              <a:solidFill>
                <a:schemeClr val="tx1">
                  <a:lumMod val="75000"/>
                  <a:lumOff val="25000"/>
                </a:schemeClr>
              </a:solidFill>
              <a:latin typeface="Roboto Black" panose="02000000000000000000" pitchFamily="2" charset="0"/>
              <a:cs typeface="Arial" pitchFamily="34" charset="0"/>
            </a:endParaRPr>
          </a:p>
        </p:txBody>
      </p:sp>
      <p:sp>
        <p:nvSpPr>
          <p:cNvPr id="39" name="TextBox 38">
            <a:extLst>
              <a:ext uri="{FF2B5EF4-FFF2-40B4-BE49-F238E27FC236}">
                <a16:creationId xmlns:a16="http://schemas.microsoft.com/office/drawing/2014/main" id="{A5844D05-9D2D-4A07-A363-22CACFACC850}"/>
              </a:ext>
            </a:extLst>
          </p:cNvPr>
          <p:cNvSpPr txBox="1"/>
          <p:nvPr/>
        </p:nvSpPr>
        <p:spPr>
          <a:xfrm>
            <a:off x="7520061" y="1932047"/>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Challenges</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45" name="Oval 44">
            <a:extLst>
              <a:ext uri="{FF2B5EF4-FFF2-40B4-BE49-F238E27FC236}">
                <a16:creationId xmlns:a16="http://schemas.microsoft.com/office/drawing/2014/main" id="{E9B2555F-87C0-427B-B575-3FB7FD6ECE30}"/>
              </a:ext>
            </a:extLst>
          </p:cNvPr>
          <p:cNvSpPr/>
          <p:nvPr/>
        </p:nvSpPr>
        <p:spPr>
          <a:xfrm>
            <a:off x="3396406" y="5247823"/>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6" name="TextBox 45">
            <a:extLst>
              <a:ext uri="{FF2B5EF4-FFF2-40B4-BE49-F238E27FC236}">
                <a16:creationId xmlns:a16="http://schemas.microsoft.com/office/drawing/2014/main" id="{CD5A95AF-73C3-4372-A377-408D95468B90}"/>
              </a:ext>
            </a:extLst>
          </p:cNvPr>
          <p:cNvSpPr txBox="1"/>
          <p:nvPr/>
        </p:nvSpPr>
        <p:spPr>
          <a:xfrm>
            <a:off x="3035199" y="5806003"/>
            <a:ext cx="1080120" cy="461665"/>
          </a:xfrm>
          <a:prstGeom prst="rect">
            <a:avLst/>
          </a:prstGeom>
          <a:solidFill>
            <a:schemeClr val="bg1"/>
          </a:solidFill>
        </p:spPr>
        <p:txBody>
          <a:bodyPr wrap="square" rtlCol="0" anchor="ctr">
            <a:spAutoFit/>
          </a:bodyPr>
          <a:lstStyle/>
          <a:p>
            <a:pPr algn="ctr"/>
            <a:r>
              <a:rPr lang="en-US" altLang="ko-KR" sz="2400" b="1" dirty="0" smtClean="0">
                <a:solidFill>
                  <a:schemeClr val="accent1"/>
                </a:solidFill>
                <a:cs typeface="Arial" pitchFamily="34" charset="0"/>
              </a:rPr>
              <a:t>4</a:t>
            </a:r>
            <a:endParaRPr lang="ko-KR" altLang="en-US" sz="2400" b="1" dirty="0">
              <a:solidFill>
                <a:schemeClr val="accent1"/>
              </a:solidFill>
              <a:cs typeface="Arial" pitchFamily="34" charset="0"/>
            </a:endParaRPr>
          </a:p>
        </p:txBody>
      </p:sp>
      <p:sp>
        <p:nvSpPr>
          <p:cNvPr id="49" name="Oval 48">
            <a:extLst>
              <a:ext uri="{FF2B5EF4-FFF2-40B4-BE49-F238E27FC236}">
                <a16:creationId xmlns:a16="http://schemas.microsoft.com/office/drawing/2014/main" id="{921EB91D-EBD6-4C2E-AD5F-6A552490BC8C}"/>
              </a:ext>
            </a:extLst>
          </p:cNvPr>
          <p:cNvSpPr/>
          <p:nvPr/>
        </p:nvSpPr>
        <p:spPr>
          <a:xfrm>
            <a:off x="5917147" y="5231494"/>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TextBox 49">
            <a:extLst>
              <a:ext uri="{FF2B5EF4-FFF2-40B4-BE49-F238E27FC236}">
                <a16:creationId xmlns:a16="http://schemas.microsoft.com/office/drawing/2014/main" id="{62C8653D-2545-489A-99E5-C28F3E1E5DCD}"/>
              </a:ext>
            </a:extLst>
          </p:cNvPr>
          <p:cNvSpPr txBox="1"/>
          <p:nvPr/>
        </p:nvSpPr>
        <p:spPr>
          <a:xfrm>
            <a:off x="5543116" y="5806003"/>
            <a:ext cx="1080120" cy="461665"/>
          </a:xfrm>
          <a:prstGeom prst="rect">
            <a:avLst/>
          </a:prstGeom>
          <a:noFill/>
        </p:spPr>
        <p:txBody>
          <a:bodyPr wrap="square" rtlCol="0" anchor="ctr">
            <a:spAutoFit/>
          </a:bodyPr>
          <a:lstStyle/>
          <a:p>
            <a:pPr algn="ctr"/>
            <a:r>
              <a:rPr lang="en-US" altLang="ko-KR" sz="2400" b="1" dirty="0" smtClean="0">
                <a:solidFill>
                  <a:schemeClr val="accent2"/>
                </a:solidFill>
                <a:cs typeface="Arial" pitchFamily="34" charset="0"/>
              </a:rPr>
              <a:t>5</a:t>
            </a:r>
            <a:endParaRPr lang="ko-KR" altLang="en-US" sz="2400" b="1" dirty="0">
              <a:solidFill>
                <a:schemeClr val="accent2"/>
              </a:solidFill>
              <a:cs typeface="Arial" pitchFamily="34" charset="0"/>
            </a:endParaRPr>
          </a:p>
        </p:txBody>
      </p:sp>
      <p:sp>
        <p:nvSpPr>
          <p:cNvPr id="53" name="Oval 52">
            <a:extLst>
              <a:ext uri="{FF2B5EF4-FFF2-40B4-BE49-F238E27FC236}">
                <a16:creationId xmlns:a16="http://schemas.microsoft.com/office/drawing/2014/main" id="{A9827C92-3116-40FC-BE99-DE6340097229}"/>
              </a:ext>
            </a:extLst>
          </p:cNvPr>
          <p:cNvSpPr/>
          <p:nvPr/>
        </p:nvSpPr>
        <p:spPr>
          <a:xfrm>
            <a:off x="8428968" y="5215625"/>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4" name="TextBox 53">
            <a:extLst>
              <a:ext uri="{FF2B5EF4-FFF2-40B4-BE49-F238E27FC236}">
                <a16:creationId xmlns:a16="http://schemas.microsoft.com/office/drawing/2014/main" id="{F5551DB4-E41B-4014-8F83-7224A167DDC9}"/>
              </a:ext>
            </a:extLst>
          </p:cNvPr>
          <p:cNvSpPr txBox="1"/>
          <p:nvPr/>
        </p:nvSpPr>
        <p:spPr>
          <a:xfrm>
            <a:off x="8112179" y="5808365"/>
            <a:ext cx="1080120" cy="461665"/>
          </a:xfrm>
          <a:prstGeom prst="rect">
            <a:avLst/>
          </a:prstGeom>
          <a:solidFill>
            <a:schemeClr val="bg1"/>
          </a:solidFill>
        </p:spPr>
        <p:txBody>
          <a:bodyPr wrap="square" rtlCol="0" anchor="ctr">
            <a:spAutoFit/>
          </a:bodyPr>
          <a:lstStyle/>
          <a:p>
            <a:pPr algn="ctr"/>
            <a:r>
              <a:rPr lang="en-US" altLang="ko-KR" sz="2400" b="1" dirty="0" smtClean="0">
                <a:solidFill>
                  <a:schemeClr val="accent1"/>
                </a:solidFill>
                <a:cs typeface="Arial" pitchFamily="34" charset="0"/>
              </a:rPr>
              <a:t>6</a:t>
            </a:r>
            <a:endParaRPr lang="ko-KR" altLang="en-US" sz="2400" b="1" dirty="0">
              <a:solidFill>
                <a:schemeClr val="accent1"/>
              </a:solidFill>
              <a:cs typeface="Arial" pitchFamily="34" charset="0"/>
            </a:endParaRPr>
          </a:p>
        </p:txBody>
      </p:sp>
      <p:sp>
        <p:nvSpPr>
          <p:cNvPr id="61" name="TextBox 60">
            <a:extLst>
              <a:ext uri="{FF2B5EF4-FFF2-40B4-BE49-F238E27FC236}">
                <a16:creationId xmlns:a16="http://schemas.microsoft.com/office/drawing/2014/main" id="{D27C6330-B81D-4B6B-A841-3CEA69110E6A}"/>
              </a:ext>
            </a:extLst>
          </p:cNvPr>
          <p:cNvSpPr txBox="1"/>
          <p:nvPr/>
        </p:nvSpPr>
        <p:spPr>
          <a:xfrm>
            <a:off x="2581259" y="4391110"/>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Advantages</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64" name="TextBox 63">
            <a:extLst>
              <a:ext uri="{FF2B5EF4-FFF2-40B4-BE49-F238E27FC236}">
                <a16:creationId xmlns:a16="http://schemas.microsoft.com/office/drawing/2014/main" id="{EE833C3E-B3F8-4054-8138-57C3B7A3D37B}"/>
              </a:ext>
            </a:extLst>
          </p:cNvPr>
          <p:cNvSpPr txBox="1"/>
          <p:nvPr/>
        </p:nvSpPr>
        <p:spPr>
          <a:xfrm>
            <a:off x="5056296" y="4391109"/>
            <a:ext cx="2301068"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Disadvantages</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67" name="TextBox 66">
            <a:extLst>
              <a:ext uri="{FF2B5EF4-FFF2-40B4-BE49-F238E27FC236}">
                <a16:creationId xmlns:a16="http://schemas.microsoft.com/office/drawing/2014/main" id="{FF7B7BC9-926D-4D26-B77B-0855673B1C7D}"/>
              </a:ext>
            </a:extLst>
          </p:cNvPr>
          <p:cNvSpPr txBox="1"/>
          <p:nvPr/>
        </p:nvSpPr>
        <p:spPr>
          <a:xfrm>
            <a:off x="7546350" y="4391108"/>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Future Goal</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grpSp>
        <p:nvGrpSpPr>
          <p:cNvPr id="55" name="Google Shape;194;p12"/>
          <p:cNvGrpSpPr/>
          <p:nvPr/>
        </p:nvGrpSpPr>
        <p:grpSpPr>
          <a:xfrm>
            <a:off x="10219227" y="506507"/>
            <a:ext cx="1292081" cy="1746643"/>
            <a:chOff x="590250" y="244200"/>
            <a:chExt cx="407975" cy="532175"/>
          </a:xfrm>
          <a:solidFill>
            <a:schemeClr val="accent3">
              <a:lumMod val="50000"/>
            </a:schemeClr>
          </a:solidFill>
        </p:grpSpPr>
        <p:sp>
          <p:nvSpPr>
            <p:cNvPr id="56"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grpSp>
      <p:sp>
        <p:nvSpPr>
          <p:cNvPr id="3" name="Прямоугольник 2"/>
          <p:cNvSpPr/>
          <p:nvPr/>
        </p:nvSpPr>
        <p:spPr>
          <a:xfrm>
            <a:off x="0" y="0"/>
            <a:ext cx="1106424" cy="6858000"/>
          </a:xfrm>
          <a:prstGeom prst="rect">
            <a:avLst/>
          </a:prstGeom>
          <a:solidFill>
            <a:srgbClr val="FAC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D52F31"/>
              </a:solidFill>
            </a:endParaRPr>
          </a:p>
        </p:txBody>
      </p:sp>
      <p:sp>
        <p:nvSpPr>
          <p:cNvPr id="4" name="Прямоугольник 3"/>
          <p:cNvSpPr/>
          <p:nvPr/>
        </p:nvSpPr>
        <p:spPr>
          <a:xfrm>
            <a:off x="1160886" y="2202302"/>
            <a:ext cx="801389" cy="9144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3718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60960" y="335716"/>
            <a:ext cx="3775788" cy="998377"/>
          </a:xfrm>
        </p:spPr>
        <p:txBody>
          <a:bodyPr>
            <a:normAutofit/>
          </a:bodyPr>
          <a:lstStyle/>
          <a:p>
            <a:pPr algn="l"/>
            <a:r>
              <a:rPr lang="en-US" sz="4400" dirty="0" smtClean="0">
                <a:solidFill>
                  <a:srgbClr val="D52F31"/>
                </a:solidFill>
                <a:latin typeface="Bebas" pitchFamily="2" charset="0"/>
              </a:rPr>
              <a:t>Introduction</a:t>
            </a:r>
            <a:endParaRPr lang="ru-RU" sz="4400" dirty="0">
              <a:solidFill>
                <a:srgbClr val="D52F31"/>
              </a:solidFill>
              <a:latin typeface="Helvetica" panose="020B0604020202020204" pitchFamily="2" charset="0"/>
            </a:endParaRPr>
          </a:p>
        </p:txBody>
      </p:sp>
      <p:sp>
        <p:nvSpPr>
          <p:cNvPr id="20" name="Подзаголовок 19"/>
          <p:cNvSpPr>
            <a:spLocks noGrp="1"/>
          </p:cNvSpPr>
          <p:nvPr>
            <p:ph type="subTitle" idx="1"/>
          </p:nvPr>
        </p:nvSpPr>
        <p:spPr>
          <a:xfrm>
            <a:off x="6611112" y="1618488"/>
            <a:ext cx="4974336" cy="3941064"/>
          </a:xfrm>
        </p:spPr>
        <p:txBody>
          <a:bodyPr>
            <a:normAutofit fontScale="92500" lnSpcReduction="20000"/>
          </a:bodyPr>
          <a:lstStyle/>
          <a:p>
            <a:pPr>
              <a:lnSpc>
                <a:spcPct val="160000"/>
              </a:lnSpc>
            </a:pPr>
            <a:r>
              <a:rPr lang="en-US" dirty="0" smtClean="0">
                <a:solidFill>
                  <a:srgbClr val="1A274B"/>
                </a:solidFill>
                <a:latin typeface="Roboto Black" panose="02000000000000000000" pitchFamily="2" charset="0"/>
                <a:ea typeface="Roboto Black" panose="02000000000000000000" pitchFamily="2" charset="0"/>
              </a:rPr>
              <a:t>Nowadays, we all facing the same problem COVID-19. Now people all around the world are fighting against coronavirus this outbreak. For that reason, it would be better to find solution for this pandemic virus using Image Processing Computer Vision and Machine learning</a:t>
            </a:r>
            <a:r>
              <a:rPr lang="en-US" dirty="0" smtClean="0">
                <a:solidFill>
                  <a:srgbClr val="1A274B"/>
                </a:solidFill>
                <a:latin typeface="Bebas" pitchFamily="2" charset="0"/>
                <a:ea typeface="Roboto Black" panose="02000000000000000000" pitchFamily="2" charset="0"/>
              </a:rPr>
              <a:t>.</a:t>
            </a:r>
            <a:endParaRPr lang="en-US" dirty="0">
              <a:solidFill>
                <a:srgbClr val="1A274B"/>
              </a:solidFill>
              <a:latin typeface="Bebas" pitchFamily="2" charset="0"/>
              <a:ea typeface="Roboto Black" panose="02000000000000000000" pitchFamily="2" charset="0"/>
            </a:endParaRPr>
          </a:p>
          <a:p>
            <a:pPr algn="l"/>
            <a:endParaRPr lang="en-US" dirty="0"/>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0344" y="1549801"/>
            <a:ext cx="3651504" cy="3665824"/>
          </a:xfrm>
          <a:prstGeom prst="rect">
            <a:avLst/>
          </a:prstGeom>
        </p:spPr>
      </p:pic>
      <p:sp>
        <p:nvSpPr>
          <p:cNvPr id="23" name="Заголовок 1"/>
          <p:cNvSpPr txBox="1">
            <a:spLocks/>
          </p:cNvSpPr>
          <p:nvPr/>
        </p:nvSpPr>
        <p:spPr>
          <a:xfrm>
            <a:off x="1990344" y="5303317"/>
            <a:ext cx="3775788" cy="7826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rgbClr val="D52F31"/>
                </a:solidFill>
                <a:latin typeface="Roboto Black" panose="02000000000000000000" pitchFamily="2" charset="0"/>
                <a:ea typeface="Roboto Black" panose="02000000000000000000" pitchFamily="2" charset="0"/>
              </a:rPr>
              <a:t>  </a:t>
            </a:r>
            <a:r>
              <a:rPr lang="en-US" sz="4000" dirty="0" err="1" smtClean="0">
                <a:solidFill>
                  <a:srgbClr val="D52F31"/>
                </a:solidFill>
                <a:latin typeface="Roboto Black" panose="02000000000000000000" pitchFamily="2" charset="0"/>
                <a:ea typeface="Roboto Black" panose="02000000000000000000" pitchFamily="2" charset="0"/>
              </a:rPr>
              <a:t>Covid</a:t>
            </a:r>
            <a:r>
              <a:rPr lang="en-US" sz="4000" dirty="0" smtClean="0">
                <a:solidFill>
                  <a:srgbClr val="D52F31"/>
                </a:solidFill>
                <a:latin typeface="Roboto Black" panose="02000000000000000000" pitchFamily="2" charset="0"/>
                <a:ea typeface="Roboto Black" panose="02000000000000000000" pitchFamily="2" charset="0"/>
              </a:rPr>
              <a:t> -19</a:t>
            </a:r>
            <a:endParaRPr lang="ru-RU" sz="4000" dirty="0">
              <a:solidFill>
                <a:srgbClr val="D52F31"/>
              </a:solidFill>
              <a:latin typeface="Roboto Black" panose="02000000000000000000" pitchFamily="2" charset="0"/>
              <a:ea typeface="Roboto Black" panose="02000000000000000000" pitchFamily="2" charset="0"/>
            </a:endParaRPr>
          </a:p>
        </p:txBody>
      </p:sp>
      <p:sp>
        <p:nvSpPr>
          <p:cNvPr id="24" name="Прямоугольник 23"/>
          <p:cNvSpPr/>
          <p:nvPr/>
        </p:nvSpPr>
        <p:spPr>
          <a:xfrm>
            <a:off x="0" y="0"/>
            <a:ext cx="1106424" cy="6858000"/>
          </a:xfrm>
          <a:prstGeom prst="rect">
            <a:avLst/>
          </a:prstGeom>
          <a:solidFill>
            <a:srgbClr val="D52F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02282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01624" y="335716"/>
            <a:ext cx="3704048" cy="998377"/>
          </a:xfrm>
        </p:spPr>
        <p:txBody>
          <a:bodyPr>
            <a:normAutofit/>
          </a:bodyPr>
          <a:lstStyle/>
          <a:p>
            <a:pPr algn="l"/>
            <a:r>
              <a:rPr lang="en-US" sz="4400" dirty="0" smtClean="0">
                <a:solidFill>
                  <a:srgbClr val="1A274B"/>
                </a:solidFill>
                <a:latin typeface="Bebas" pitchFamily="2" charset="0"/>
              </a:rPr>
              <a:t>design</a:t>
            </a:r>
            <a:endParaRPr lang="ru-RU" sz="4400" dirty="0">
              <a:solidFill>
                <a:srgbClr val="1A274B"/>
              </a:solidFill>
              <a:latin typeface="Helvetica" panose="020B0604020202020204" pitchFamily="2" charset="0"/>
            </a:endParaRPr>
          </a:p>
        </p:txBody>
      </p:sp>
      <p:sp>
        <p:nvSpPr>
          <p:cNvPr id="5" name="Прямоугольник 4"/>
          <p:cNvSpPr/>
          <p:nvPr/>
        </p:nvSpPr>
        <p:spPr>
          <a:xfrm>
            <a:off x="0" y="0"/>
            <a:ext cx="1106424" cy="6858000"/>
          </a:xfrm>
          <a:prstGeom prst="rect">
            <a:avLst/>
          </a:prstGeom>
          <a:solidFill>
            <a:srgbClr val="1A2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4771" y="1568275"/>
            <a:ext cx="1689986" cy="1641269"/>
          </a:xfrm>
          <a:prstGeom prst="rect">
            <a:avLst/>
          </a:prstGeom>
        </p:spPr>
      </p:pic>
      <p:sp>
        <p:nvSpPr>
          <p:cNvPr id="7" name="Подзаголовок 19"/>
          <p:cNvSpPr txBox="1">
            <a:spLocks/>
          </p:cNvSpPr>
          <p:nvPr/>
        </p:nvSpPr>
        <p:spPr>
          <a:xfrm>
            <a:off x="652789" y="3429000"/>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1. Load Dataset</a:t>
            </a:r>
            <a:endParaRPr lang="ru-RU" dirty="0">
              <a:latin typeface="Roboto Black" panose="02000000000000000000" pitchFamily="2" charset="0"/>
              <a:ea typeface="Roboto Black" panose="02000000000000000000" pitchFamily="2" charset="0"/>
            </a:endParaRPr>
          </a:p>
        </p:txBody>
      </p:sp>
      <p:pic>
        <p:nvPicPr>
          <p:cNvPr id="8" name="Рисунок 7"/>
          <p:cNvPicPr>
            <a:picLocks noChangeAspect="1"/>
          </p:cNvPicPr>
          <p:nvPr/>
        </p:nvPicPr>
        <p:blipFill>
          <a:blip r:embed="rId3"/>
          <a:stretch>
            <a:fillRect/>
          </a:stretch>
        </p:blipFill>
        <p:spPr>
          <a:xfrm>
            <a:off x="7972605" y="1568275"/>
            <a:ext cx="1689986" cy="1641269"/>
          </a:xfrm>
          <a:prstGeom prst="rect">
            <a:avLst/>
          </a:prstGeom>
        </p:spPr>
      </p:pic>
      <p:sp>
        <p:nvSpPr>
          <p:cNvPr id="10" name="Подзаголовок 19"/>
          <p:cNvSpPr txBox="1">
            <a:spLocks/>
          </p:cNvSpPr>
          <p:nvPr/>
        </p:nvSpPr>
        <p:spPr>
          <a:xfrm>
            <a:off x="3759457" y="3428999"/>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Roboto Black" panose="02000000000000000000" pitchFamily="2" charset="0"/>
                <a:ea typeface="Roboto Black" panose="02000000000000000000" pitchFamily="2" charset="0"/>
              </a:rPr>
              <a:t>2</a:t>
            </a:r>
            <a:r>
              <a:rPr lang="en-US" dirty="0" smtClean="0">
                <a:latin typeface="Roboto Black" panose="02000000000000000000" pitchFamily="2" charset="0"/>
                <a:ea typeface="Roboto Black" panose="02000000000000000000" pitchFamily="2" charset="0"/>
              </a:rPr>
              <a:t>. Gaussian Blur</a:t>
            </a:r>
            <a:endParaRPr lang="ru-RU" dirty="0">
              <a:latin typeface="Roboto Black" panose="02000000000000000000" pitchFamily="2" charset="0"/>
              <a:ea typeface="Roboto Black" panose="02000000000000000000" pitchFamily="2" charset="0"/>
            </a:endParaRPr>
          </a:p>
        </p:txBody>
      </p:sp>
      <p:sp>
        <p:nvSpPr>
          <p:cNvPr id="11" name="Rectangle 13">
            <a:extLst>
              <a:ext uri="{FF2B5EF4-FFF2-40B4-BE49-F238E27FC236}">
                <a16:creationId xmlns:a16="http://schemas.microsoft.com/office/drawing/2014/main" id="{4D83E8AD-A7F9-4201-ADED-26ADDCA45B8B}"/>
              </a:ext>
            </a:extLst>
          </p:cNvPr>
          <p:cNvSpPr/>
          <p:nvPr/>
        </p:nvSpPr>
        <p:spPr>
          <a:xfrm>
            <a:off x="3554757" y="2368863"/>
            <a:ext cx="1385717" cy="8172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Рисунок 8"/>
          <p:cNvPicPr>
            <a:picLocks noChangeAspect="1"/>
          </p:cNvPicPr>
          <p:nvPr/>
        </p:nvPicPr>
        <p:blipFill>
          <a:blip r:embed="rId4"/>
          <a:stretch>
            <a:fillRect/>
          </a:stretch>
        </p:blipFill>
        <p:spPr>
          <a:xfrm>
            <a:off x="4939488" y="1568275"/>
            <a:ext cx="1690972" cy="1641269"/>
          </a:xfrm>
          <a:prstGeom prst="rect">
            <a:avLst/>
          </a:prstGeom>
        </p:spPr>
      </p:pic>
      <p:sp>
        <p:nvSpPr>
          <p:cNvPr id="13" name="Rectangle 13">
            <a:extLst>
              <a:ext uri="{FF2B5EF4-FFF2-40B4-BE49-F238E27FC236}">
                <a16:creationId xmlns:a16="http://schemas.microsoft.com/office/drawing/2014/main" id="{4D83E8AD-A7F9-4201-ADED-26ADDCA45B8B}"/>
              </a:ext>
            </a:extLst>
          </p:cNvPr>
          <p:cNvSpPr/>
          <p:nvPr/>
        </p:nvSpPr>
        <p:spPr>
          <a:xfrm>
            <a:off x="6586888" y="2368862"/>
            <a:ext cx="1385717" cy="8172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одзаголовок 19"/>
          <p:cNvSpPr txBox="1">
            <a:spLocks/>
          </p:cNvSpPr>
          <p:nvPr/>
        </p:nvSpPr>
        <p:spPr>
          <a:xfrm>
            <a:off x="6803209" y="3428998"/>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3. Sobel Filtering</a:t>
            </a:r>
            <a:endParaRPr lang="ru-RU" dirty="0">
              <a:latin typeface="Roboto Black" panose="02000000000000000000" pitchFamily="2" charset="0"/>
              <a:ea typeface="Roboto Black" panose="02000000000000000000" pitchFamily="2" charset="0"/>
            </a:endParaRPr>
          </a:p>
        </p:txBody>
      </p:sp>
      <p:sp>
        <p:nvSpPr>
          <p:cNvPr id="15" name="Arrow: Bent 12">
            <a:extLst>
              <a:ext uri="{FF2B5EF4-FFF2-40B4-BE49-F238E27FC236}">
                <a16:creationId xmlns:a16="http://schemas.microsoft.com/office/drawing/2014/main" id="{A6E2F53F-38F0-44DF-87D7-4840EC1A2CAF}"/>
              </a:ext>
            </a:extLst>
          </p:cNvPr>
          <p:cNvSpPr/>
          <p:nvPr/>
        </p:nvSpPr>
        <p:spPr>
          <a:xfrm rot="5400000">
            <a:off x="9964052" y="2067401"/>
            <a:ext cx="558179" cy="1161102"/>
          </a:xfrm>
          <a:prstGeom prst="bentArrow">
            <a:avLst>
              <a:gd name="adj1" fmla="val 18558"/>
              <a:gd name="adj2" fmla="val 29787"/>
              <a:gd name="adj3" fmla="val 0"/>
              <a:gd name="adj4" fmla="val 43750"/>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3">
            <a:extLst>
              <a:ext uri="{FF2B5EF4-FFF2-40B4-BE49-F238E27FC236}">
                <a16:creationId xmlns:a16="http://schemas.microsoft.com/office/drawing/2014/main" id="{4D83E8AD-A7F9-4201-ADED-26ADDCA45B8B}"/>
              </a:ext>
            </a:extLst>
          </p:cNvPr>
          <p:cNvSpPr/>
          <p:nvPr/>
        </p:nvSpPr>
        <p:spPr>
          <a:xfrm>
            <a:off x="10611432" y="2927042"/>
            <a:ext cx="96192" cy="1624714"/>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 10">
            <a:extLst>
              <a:ext uri="{FF2B5EF4-FFF2-40B4-BE49-F238E27FC236}">
                <a16:creationId xmlns:a16="http://schemas.microsoft.com/office/drawing/2014/main" id="{90A54D9E-66DE-49A4-A1E8-96CE437F3073}"/>
              </a:ext>
            </a:extLst>
          </p:cNvPr>
          <p:cNvSpPr/>
          <p:nvPr/>
        </p:nvSpPr>
        <p:spPr>
          <a:xfrm rot="5400000" flipH="1">
            <a:off x="9964050" y="4250293"/>
            <a:ext cx="558179" cy="1161101"/>
          </a:xfrm>
          <a:prstGeom prst="bentArrow">
            <a:avLst>
              <a:gd name="adj1" fmla="val 16995"/>
              <a:gd name="adj2" fmla="val 29787"/>
              <a:gd name="adj3" fmla="val 0"/>
              <a:gd name="adj4" fmla="val 43750"/>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 name="Рисунок 11"/>
          <p:cNvPicPr>
            <a:picLocks noChangeAspect="1"/>
          </p:cNvPicPr>
          <p:nvPr/>
        </p:nvPicPr>
        <p:blipFill>
          <a:blip r:embed="rId5"/>
          <a:stretch>
            <a:fillRect/>
          </a:stretch>
        </p:blipFill>
        <p:spPr>
          <a:xfrm>
            <a:off x="7972604" y="4034657"/>
            <a:ext cx="1820619" cy="1647491"/>
          </a:xfrm>
          <a:prstGeom prst="rect">
            <a:avLst/>
          </a:prstGeom>
        </p:spPr>
      </p:pic>
      <p:sp>
        <p:nvSpPr>
          <p:cNvPr id="19" name="Подзаголовок 19"/>
          <p:cNvSpPr txBox="1">
            <a:spLocks/>
          </p:cNvSpPr>
          <p:nvPr/>
        </p:nvSpPr>
        <p:spPr>
          <a:xfrm>
            <a:off x="6953648" y="5896415"/>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Roboto Black" panose="02000000000000000000" pitchFamily="2" charset="0"/>
                <a:ea typeface="Roboto Black" panose="02000000000000000000" pitchFamily="2" charset="0"/>
              </a:rPr>
              <a:t>4</a:t>
            </a:r>
            <a:r>
              <a:rPr lang="en-US" dirty="0" smtClean="0">
                <a:latin typeface="Roboto Black" panose="02000000000000000000" pitchFamily="2" charset="0"/>
                <a:ea typeface="Roboto Black" panose="02000000000000000000" pitchFamily="2" charset="0"/>
              </a:rPr>
              <a:t>. Vectorize Image</a:t>
            </a:r>
            <a:endParaRPr lang="ru-RU" dirty="0">
              <a:latin typeface="Roboto Black" panose="02000000000000000000" pitchFamily="2" charset="0"/>
              <a:ea typeface="Roboto Black" panose="02000000000000000000" pitchFamily="2" charset="0"/>
            </a:endParaRPr>
          </a:p>
        </p:txBody>
      </p:sp>
      <p:sp>
        <p:nvSpPr>
          <p:cNvPr id="21" name="Rectangle 13">
            <a:extLst>
              <a:ext uri="{FF2B5EF4-FFF2-40B4-BE49-F238E27FC236}">
                <a16:creationId xmlns:a16="http://schemas.microsoft.com/office/drawing/2014/main" id="{4D83E8AD-A7F9-4201-ADED-26ADDCA45B8B}"/>
              </a:ext>
            </a:extLst>
          </p:cNvPr>
          <p:cNvSpPr/>
          <p:nvPr/>
        </p:nvSpPr>
        <p:spPr>
          <a:xfrm>
            <a:off x="6517658" y="5013064"/>
            <a:ext cx="1385717" cy="8172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Подзаголовок 19"/>
          <p:cNvSpPr txBox="1">
            <a:spLocks/>
          </p:cNvSpPr>
          <p:nvPr/>
        </p:nvSpPr>
        <p:spPr>
          <a:xfrm>
            <a:off x="3554757" y="5882745"/>
            <a:ext cx="4417848" cy="4723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5. Collecting images into </a:t>
            </a:r>
          </a:p>
          <a:p>
            <a:r>
              <a:rPr lang="en-US" dirty="0" smtClean="0">
                <a:latin typeface="Roboto Black" panose="02000000000000000000" pitchFamily="2" charset="0"/>
                <a:ea typeface="Roboto Black" panose="02000000000000000000" pitchFamily="2" charset="0"/>
              </a:rPr>
              <a:t>One matrix and labeling</a:t>
            </a:r>
            <a:endParaRPr lang="ru-RU" dirty="0">
              <a:latin typeface="Roboto Black" panose="02000000000000000000" pitchFamily="2" charset="0"/>
              <a:ea typeface="Roboto Black" panose="02000000000000000000" pitchFamily="2" charset="0"/>
            </a:endParaRPr>
          </a:p>
        </p:txBody>
      </p:sp>
      <p:pic>
        <p:nvPicPr>
          <p:cNvPr id="24" name="Рисунок 23"/>
          <p:cNvPicPr>
            <a:picLocks noChangeAspect="1"/>
          </p:cNvPicPr>
          <p:nvPr/>
        </p:nvPicPr>
        <p:blipFill>
          <a:blip r:embed="rId6"/>
          <a:stretch>
            <a:fillRect/>
          </a:stretch>
        </p:blipFill>
        <p:spPr>
          <a:xfrm>
            <a:off x="4794358" y="4034657"/>
            <a:ext cx="1836102" cy="1754624"/>
          </a:xfrm>
          <a:prstGeom prst="rect">
            <a:avLst/>
          </a:prstGeom>
        </p:spPr>
      </p:pic>
      <p:pic>
        <p:nvPicPr>
          <p:cNvPr id="25" name="Рисунок 24"/>
          <p:cNvPicPr>
            <a:picLocks noChangeAspect="1"/>
          </p:cNvPicPr>
          <p:nvPr/>
        </p:nvPicPr>
        <p:blipFill>
          <a:blip r:embed="rId7"/>
          <a:stretch>
            <a:fillRect/>
          </a:stretch>
        </p:blipFill>
        <p:spPr>
          <a:xfrm>
            <a:off x="1707820" y="3922776"/>
            <a:ext cx="2440034" cy="1759372"/>
          </a:xfrm>
          <a:prstGeom prst="rect">
            <a:avLst/>
          </a:prstGeom>
        </p:spPr>
      </p:pic>
      <p:sp>
        <p:nvSpPr>
          <p:cNvPr id="26" name="Подзаголовок 19"/>
          <p:cNvSpPr txBox="1">
            <a:spLocks/>
          </p:cNvSpPr>
          <p:nvPr/>
        </p:nvSpPr>
        <p:spPr>
          <a:xfrm>
            <a:off x="553212" y="5896414"/>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6. Training Data</a:t>
            </a:r>
            <a:endParaRPr lang="ru-RU" dirty="0">
              <a:latin typeface="Roboto Black" panose="02000000000000000000" pitchFamily="2" charset="0"/>
              <a:ea typeface="Roboto Black" panose="02000000000000000000" pitchFamily="2" charset="0"/>
            </a:endParaRPr>
          </a:p>
        </p:txBody>
      </p:sp>
      <p:sp>
        <p:nvSpPr>
          <p:cNvPr id="27" name="Rectangle 13">
            <a:extLst>
              <a:ext uri="{FF2B5EF4-FFF2-40B4-BE49-F238E27FC236}">
                <a16:creationId xmlns:a16="http://schemas.microsoft.com/office/drawing/2014/main" id="{4D83E8AD-A7F9-4201-ADED-26ADDCA45B8B}"/>
              </a:ext>
            </a:extLst>
          </p:cNvPr>
          <p:cNvSpPr/>
          <p:nvPr/>
        </p:nvSpPr>
        <p:spPr>
          <a:xfrm>
            <a:off x="1268270" y="4830240"/>
            <a:ext cx="103470" cy="2027760"/>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D83E8AD-A7F9-4201-ADED-26ADDCA45B8B}"/>
              </a:ext>
            </a:extLst>
          </p:cNvPr>
          <p:cNvSpPr/>
          <p:nvPr/>
        </p:nvSpPr>
        <p:spPr>
          <a:xfrm>
            <a:off x="1275548" y="4830240"/>
            <a:ext cx="589223" cy="116664"/>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30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01624" y="335716"/>
            <a:ext cx="3704048" cy="998377"/>
          </a:xfrm>
        </p:spPr>
        <p:txBody>
          <a:bodyPr>
            <a:normAutofit/>
          </a:bodyPr>
          <a:lstStyle/>
          <a:p>
            <a:pPr algn="l"/>
            <a:r>
              <a:rPr lang="en-US" sz="4400" dirty="0" smtClean="0">
                <a:solidFill>
                  <a:srgbClr val="1A274B"/>
                </a:solidFill>
                <a:latin typeface="Bebas" pitchFamily="2" charset="0"/>
              </a:rPr>
              <a:t>design</a:t>
            </a:r>
            <a:endParaRPr lang="ru-RU" sz="4400" dirty="0">
              <a:solidFill>
                <a:srgbClr val="1A274B"/>
              </a:solidFill>
              <a:latin typeface="Helvetica" panose="020B0604020202020204" pitchFamily="2" charset="0"/>
            </a:endParaRPr>
          </a:p>
        </p:txBody>
      </p:sp>
      <p:sp>
        <p:nvSpPr>
          <p:cNvPr id="5" name="Прямоугольник 4"/>
          <p:cNvSpPr/>
          <p:nvPr/>
        </p:nvSpPr>
        <p:spPr>
          <a:xfrm>
            <a:off x="0" y="0"/>
            <a:ext cx="1106424" cy="6858000"/>
          </a:xfrm>
          <a:prstGeom prst="rect">
            <a:avLst/>
          </a:prstGeom>
          <a:solidFill>
            <a:srgbClr val="1A2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одзаголовок 19"/>
          <p:cNvSpPr txBox="1">
            <a:spLocks/>
          </p:cNvSpPr>
          <p:nvPr/>
        </p:nvSpPr>
        <p:spPr>
          <a:xfrm>
            <a:off x="652789" y="3429000"/>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Roboto Black" panose="02000000000000000000" pitchFamily="2" charset="0"/>
                <a:ea typeface="Roboto Black" panose="02000000000000000000" pitchFamily="2" charset="0"/>
              </a:rPr>
              <a:t>7</a:t>
            </a:r>
            <a:r>
              <a:rPr lang="en-US" dirty="0" smtClean="0">
                <a:latin typeface="Roboto Black" panose="02000000000000000000" pitchFamily="2" charset="0"/>
                <a:ea typeface="Roboto Black" panose="02000000000000000000" pitchFamily="2" charset="0"/>
              </a:rPr>
              <a:t>. Predict test image</a:t>
            </a:r>
            <a:endParaRPr lang="ru-RU" dirty="0">
              <a:latin typeface="Roboto Black" panose="02000000000000000000" pitchFamily="2" charset="0"/>
              <a:ea typeface="Roboto Black" panose="02000000000000000000" pitchFamily="2" charset="0"/>
            </a:endParaRPr>
          </a:p>
        </p:txBody>
      </p:sp>
      <p:sp>
        <p:nvSpPr>
          <p:cNvPr id="10" name="Подзаголовок 19"/>
          <p:cNvSpPr txBox="1">
            <a:spLocks/>
          </p:cNvSpPr>
          <p:nvPr/>
        </p:nvSpPr>
        <p:spPr>
          <a:xfrm>
            <a:off x="3756476" y="3428999"/>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8. Result</a:t>
            </a:r>
            <a:endParaRPr lang="ru-RU" dirty="0">
              <a:latin typeface="Roboto Black" panose="02000000000000000000" pitchFamily="2" charset="0"/>
              <a:ea typeface="Roboto Black" panose="02000000000000000000" pitchFamily="2"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4769" y="1595706"/>
            <a:ext cx="1689987" cy="1641270"/>
          </a:xfrm>
          <a:prstGeom prst="rect">
            <a:avLst/>
          </a:prstGeom>
        </p:spPr>
      </p:pic>
      <p:sp>
        <p:nvSpPr>
          <p:cNvPr id="27" name="Rectangle 13">
            <a:extLst>
              <a:ext uri="{FF2B5EF4-FFF2-40B4-BE49-F238E27FC236}">
                <a16:creationId xmlns:a16="http://schemas.microsoft.com/office/drawing/2014/main" id="{4D83E8AD-A7F9-4201-ADED-26ADDCA45B8B}"/>
              </a:ext>
            </a:extLst>
          </p:cNvPr>
          <p:cNvSpPr/>
          <p:nvPr/>
        </p:nvSpPr>
        <p:spPr>
          <a:xfrm>
            <a:off x="1268480" y="0"/>
            <a:ext cx="96192" cy="1624714"/>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D83E8AD-A7F9-4201-ADED-26ADDCA45B8B}"/>
              </a:ext>
            </a:extLst>
          </p:cNvPr>
          <p:cNvSpPr/>
          <p:nvPr/>
        </p:nvSpPr>
        <p:spPr>
          <a:xfrm>
            <a:off x="3554756" y="2331720"/>
            <a:ext cx="1385717" cy="116521"/>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Рисунок 19"/>
          <p:cNvPicPr>
            <a:picLocks noChangeAspect="1"/>
          </p:cNvPicPr>
          <p:nvPr/>
        </p:nvPicPr>
        <p:blipFill>
          <a:blip r:embed="rId3"/>
          <a:stretch>
            <a:fillRect/>
          </a:stretch>
        </p:blipFill>
        <p:spPr>
          <a:xfrm>
            <a:off x="4915206" y="1595706"/>
            <a:ext cx="1796490" cy="1641270"/>
          </a:xfrm>
          <a:prstGeom prst="rect">
            <a:avLst/>
          </a:prstGeom>
        </p:spPr>
      </p:pic>
      <p:sp>
        <p:nvSpPr>
          <p:cNvPr id="29" name="Oval 16">
            <a:extLst>
              <a:ext uri="{FF2B5EF4-FFF2-40B4-BE49-F238E27FC236}">
                <a16:creationId xmlns:a16="http://schemas.microsoft.com/office/drawing/2014/main" id="{35CB05D3-B1E3-467D-AAC1-56B62121BD5C}"/>
              </a:ext>
            </a:extLst>
          </p:cNvPr>
          <p:cNvSpPr/>
          <p:nvPr/>
        </p:nvSpPr>
        <p:spPr>
          <a:xfrm>
            <a:off x="4068761" y="4630072"/>
            <a:ext cx="357706" cy="357704"/>
          </a:xfrm>
          <a:prstGeom prst="ellipse">
            <a:avLst/>
          </a:prstGeom>
          <a:solidFill>
            <a:srgbClr val="0000FF"/>
          </a:solidFill>
          <a:ln w="635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16">
            <a:extLst>
              <a:ext uri="{FF2B5EF4-FFF2-40B4-BE49-F238E27FC236}">
                <a16:creationId xmlns:a16="http://schemas.microsoft.com/office/drawing/2014/main" id="{35CB05D3-B1E3-467D-AAC1-56B62121BD5C}"/>
              </a:ext>
            </a:extLst>
          </p:cNvPr>
          <p:cNvSpPr/>
          <p:nvPr/>
        </p:nvSpPr>
        <p:spPr>
          <a:xfrm>
            <a:off x="4068761" y="5583192"/>
            <a:ext cx="357706" cy="357704"/>
          </a:xfrm>
          <a:prstGeom prst="ellipse">
            <a:avLst/>
          </a:prstGeom>
          <a:solidFill>
            <a:srgbClr val="FF0000"/>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Подзаголовок 19"/>
          <p:cNvSpPr txBox="1">
            <a:spLocks/>
          </p:cNvSpPr>
          <p:nvPr/>
        </p:nvSpPr>
        <p:spPr>
          <a:xfrm>
            <a:off x="4940473" y="5583192"/>
            <a:ext cx="4113949" cy="60565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Red Background </a:t>
            </a:r>
            <a:r>
              <a:rPr lang="en-US" dirty="0" smtClean="0">
                <a:latin typeface="Roboto Black" panose="02000000000000000000" pitchFamily="2" charset="0"/>
                <a:ea typeface="Roboto Black" panose="02000000000000000000" pitchFamily="2" charset="0"/>
                <a:sym typeface="Wingdings" panose="05000000000000000000" pitchFamily="2" charset="2"/>
              </a:rPr>
              <a:t> means positive case for Covid-19</a:t>
            </a:r>
            <a:endParaRPr lang="ru-RU" dirty="0">
              <a:latin typeface="Roboto Black" panose="02000000000000000000" pitchFamily="2" charset="0"/>
              <a:ea typeface="Roboto Black" panose="02000000000000000000" pitchFamily="2" charset="0"/>
            </a:endParaRPr>
          </a:p>
        </p:txBody>
      </p:sp>
      <p:sp>
        <p:nvSpPr>
          <p:cNvPr id="33" name="Подзаголовок 19"/>
          <p:cNvSpPr txBox="1">
            <a:spLocks/>
          </p:cNvSpPr>
          <p:nvPr/>
        </p:nvSpPr>
        <p:spPr>
          <a:xfrm>
            <a:off x="4940472" y="4609966"/>
            <a:ext cx="4113949" cy="60565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Blue Background </a:t>
            </a:r>
            <a:r>
              <a:rPr lang="en-US" dirty="0" smtClean="0">
                <a:latin typeface="Roboto Black" panose="02000000000000000000" pitchFamily="2" charset="0"/>
                <a:ea typeface="Roboto Black" panose="02000000000000000000" pitchFamily="2" charset="0"/>
                <a:sym typeface="Wingdings" panose="05000000000000000000" pitchFamily="2" charset="2"/>
              </a:rPr>
              <a:t> means negative case for Covid-19</a:t>
            </a:r>
            <a:endParaRPr lang="ru-RU" dirty="0">
              <a:latin typeface="Roboto Black" panose="02000000000000000000" pitchFamily="2" charset="0"/>
              <a:ea typeface="Roboto Black" panose="02000000000000000000" pitchFamily="2" charset="0"/>
            </a:endParaRPr>
          </a:p>
        </p:txBody>
      </p:sp>
      <p:sp>
        <p:nvSpPr>
          <p:cNvPr id="35" name="Rectangle 13">
            <a:extLst>
              <a:ext uri="{FF2B5EF4-FFF2-40B4-BE49-F238E27FC236}">
                <a16:creationId xmlns:a16="http://schemas.microsoft.com/office/drawing/2014/main" id="{4D83E8AD-A7F9-4201-ADED-26ADDCA45B8B}"/>
              </a:ext>
            </a:extLst>
          </p:cNvPr>
          <p:cNvSpPr/>
          <p:nvPr/>
        </p:nvSpPr>
        <p:spPr>
          <a:xfrm>
            <a:off x="1268480" y="1595706"/>
            <a:ext cx="96192" cy="83626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3">
            <a:extLst>
              <a:ext uri="{FF2B5EF4-FFF2-40B4-BE49-F238E27FC236}">
                <a16:creationId xmlns:a16="http://schemas.microsoft.com/office/drawing/2014/main" id="{4D83E8AD-A7F9-4201-ADED-26ADDCA45B8B}"/>
              </a:ext>
            </a:extLst>
          </p:cNvPr>
          <p:cNvSpPr/>
          <p:nvPr/>
        </p:nvSpPr>
        <p:spPr>
          <a:xfrm>
            <a:off x="1299177" y="2331720"/>
            <a:ext cx="565592" cy="98233"/>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155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17576" y="335716"/>
            <a:ext cx="3775788" cy="998377"/>
          </a:xfrm>
        </p:spPr>
        <p:txBody>
          <a:bodyPr>
            <a:normAutofit/>
          </a:bodyPr>
          <a:lstStyle/>
          <a:p>
            <a:pPr algn="l"/>
            <a:r>
              <a:rPr lang="en-US" sz="4400" dirty="0" smtClean="0">
                <a:solidFill>
                  <a:srgbClr val="FAC747"/>
                </a:solidFill>
                <a:latin typeface="Bebas" pitchFamily="2" charset="0"/>
              </a:rPr>
              <a:t>Challenges</a:t>
            </a:r>
            <a:endParaRPr lang="ru-RU" sz="4400" dirty="0">
              <a:solidFill>
                <a:srgbClr val="FAC747"/>
              </a:solidFill>
              <a:latin typeface="Helvetica" panose="020B0604020202020204" pitchFamily="2" charset="0"/>
            </a:endParaRPr>
          </a:p>
        </p:txBody>
      </p:sp>
      <p:sp>
        <p:nvSpPr>
          <p:cNvPr id="20" name="Подзаголовок 19"/>
          <p:cNvSpPr>
            <a:spLocks noGrp="1"/>
          </p:cNvSpPr>
          <p:nvPr>
            <p:ph type="subTitle" idx="1"/>
          </p:nvPr>
        </p:nvSpPr>
        <p:spPr>
          <a:xfrm>
            <a:off x="3693205" y="4208964"/>
            <a:ext cx="5137871" cy="601335"/>
          </a:xfrm>
        </p:spPr>
        <p:txBody>
          <a:bodyPr>
            <a:normAutofit/>
          </a:bodyPr>
          <a:lstStyle/>
          <a:p>
            <a:pPr algn="l"/>
            <a:r>
              <a:rPr lang="en-US" sz="2000" dirty="0" smtClean="0">
                <a:latin typeface="Roboto Black" panose="02000000000000000000" pitchFamily="2" charset="0"/>
                <a:ea typeface="Roboto Black" panose="02000000000000000000" pitchFamily="2" charset="0"/>
              </a:rPr>
              <a:t>2. Collecting all images into one matrix</a:t>
            </a:r>
            <a:endParaRPr lang="ru-RU" sz="2000"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FAC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7103" y="1563624"/>
            <a:ext cx="1690769" cy="1627631"/>
          </a:xfrm>
          <a:prstGeom prst="rect">
            <a:avLst/>
          </a:prstGeom>
        </p:spPr>
      </p:pic>
      <p:pic>
        <p:nvPicPr>
          <p:cNvPr id="8" name="Рисунок 7"/>
          <p:cNvPicPr>
            <a:picLocks noChangeAspect="1"/>
          </p:cNvPicPr>
          <p:nvPr/>
        </p:nvPicPr>
        <p:blipFill>
          <a:blip r:embed="rId3"/>
          <a:stretch>
            <a:fillRect/>
          </a:stretch>
        </p:blipFill>
        <p:spPr>
          <a:xfrm>
            <a:off x="1857103" y="3632320"/>
            <a:ext cx="1836102" cy="1754624"/>
          </a:xfrm>
          <a:prstGeom prst="rect">
            <a:avLst/>
          </a:prstGeom>
        </p:spPr>
      </p:pic>
      <p:sp>
        <p:nvSpPr>
          <p:cNvPr id="10" name="Подзаголовок 19"/>
          <p:cNvSpPr txBox="1">
            <a:spLocks/>
          </p:cNvSpPr>
          <p:nvPr/>
        </p:nvSpPr>
        <p:spPr>
          <a:xfrm>
            <a:off x="3693205" y="2076769"/>
            <a:ext cx="3045972" cy="60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latin typeface="Roboto Black" panose="02000000000000000000" pitchFamily="2" charset="0"/>
                <a:ea typeface="Roboto Black" panose="02000000000000000000" pitchFamily="2" charset="0"/>
              </a:rPr>
              <a:t>1. Image Reshaping</a:t>
            </a:r>
            <a:endParaRPr lang="ru-RU" sz="2000" dirty="0">
              <a:latin typeface="Roboto Black" panose="02000000000000000000" pitchFamily="2" charset="0"/>
              <a:ea typeface="Roboto Black" panose="02000000000000000000" pitchFamily="2" charset="0"/>
            </a:endParaRPr>
          </a:p>
        </p:txBody>
      </p:sp>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8952" y="1563622"/>
            <a:ext cx="1836102" cy="1627631"/>
          </a:xfrm>
          <a:prstGeom prst="rect">
            <a:avLst/>
          </a:prstGeom>
        </p:spPr>
      </p:pic>
      <p:sp>
        <p:nvSpPr>
          <p:cNvPr id="12" name="Подзаголовок 19"/>
          <p:cNvSpPr txBox="1">
            <a:spLocks/>
          </p:cNvSpPr>
          <p:nvPr/>
        </p:nvSpPr>
        <p:spPr>
          <a:xfrm>
            <a:off x="9335054" y="2076771"/>
            <a:ext cx="3045972" cy="60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Roboto Black" panose="02000000000000000000" pitchFamily="2" charset="0"/>
                <a:ea typeface="Roboto Black" panose="02000000000000000000" pitchFamily="2" charset="0"/>
              </a:rPr>
              <a:t>3</a:t>
            </a:r>
            <a:r>
              <a:rPr lang="en-US" sz="2000" dirty="0" smtClean="0">
                <a:latin typeface="Roboto Black" panose="02000000000000000000" pitchFamily="2" charset="0"/>
                <a:ea typeface="Roboto Black" panose="02000000000000000000" pitchFamily="2" charset="0"/>
              </a:rPr>
              <a:t>. Understanding SVM</a:t>
            </a:r>
            <a:endParaRPr lang="ru-RU" sz="2000" dirty="0">
              <a:latin typeface="Roboto Black" panose="02000000000000000000" pitchFamily="2" charset="0"/>
              <a:ea typeface="Roboto Black" panose="02000000000000000000" pitchFamily="2" charset="0"/>
            </a:endParaRPr>
          </a:p>
        </p:txBody>
      </p:sp>
      <p:pic>
        <p:nvPicPr>
          <p:cNvPr id="13" name="Рисунок 12"/>
          <p:cNvPicPr>
            <a:picLocks noChangeAspect="1"/>
          </p:cNvPicPr>
          <p:nvPr/>
        </p:nvPicPr>
        <p:blipFill>
          <a:blip r:embed="rId5"/>
          <a:stretch>
            <a:fillRect/>
          </a:stretch>
        </p:blipFill>
        <p:spPr>
          <a:xfrm>
            <a:off x="6066230" y="4815333"/>
            <a:ext cx="2440034" cy="1759372"/>
          </a:xfrm>
          <a:prstGeom prst="rect">
            <a:avLst/>
          </a:prstGeom>
        </p:spPr>
      </p:pic>
      <p:sp>
        <p:nvSpPr>
          <p:cNvPr id="15" name="Подзаголовок 19"/>
          <p:cNvSpPr txBox="1">
            <a:spLocks/>
          </p:cNvSpPr>
          <p:nvPr/>
        </p:nvSpPr>
        <p:spPr>
          <a:xfrm>
            <a:off x="8214099" y="5394351"/>
            <a:ext cx="3045972" cy="60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latin typeface="Roboto Black" panose="02000000000000000000" pitchFamily="2" charset="0"/>
                <a:ea typeface="Roboto Black" panose="02000000000000000000" pitchFamily="2" charset="0"/>
              </a:rPr>
              <a:t>4. Fitting train dataset</a:t>
            </a:r>
            <a:endParaRPr lang="ru-RU" sz="20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795602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88648" y="335716"/>
            <a:ext cx="5889464" cy="998377"/>
          </a:xfrm>
        </p:spPr>
        <p:txBody>
          <a:bodyPr>
            <a:normAutofit fontScale="90000"/>
          </a:bodyPr>
          <a:lstStyle/>
          <a:p>
            <a:pPr algn="l"/>
            <a:r>
              <a:rPr lang="en-US" sz="4400" dirty="0" smtClean="0">
                <a:latin typeface="Bebas" pitchFamily="2" charset="0"/>
              </a:rPr>
              <a:t>Advantages   of   project</a:t>
            </a:r>
            <a:endParaRPr lang="ru-RU" sz="4400" dirty="0">
              <a:latin typeface="Helvetica" panose="020B0604020202020204" pitchFamily="2" charset="0"/>
            </a:endParaRPr>
          </a:p>
        </p:txBody>
      </p:sp>
      <p:sp>
        <p:nvSpPr>
          <p:cNvPr id="20" name="Подзаголовок 19"/>
          <p:cNvSpPr>
            <a:spLocks noGrp="1"/>
          </p:cNvSpPr>
          <p:nvPr>
            <p:ph type="subTitle" idx="1"/>
          </p:nvPr>
        </p:nvSpPr>
        <p:spPr>
          <a:xfrm>
            <a:off x="1655064" y="2138998"/>
            <a:ext cx="4370832" cy="905954"/>
          </a:xfrm>
        </p:spPr>
        <p:txBody>
          <a:bodyPr>
            <a:normAutofit fontScale="92500"/>
          </a:bodyPr>
          <a:lstStyle/>
          <a:p>
            <a:pPr algn="l"/>
            <a:r>
              <a:rPr lang="en-US" dirty="0" smtClean="0">
                <a:latin typeface="Roboto Black" panose="02000000000000000000" pitchFamily="2" charset="0"/>
                <a:ea typeface="Roboto Black" panose="02000000000000000000" pitchFamily="2" charset="0"/>
              </a:rPr>
              <a:t>1. Understanding all channels of image: RGB, BGR or Gray scale.</a:t>
            </a:r>
            <a:endParaRPr lang="ru-RU"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одзаголовок 19"/>
          <p:cNvSpPr txBox="1">
            <a:spLocks/>
          </p:cNvSpPr>
          <p:nvPr/>
        </p:nvSpPr>
        <p:spPr>
          <a:xfrm>
            <a:off x="1655064" y="3242374"/>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latin typeface="Roboto Black" panose="02000000000000000000" pitchFamily="2" charset="0"/>
                <a:ea typeface="Roboto Black" panose="02000000000000000000" pitchFamily="2" charset="0"/>
              </a:rPr>
              <a:t>2. Searching for right dataset.</a:t>
            </a:r>
            <a:endParaRPr lang="ru-RU" sz="2200" dirty="0">
              <a:latin typeface="Roboto Black" panose="02000000000000000000" pitchFamily="2" charset="0"/>
              <a:ea typeface="Roboto Black" panose="02000000000000000000" pitchFamily="2" charset="0"/>
            </a:endParaRPr>
          </a:p>
        </p:txBody>
      </p:sp>
      <p:sp>
        <p:nvSpPr>
          <p:cNvPr id="7" name="Подзаголовок 19"/>
          <p:cNvSpPr txBox="1">
            <a:spLocks/>
          </p:cNvSpPr>
          <p:nvPr/>
        </p:nvSpPr>
        <p:spPr>
          <a:xfrm>
            <a:off x="1655064" y="4345750"/>
            <a:ext cx="4370832" cy="90595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3</a:t>
            </a:r>
            <a:r>
              <a:rPr lang="en-US" dirty="0" smtClean="0">
                <a:latin typeface="Roboto Black" panose="02000000000000000000" pitchFamily="2" charset="0"/>
                <a:ea typeface="Roboto Black" panose="02000000000000000000" pitchFamily="2" charset="0"/>
              </a:rPr>
              <a:t>. Understanding different types of machine learning algorithms.</a:t>
            </a:r>
            <a:endParaRPr lang="ru-RU" dirty="0">
              <a:latin typeface="Roboto Black" panose="02000000000000000000" pitchFamily="2" charset="0"/>
              <a:ea typeface="Roboto Black" panose="02000000000000000000" pitchFamily="2" charset="0"/>
            </a:endParaRPr>
          </a:p>
        </p:txBody>
      </p:sp>
      <p:sp>
        <p:nvSpPr>
          <p:cNvPr id="9" name="Подзаголовок 19"/>
          <p:cNvSpPr txBox="1">
            <a:spLocks/>
          </p:cNvSpPr>
          <p:nvPr/>
        </p:nvSpPr>
        <p:spPr>
          <a:xfrm>
            <a:off x="6745224" y="2138998"/>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4</a:t>
            </a:r>
            <a:r>
              <a:rPr lang="en-US" dirty="0" smtClean="0">
                <a:latin typeface="Roboto Black" panose="02000000000000000000" pitchFamily="2" charset="0"/>
                <a:ea typeface="Roboto Black" panose="02000000000000000000" pitchFamily="2" charset="0"/>
              </a:rPr>
              <a:t>. Preparing Training matrix for fitting it into model.</a:t>
            </a:r>
            <a:endParaRPr lang="ru-RU" dirty="0">
              <a:latin typeface="Roboto Black" panose="02000000000000000000" pitchFamily="2" charset="0"/>
              <a:ea typeface="Roboto Black" panose="02000000000000000000" pitchFamily="2" charset="0"/>
            </a:endParaRPr>
          </a:p>
        </p:txBody>
      </p:sp>
      <p:sp>
        <p:nvSpPr>
          <p:cNvPr id="10" name="Подзаголовок 19"/>
          <p:cNvSpPr txBox="1">
            <a:spLocks/>
          </p:cNvSpPr>
          <p:nvPr/>
        </p:nvSpPr>
        <p:spPr>
          <a:xfrm>
            <a:off x="6745224" y="3242374"/>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5</a:t>
            </a:r>
            <a:r>
              <a:rPr lang="en-US" dirty="0" smtClean="0">
                <a:latin typeface="Roboto Black" panose="02000000000000000000" pitchFamily="2" charset="0"/>
                <a:ea typeface="Roboto Black" panose="02000000000000000000" pitchFamily="2" charset="0"/>
              </a:rPr>
              <a:t>. Enhances the knowledge with Computer Vision.</a:t>
            </a:r>
            <a:endParaRPr lang="ru-RU" dirty="0">
              <a:latin typeface="Roboto Black" panose="02000000000000000000" pitchFamily="2" charset="0"/>
              <a:ea typeface="Roboto Black" panose="02000000000000000000" pitchFamily="2" charset="0"/>
            </a:endParaRPr>
          </a:p>
        </p:txBody>
      </p:sp>
      <p:sp>
        <p:nvSpPr>
          <p:cNvPr id="11" name="Подзаголовок 19"/>
          <p:cNvSpPr txBox="1">
            <a:spLocks/>
          </p:cNvSpPr>
          <p:nvPr/>
        </p:nvSpPr>
        <p:spPr>
          <a:xfrm>
            <a:off x="6745224" y="4345750"/>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6</a:t>
            </a:r>
            <a:r>
              <a:rPr lang="en-US" dirty="0" smtClean="0">
                <a:latin typeface="Roboto Black" panose="02000000000000000000" pitchFamily="2" charset="0"/>
                <a:ea typeface="Roboto Black" panose="02000000000000000000" pitchFamily="2" charset="0"/>
              </a:rPr>
              <a:t>. Improves mathematical skills.</a:t>
            </a:r>
            <a:endParaRPr lang="ru-RU"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060571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59828" y="335716"/>
            <a:ext cx="6310088" cy="998377"/>
          </a:xfrm>
        </p:spPr>
        <p:txBody>
          <a:bodyPr>
            <a:normAutofit fontScale="90000"/>
          </a:bodyPr>
          <a:lstStyle/>
          <a:p>
            <a:pPr algn="l"/>
            <a:r>
              <a:rPr lang="en-US" sz="4400" dirty="0" smtClean="0">
                <a:latin typeface="Bebas" pitchFamily="2" charset="0"/>
              </a:rPr>
              <a:t>Disadvantages   of   project</a:t>
            </a:r>
            <a:endParaRPr lang="ru-RU" sz="4400" dirty="0">
              <a:latin typeface="Helvetica" panose="020B0604020202020204" pitchFamily="2" charset="0"/>
            </a:endParaRPr>
          </a:p>
        </p:txBody>
      </p:sp>
      <p:sp>
        <p:nvSpPr>
          <p:cNvPr id="20" name="Подзаголовок 19"/>
          <p:cNvSpPr>
            <a:spLocks noGrp="1"/>
          </p:cNvSpPr>
          <p:nvPr>
            <p:ph type="subTitle" idx="1"/>
          </p:nvPr>
        </p:nvSpPr>
        <p:spPr>
          <a:xfrm>
            <a:off x="1037171" y="5475182"/>
            <a:ext cx="9030373" cy="852466"/>
          </a:xfrm>
        </p:spPr>
        <p:txBody>
          <a:bodyPr/>
          <a:lstStyle/>
          <a:p>
            <a:r>
              <a:rPr lang="en-US" dirty="0" smtClean="0">
                <a:latin typeface="Roboto Black" panose="02000000000000000000" pitchFamily="2" charset="0"/>
                <a:ea typeface="Roboto Black" panose="02000000000000000000" pitchFamily="2" charset="0"/>
              </a:rPr>
              <a:t>NO DISADVANTAGES</a:t>
            </a:r>
            <a:endParaRPr lang="ru-RU" dirty="0"/>
          </a:p>
        </p:txBody>
      </p:sp>
      <p:sp>
        <p:nvSpPr>
          <p:cNvPr id="5" name="Прямоугольник 4"/>
          <p:cNvSpPr/>
          <p:nvPr/>
        </p:nvSpPr>
        <p:spPr>
          <a:xfrm>
            <a:off x="0" y="0"/>
            <a:ext cx="1106424" cy="6858000"/>
          </a:xfrm>
          <a:prstGeom prst="rect">
            <a:avLst/>
          </a:prstGeom>
          <a:solidFill>
            <a:srgbClr val="1A2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349" y="1334093"/>
            <a:ext cx="6818567" cy="3843844"/>
          </a:xfrm>
          <a:prstGeom prst="rect">
            <a:avLst/>
          </a:prstGeom>
        </p:spPr>
      </p:pic>
    </p:spTree>
    <p:extLst>
      <p:ext uri="{BB962C8B-B14F-4D97-AF65-F5344CB8AC3E}">
        <p14:creationId xmlns:p14="http://schemas.microsoft.com/office/powerpoint/2010/main" val="3601621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70104" y="335716"/>
            <a:ext cx="3775788" cy="998377"/>
          </a:xfrm>
        </p:spPr>
        <p:txBody>
          <a:bodyPr>
            <a:normAutofit/>
          </a:bodyPr>
          <a:lstStyle/>
          <a:p>
            <a:pPr algn="l"/>
            <a:r>
              <a:rPr lang="en-US" sz="4400" dirty="0" smtClean="0">
                <a:latin typeface="Bebas" pitchFamily="2" charset="0"/>
              </a:rPr>
              <a:t>Future  goals</a:t>
            </a:r>
            <a:endParaRPr lang="ru-RU" sz="4400" dirty="0">
              <a:latin typeface="Helvetica" panose="020B0604020202020204" pitchFamily="2" charset="0"/>
            </a:endParaRPr>
          </a:p>
        </p:txBody>
      </p:sp>
      <p:sp>
        <p:nvSpPr>
          <p:cNvPr id="20" name="Подзаголовок 19"/>
          <p:cNvSpPr>
            <a:spLocks noGrp="1"/>
          </p:cNvSpPr>
          <p:nvPr>
            <p:ph type="subTitle" idx="1"/>
          </p:nvPr>
        </p:nvSpPr>
        <p:spPr>
          <a:xfrm>
            <a:off x="2136648" y="2775670"/>
            <a:ext cx="9144000" cy="1655762"/>
          </a:xfrm>
        </p:spPr>
        <p:txBody>
          <a:bodyPr/>
          <a:lstStyle/>
          <a:p>
            <a:pPr algn="l">
              <a:lnSpc>
                <a:spcPct val="100000"/>
              </a:lnSpc>
            </a:pPr>
            <a:r>
              <a:rPr lang="en-US" dirty="0" smtClean="0">
                <a:latin typeface="Roboto Black" panose="02000000000000000000" pitchFamily="2" charset="0"/>
                <a:ea typeface="Roboto Black" panose="02000000000000000000" pitchFamily="2" charset="0"/>
              </a:rPr>
              <a:t>Enhance the knowledge of Computer Vision and Deep Learning.</a:t>
            </a:r>
            <a:endParaRPr lang="en-US" dirty="0" smtClean="0"/>
          </a:p>
          <a:p>
            <a:pPr algn="l">
              <a:lnSpc>
                <a:spcPct val="100000"/>
              </a:lnSpc>
            </a:pPr>
            <a:r>
              <a:rPr lang="en-US" dirty="0" smtClean="0">
                <a:latin typeface="Roboto Black" panose="02000000000000000000" pitchFamily="2" charset="0"/>
                <a:ea typeface="Roboto Black" panose="02000000000000000000" pitchFamily="2" charset="0"/>
              </a:rPr>
              <a:t>Improve Image Processing skills and learning some specific field so that to apply all knowledge.</a:t>
            </a:r>
            <a:endParaRPr lang="en-US"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FAC74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0364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261</Words>
  <Application>Microsoft Office PowerPoint</Application>
  <PresentationFormat>Широкоэкранный</PresentationFormat>
  <Paragraphs>56</Paragraphs>
  <Slides>10</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10</vt:i4>
      </vt:variant>
    </vt:vector>
  </HeadingPairs>
  <TitlesOfParts>
    <vt:vector size="19" baseType="lpstr">
      <vt:lpstr>맑은 고딕</vt:lpstr>
      <vt:lpstr>Arial</vt:lpstr>
      <vt:lpstr>Bebas</vt:lpstr>
      <vt:lpstr>Calibri</vt:lpstr>
      <vt:lpstr>Calibri Light</vt:lpstr>
      <vt:lpstr>Helvetica</vt:lpstr>
      <vt:lpstr>Roboto Black</vt:lpstr>
      <vt:lpstr>Wingdings</vt:lpstr>
      <vt:lpstr>Тема Office</vt:lpstr>
      <vt:lpstr>Covid-19  testing  using  Sobel  and  SVM</vt:lpstr>
      <vt:lpstr>Презентация PowerPoint</vt:lpstr>
      <vt:lpstr>Introduction</vt:lpstr>
      <vt:lpstr>design</vt:lpstr>
      <vt:lpstr>design</vt:lpstr>
      <vt:lpstr>Challenges</vt:lpstr>
      <vt:lpstr>Advantages   of   project</vt:lpstr>
      <vt:lpstr>Disadvantages   of   project</vt:lpstr>
      <vt:lpstr>Future  goals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HP</dc:creator>
  <cp:lastModifiedBy>HP</cp:lastModifiedBy>
  <cp:revision>76</cp:revision>
  <dcterms:created xsi:type="dcterms:W3CDTF">2020-05-06T06:56:42Z</dcterms:created>
  <dcterms:modified xsi:type="dcterms:W3CDTF">2020-05-09T14:20:02Z</dcterms:modified>
</cp:coreProperties>
</file>