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701" r:id="rId1"/>
  </p:sldMasterIdLst>
  <p:notesMasterIdLst>
    <p:notesMasterId r:id="rId8"/>
  </p:notesMasterIdLst>
  <p:sldIdLst>
    <p:sldId id="308" r:id="rId2"/>
    <p:sldId id="316" r:id="rId3"/>
    <p:sldId id="311" r:id="rId4"/>
    <p:sldId id="312" r:id="rId5"/>
    <p:sldId id="313" r:id="rId6"/>
    <p:sldId id="314"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498E"/>
    <a:srgbClr val="331E7B"/>
    <a:srgbClr val="754A8F"/>
    <a:srgbClr val="5C60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525455"/>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F9D5CE"/>
          </a:solidFill>
        </a:fill>
      </a:tcStyle>
    </a:wholeTbl>
    <a:band2H>
      <a:tcTxStyle/>
      <a:tcStyle>
        <a:tcBdr/>
        <a:fill>
          <a:solidFill>
            <a:srgbClr val="FCEBE8"/>
          </a:solidFill>
        </a:fill>
      </a:tcStyle>
    </a:band2H>
    <a:firstCol>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1"/>
          </a:solidFill>
        </a:fill>
      </a:tcStyle>
    </a:firstCol>
    <a:la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381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1"/>
          </a:solidFill>
        </a:fill>
      </a:tcStyle>
    </a:lastRow>
    <a:fir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381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525455"/>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CDD1D4"/>
          </a:solidFill>
        </a:fill>
      </a:tcStyle>
    </a:wholeTbl>
    <a:band2H>
      <a:tcTxStyle/>
      <a:tcStyle>
        <a:tcBdr/>
        <a:fill>
          <a:solidFill>
            <a:srgbClr val="E8E9EB"/>
          </a:solidFill>
        </a:fill>
      </a:tcStyle>
    </a:band2H>
    <a:firstCol>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3"/>
          </a:solidFill>
        </a:fill>
      </a:tcStyle>
    </a:firstCol>
    <a:la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381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3"/>
          </a:solidFill>
        </a:fill>
      </a:tcStyle>
    </a:lastRow>
    <a:fir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381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525455"/>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F9D5CE"/>
          </a:solidFill>
        </a:fill>
      </a:tcStyle>
    </a:wholeTbl>
    <a:band2H>
      <a:tcTxStyle/>
      <a:tcStyle>
        <a:tcBdr/>
        <a:fill>
          <a:solidFill>
            <a:srgbClr val="FCEBE8"/>
          </a:solidFill>
        </a:fill>
      </a:tcStyle>
    </a:band2H>
    <a:firstCol>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1"/>
          </a:solidFill>
        </a:fill>
      </a:tcStyle>
    </a:firstCol>
    <a:la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381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1"/>
          </a:solidFill>
        </a:fill>
      </a:tcStyle>
    </a:lastRow>
    <a:fir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381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1"/>
          </a:solidFill>
        </a:fill>
      </a:tcStyle>
    </a:firstRow>
  </a:tblStyle>
  <a:tblStyle styleId="{CF821DB8-F4EB-4A41-A1BA-3FCAFE7338EE}" styleName="">
    <a:tblBg/>
    <a:wholeTbl>
      <a:tcTxStyle b="off" i="off">
        <a:font>
          <a:latin typeface="Helvetica Neue Medium"/>
          <a:ea typeface="Helvetica Neue Medium"/>
          <a:cs typeface="Helvetica Neue Medium"/>
        </a:font>
        <a:srgbClr val="52545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7F5F7"/>
          </a:solidFill>
        </a:fill>
      </a:tcStyle>
    </a:band2H>
    <a:firstCol>
      <a:tcTxStyle b="on" i="off">
        <a:fontRef idx="major">
          <a:srgbClr val="F7F5F7"/>
        </a:fontRef>
        <a:srgbClr val="F7F5F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25455"/>
        </a:fontRef>
        <a:srgbClr val="525455"/>
      </a:tcTxStyle>
      <a:tcStyle>
        <a:tcBdr>
          <a:left>
            <a:ln w="12700" cap="flat">
              <a:noFill/>
              <a:miter lim="400000"/>
            </a:ln>
          </a:left>
          <a:right>
            <a:ln w="12700" cap="flat">
              <a:noFill/>
              <a:miter lim="400000"/>
            </a:ln>
          </a:right>
          <a:top>
            <a:ln w="50800" cap="flat">
              <a:solidFill>
                <a:srgbClr val="525455"/>
              </a:solidFill>
              <a:prstDash val="solid"/>
              <a:round/>
            </a:ln>
          </a:top>
          <a:bottom>
            <a:ln w="25400" cap="flat">
              <a:solidFill>
                <a:srgbClr val="525455"/>
              </a:solidFill>
              <a:prstDash val="solid"/>
              <a:round/>
            </a:ln>
          </a:bottom>
          <a:insideH>
            <a:ln w="12700" cap="flat">
              <a:noFill/>
              <a:miter lim="400000"/>
            </a:ln>
          </a:insideH>
          <a:insideV>
            <a:ln w="12700" cap="flat">
              <a:noFill/>
              <a:miter lim="400000"/>
            </a:ln>
          </a:insideV>
        </a:tcBdr>
        <a:fill>
          <a:solidFill>
            <a:srgbClr val="F7F5F7"/>
          </a:solidFill>
        </a:fill>
      </a:tcStyle>
    </a:lastRow>
    <a:firstRow>
      <a:tcTxStyle b="on" i="off">
        <a:fontRef idx="major">
          <a:srgbClr val="F7F5F7"/>
        </a:fontRef>
        <a:srgbClr val="F7F5F7"/>
      </a:tcTxStyle>
      <a:tcStyle>
        <a:tcBdr>
          <a:left>
            <a:ln w="12700" cap="flat">
              <a:noFill/>
              <a:miter lim="400000"/>
            </a:ln>
          </a:left>
          <a:right>
            <a:ln w="12700" cap="flat">
              <a:noFill/>
              <a:miter lim="400000"/>
            </a:ln>
          </a:right>
          <a:top>
            <a:ln w="25400" cap="flat">
              <a:solidFill>
                <a:srgbClr val="525455"/>
              </a:solidFill>
              <a:prstDash val="solid"/>
              <a:round/>
            </a:ln>
          </a:top>
          <a:bottom>
            <a:ln w="25400" cap="flat">
              <a:solidFill>
                <a:srgbClr val="525455"/>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525455"/>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CFCFD0"/>
          </a:solidFill>
        </a:fill>
      </a:tcStyle>
    </a:wholeTbl>
    <a:band2H>
      <a:tcTxStyle/>
      <a:tcStyle>
        <a:tcBdr/>
        <a:fill>
          <a:solidFill>
            <a:srgbClr val="E9E9E9"/>
          </a:solidFill>
        </a:fill>
      </a:tcStyle>
    </a:band2H>
    <a:firstCol>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525455"/>
          </a:solidFill>
        </a:fill>
      </a:tcStyle>
    </a:firstCol>
    <a:la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381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525455"/>
          </a:solidFill>
        </a:fill>
      </a:tcStyle>
    </a:lastRow>
    <a:fir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381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525455"/>
          </a:solidFill>
        </a:fill>
      </a:tcStyle>
    </a:firstRow>
  </a:tblStyle>
  <a:tblStyle styleId="{2708684C-4D16-4618-839F-0558EEFCDFE6}" styleName="">
    <a:tblBg/>
    <a:wholeTbl>
      <a:tcTxStyle b="off" i="off">
        <a:font>
          <a:latin typeface="Helvetica Neue Medium"/>
          <a:ea typeface="Helvetica Neue Medium"/>
          <a:cs typeface="Helvetica Neue Medium"/>
        </a:font>
        <a:srgbClr val="525455"/>
      </a:tcTxStyle>
      <a:tcStyle>
        <a:tcBdr>
          <a:left>
            <a:ln w="12700" cap="flat">
              <a:solidFill>
                <a:srgbClr val="525455"/>
              </a:solidFill>
              <a:prstDash val="solid"/>
              <a:round/>
            </a:ln>
          </a:left>
          <a:right>
            <a:ln w="12700" cap="flat">
              <a:solidFill>
                <a:srgbClr val="525455"/>
              </a:solidFill>
              <a:prstDash val="solid"/>
              <a:round/>
            </a:ln>
          </a:right>
          <a:top>
            <a:ln w="12700" cap="flat">
              <a:solidFill>
                <a:srgbClr val="525455"/>
              </a:solidFill>
              <a:prstDash val="solid"/>
              <a:round/>
            </a:ln>
          </a:top>
          <a:bottom>
            <a:ln w="12700" cap="flat">
              <a:solidFill>
                <a:srgbClr val="525455"/>
              </a:solidFill>
              <a:prstDash val="solid"/>
              <a:round/>
            </a:ln>
          </a:bottom>
          <a:insideH>
            <a:ln w="12700" cap="flat">
              <a:solidFill>
                <a:srgbClr val="525455"/>
              </a:solidFill>
              <a:prstDash val="solid"/>
              <a:round/>
            </a:ln>
          </a:insideH>
          <a:insideV>
            <a:ln w="12700" cap="flat">
              <a:solidFill>
                <a:srgbClr val="525455"/>
              </a:solidFill>
              <a:prstDash val="solid"/>
              <a:round/>
            </a:ln>
          </a:insideV>
        </a:tcBdr>
        <a:fill>
          <a:solidFill>
            <a:srgbClr val="525455">
              <a:alpha val="20000"/>
            </a:srgbClr>
          </a:solidFill>
        </a:fill>
      </a:tcStyle>
    </a:wholeTbl>
    <a:band2H>
      <a:tcTxStyle/>
      <a:tcStyle>
        <a:tcBdr/>
        <a:fill>
          <a:solidFill>
            <a:srgbClr val="FFFFFF"/>
          </a:solidFill>
        </a:fill>
      </a:tcStyle>
    </a:band2H>
    <a:firstCol>
      <a:tcTxStyle b="on" i="off">
        <a:fontRef idx="major">
          <a:srgbClr val="525455"/>
        </a:fontRef>
        <a:srgbClr val="525455"/>
      </a:tcTxStyle>
      <a:tcStyle>
        <a:tcBdr>
          <a:left>
            <a:ln w="12700" cap="flat">
              <a:solidFill>
                <a:srgbClr val="525455"/>
              </a:solidFill>
              <a:prstDash val="solid"/>
              <a:round/>
            </a:ln>
          </a:left>
          <a:right>
            <a:ln w="12700" cap="flat">
              <a:solidFill>
                <a:srgbClr val="525455"/>
              </a:solidFill>
              <a:prstDash val="solid"/>
              <a:round/>
            </a:ln>
          </a:right>
          <a:top>
            <a:ln w="12700" cap="flat">
              <a:solidFill>
                <a:srgbClr val="525455"/>
              </a:solidFill>
              <a:prstDash val="solid"/>
              <a:round/>
            </a:ln>
          </a:top>
          <a:bottom>
            <a:ln w="12700" cap="flat">
              <a:solidFill>
                <a:srgbClr val="525455"/>
              </a:solidFill>
              <a:prstDash val="solid"/>
              <a:round/>
            </a:ln>
          </a:bottom>
          <a:insideH>
            <a:ln w="12700" cap="flat">
              <a:solidFill>
                <a:srgbClr val="525455"/>
              </a:solidFill>
              <a:prstDash val="solid"/>
              <a:round/>
            </a:ln>
          </a:insideH>
          <a:insideV>
            <a:ln w="12700" cap="flat">
              <a:solidFill>
                <a:srgbClr val="525455"/>
              </a:solidFill>
              <a:prstDash val="solid"/>
              <a:round/>
            </a:ln>
          </a:insideV>
        </a:tcBdr>
        <a:fill>
          <a:solidFill>
            <a:srgbClr val="525455">
              <a:alpha val="20000"/>
            </a:srgbClr>
          </a:solidFill>
        </a:fill>
      </a:tcStyle>
    </a:firstCol>
    <a:lastRow>
      <a:tcTxStyle b="on" i="off">
        <a:fontRef idx="major">
          <a:srgbClr val="525455"/>
        </a:fontRef>
        <a:srgbClr val="525455"/>
      </a:tcTxStyle>
      <a:tcStyle>
        <a:tcBdr>
          <a:left>
            <a:ln w="12700" cap="flat">
              <a:solidFill>
                <a:srgbClr val="525455"/>
              </a:solidFill>
              <a:prstDash val="solid"/>
              <a:round/>
            </a:ln>
          </a:left>
          <a:right>
            <a:ln w="12700" cap="flat">
              <a:solidFill>
                <a:srgbClr val="525455"/>
              </a:solidFill>
              <a:prstDash val="solid"/>
              <a:round/>
            </a:ln>
          </a:right>
          <a:top>
            <a:ln w="50800" cap="flat">
              <a:solidFill>
                <a:srgbClr val="525455"/>
              </a:solidFill>
              <a:prstDash val="solid"/>
              <a:round/>
            </a:ln>
          </a:top>
          <a:bottom>
            <a:ln w="12700" cap="flat">
              <a:solidFill>
                <a:srgbClr val="525455"/>
              </a:solidFill>
              <a:prstDash val="solid"/>
              <a:round/>
            </a:ln>
          </a:bottom>
          <a:insideH>
            <a:ln w="12700" cap="flat">
              <a:solidFill>
                <a:srgbClr val="525455"/>
              </a:solidFill>
              <a:prstDash val="solid"/>
              <a:round/>
            </a:ln>
          </a:insideH>
          <a:insideV>
            <a:ln w="12700" cap="flat">
              <a:solidFill>
                <a:srgbClr val="525455"/>
              </a:solidFill>
              <a:prstDash val="solid"/>
              <a:round/>
            </a:ln>
          </a:insideV>
        </a:tcBdr>
        <a:fill>
          <a:noFill/>
        </a:fill>
      </a:tcStyle>
    </a:lastRow>
    <a:firstRow>
      <a:tcTxStyle b="on" i="off">
        <a:fontRef idx="major">
          <a:srgbClr val="525455"/>
        </a:fontRef>
        <a:srgbClr val="525455"/>
      </a:tcTxStyle>
      <a:tcStyle>
        <a:tcBdr>
          <a:left>
            <a:ln w="12700" cap="flat">
              <a:solidFill>
                <a:srgbClr val="525455"/>
              </a:solidFill>
              <a:prstDash val="solid"/>
              <a:round/>
            </a:ln>
          </a:left>
          <a:right>
            <a:ln w="12700" cap="flat">
              <a:solidFill>
                <a:srgbClr val="525455"/>
              </a:solidFill>
              <a:prstDash val="solid"/>
              <a:round/>
            </a:ln>
          </a:right>
          <a:top>
            <a:ln w="12700" cap="flat">
              <a:solidFill>
                <a:srgbClr val="525455"/>
              </a:solidFill>
              <a:prstDash val="solid"/>
              <a:round/>
            </a:ln>
          </a:top>
          <a:bottom>
            <a:ln w="25400" cap="flat">
              <a:solidFill>
                <a:srgbClr val="525455"/>
              </a:solidFill>
              <a:prstDash val="solid"/>
              <a:round/>
            </a:ln>
          </a:bottom>
          <a:insideH>
            <a:ln w="12700" cap="flat">
              <a:solidFill>
                <a:srgbClr val="525455"/>
              </a:solidFill>
              <a:prstDash val="solid"/>
              <a:round/>
            </a:ln>
          </a:insideH>
          <a:insideV>
            <a:ln w="12700" cap="flat">
              <a:solidFill>
                <a:srgbClr val="525455"/>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13"/>
    <p:restoredTop sz="94661"/>
  </p:normalViewPr>
  <p:slideViewPr>
    <p:cSldViewPr snapToGrid="0" snapToObjects="1" showGuides="1">
      <p:cViewPr varScale="1">
        <p:scale>
          <a:sx n="211" d="100"/>
          <a:sy n="211" d="100"/>
        </p:scale>
        <p:origin x="8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381000" y="685800"/>
            <a:ext cx="6096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71450" latinLnBrk="0">
      <a:lnSpc>
        <a:spcPct val="117999"/>
      </a:lnSpc>
      <a:defRPr sz="825">
        <a:latin typeface="+mj-lt"/>
        <a:ea typeface="+mj-ea"/>
        <a:cs typeface="+mj-cs"/>
        <a:sym typeface="Helvetica Neue"/>
      </a:defRPr>
    </a:lvl1pPr>
    <a:lvl2pPr indent="85725" defTabSz="171450" latinLnBrk="0">
      <a:lnSpc>
        <a:spcPct val="117999"/>
      </a:lnSpc>
      <a:defRPr sz="825">
        <a:latin typeface="+mj-lt"/>
        <a:ea typeface="+mj-ea"/>
        <a:cs typeface="+mj-cs"/>
        <a:sym typeface="Helvetica Neue"/>
      </a:defRPr>
    </a:lvl2pPr>
    <a:lvl3pPr indent="171450" defTabSz="171450" latinLnBrk="0">
      <a:lnSpc>
        <a:spcPct val="117999"/>
      </a:lnSpc>
      <a:defRPr sz="825">
        <a:latin typeface="+mj-lt"/>
        <a:ea typeface="+mj-ea"/>
        <a:cs typeface="+mj-cs"/>
        <a:sym typeface="Helvetica Neue"/>
      </a:defRPr>
    </a:lvl3pPr>
    <a:lvl4pPr indent="257175" defTabSz="171450" latinLnBrk="0">
      <a:lnSpc>
        <a:spcPct val="117999"/>
      </a:lnSpc>
      <a:defRPr sz="825">
        <a:latin typeface="+mj-lt"/>
        <a:ea typeface="+mj-ea"/>
        <a:cs typeface="+mj-cs"/>
        <a:sym typeface="Helvetica Neue"/>
      </a:defRPr>
    </a:lvl4pPr>
    <a:lvl5pPr indent="342900" defTabSz="171450" latinLnBrk="0">
      <a:lnSpc>
        <a:spcPct val="117999"/>
      </a:lnSpc>
      <a:defRPr sz="825">
        <a:latin typeface="+mj-lt"/>
        <a:ea typeface="+mj-ea"/>
        <a:cs typeface="+mj-cs"/>
        <a:sym typeface="Helvetica Neue"/>
      </a:defRPr>
    </a:lvl5pPr>
    <a:lvl6pPr indent="428625" defTabSz="171450" latinLnBrk="0">
      <a:lnSpc>
        <a:spcPct val="117999"/>
      </a:lnSpc>
      <a:defRPr sz="825">
        <a:latin typeface="+mj-lt"/>
        <a:ea typeface="+mj-ea"/>
        <a:cs typeface="+mj-cs"/>
        <a:sym typeface="Helvetica Neue"/>
      </a:defRPr>
    </a:lvl6pPr>
    <a:lvl7pPr indent="514350" defTabSz="171450" latinLnBrk="0">
      <a:lnSpc>
        <a:spcPct val="117999"/>
      </a:lnSpc>
      <a:defRPr sz="825">
        <a:latin typeface="+mj-lt"/>
        <a:ea typeface="+mj-ea"/>
        <a:cs typeface="+mj-cs"/>
        <a:sym typeface="Helvetica Neue"/>
      </a:defRPr>
    </a:lvl7pPr>
    <a:lvl8pPr indent="600075" defTabSz="171450" latinLnBrk="0">
      <a:lnSpc>
        <a:spcPct val="117999"/>
      </a:lnSpc>
      <a:defRPr sz="825">
        <a:latin typeface="+mj-lt"/>
        <a:ea typeface="+mj-ea"/>
        <a:cs typeface="+mj-cs"/>
        <a:sym typeface="Helvetica Neue"/>
      </a:defRPr>
    </a:lvl8pPr>
    <a:lvl9pPr indent="685800" defTabSz="171450" latinLnBrk="0">
      <a:lnSpc>
        <a:spcPct val="117999"/>
      </a:lnSpc>
      <a:defRPr sz="825">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57200" rtl="0" latinLnBrk="0">
              <a:lnSpc>
                <a:spcPct val="117999"/>
              </a:lnSpc>
            </a:pPr>
            <a:endParaRPr lang="de-DE" dirty="0"/>
          </a:p>
        </p:txBody>
      </p:sp>
    </p:spTree>
    <p:extLst>
      <p:ext uri="{BB962C8B-B14F-4D97-AF65-F5344CB8AC3E}">
        <p14:creationId xmlns:p14="http://schemas.microsoft.com/office/powerpoint/2010/main" val="113510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r>
              <a:rPr lang="de-DE"/>
              <a:t>12th May 2023</a:t>
            </a:r>
          </a:p>
        </p:txBody>
      </p:sp>
      <p:sp>
        <p:nvSpPr>
          <p:cNvPr id="5" name="Footer Placeholder 4"/>
          <p:cNvSpPr>
            <a:spLocks noGrp="1"/>
          </p:cNvSpPr>
          <p:nvPr>
            <p:ph type="ftr" sz="quarter" idx="11"/>
          </p:nvPr>
        </p:nvSpPr>
        <p:spPr/>
        <p:txBody>
          <a:bodyPr/>
          <a:lstStyle/>
          <a:p>
            <a:r>
              <a:rPr lang="de-DE"/>
              <a:t>New York Stock Exchange Data Analytics</a:t>
            </a:r>
          </a:p>
        </p:txBody>
      </p:sp>
      <p:sp>
        <p:nvSpPr>
          <p:cNvPr id="6" name="Slide Number Placeholder 5"/>
          <p:cNvSpPr>
            <a:spLocks noGrp="1"/>
          </p:cNvSpPr>
          <p:nvPr>
            <p:ph type="sldNum" sz="quarter" idx="12"/>
          </p:nvPr>
        </p:nvSpPr>
        <p:spPr/>
        <p:txBody>
          <a:bodyPr/>
          <a:lstStyle/>
          <a:p>
            <a:fld id="{03F7D1CB-B498-054F-B5F4-F49434888A3F}" type="slidenum">
              <a:rPr lang="de-DE" smtClean="0"/>
              <a:t>‹#›</a:t>
            </a:fld>
            <a:endParaRPr lang="de-DE"/>
          </a:p>
        </p:txBody>
      </p:sp>
    </p:spTree>
    <p:extLst>
      <p:ext uri="{BB962C8B-B14F-4D97-AF65-F5344CB8AC3E}">
        <p14:creationId xmlns:p14="http://schemas.microsoft.com/office/powerpoint/2010/main" val="90215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de-DE"/>
              <a:t>12th May 2023</a:t>
            </a:r>
          </a:p>
        </p:txBody>
      </p:sp>
      <p:sp>
        <p:nvSpPr>
          <p:cNvPr id="5" name="Footer Placeholder 4"/>
          <p:cNvSpPr>
            <a:spLocks noGrp="1"/>
          </p:cNvSpPr>
          <p:nvPr>
            <p:ph type="ftr" sz="quarter" idx="11"/>
          </p:nvPr>
        </p:nvSpPr>
        <p:spPr/>
        <p:txBody>
          <a:bodyPr/>
          <a:lstStyle/>
          <a:p>
            <a:r>
              <a:rPr lang="de-DE"/>
              <a:t>New York Stock Exchange Data Analytics</a:t>
            </a:r>
          </a:p>
        </p:txBody>
      </p:sp>
      <p:sp>
        <p:nvSpPr>
          <p:cNvPr id="6" name="Slide Number Placeholder 5"/>
          <p:cNvSpPr>
            <a:spLocks noGrp="1"/>
          </p:cNvSpPr>
          <p:nvPr>
            <p:ph type="sldNum" sz="quarter" idx="12"/>
          </p:nvPr>
        </p:nvSpPr>
        <p:spPr/>
        <p:txBody>
          <a:bodyPr/>
          <a:lstStyle/>
          <a:p>
            <a:fld id="{03F7D1CB-B498-054F-B5F4-F49434888A3F}" type="slidenum">
              <a:rPr lang="de-DE" smtClean="0"/>
              <a:t>‹#›</a:t>
            </a:fld>
            <a:endParaRPr lang="de-DE"/>
          </a:p>
        </p:txBody>
      </p:sp>
    </p:spTree>
    <p:extLst>
      <p:ext uri="{BB962C8B-B14F-4D97-AF65-F5344CB8AC3E}">
        <p14:creationId xmlns:p14="http://schemas.microsoft.com/office/powerpoint/2010/main" val="176862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de-DE"/>
              <a:t>12th May 2023</a:t>
            </a:r>
          </a:p>
        </p:txBody>
      </p:sp>
      <p:sp>
        <p:nvSpPr>
          <p:cNvPr id="5" name="Footer Placeholder 4"/>
          <p:cNvSpPr>
            <a:spLocks noGrp="1"/>
          </p:cNvSpPr>
          <p:nvPr>
            <p:ph type="ftr" sz="quarter" idx="11"/>
          </p:nvPr>
        </p:nvSpPr>
        <p:spPr/>
        <p:txBody>
          <a:bodyPr/>
          <a:lstStyle/>
          <a:p>
            <a:r>
              <a:rPr lang="de-DE"/>
              <a:t>New York Stock Exchange Data Analytics</a:t>
            </a:r>
          </a:p>
        </p:txBody>
      </p:sp>
      <p:sp>
        <p:nvSpPr>
          <p:cNvPr id="6" name="Slide Number Placeholder 5"/>
          <p:cNvSpPr>
            <a:spLocks noGrp="1"/>
          </p:cNvSpPr>
          <p:nvPr>
            <p:ph type="sldNum" sz="quarter" idx="12"/>
          </p:nvPr>
        </p:nvSpPr>
        <p:spPr/>
        <p:txBody>
          <a:bodyPr/>
          <a:lstStyle/>
          <a:p>
            <a:fld id="{03F7D1CB-B498-054F-B5F4-F49434888A3F}" type="slidenum">
              <a:rPr lang="de-DE" smtClean="0"/>
              <a:t>‹#›</a:t>
            </a:fld>
            <a:endParaRPr lang="de-DE"/>
          </a:p>
        </p:txBody>
      </p:sp>
    </p:spTree>
    <p:extLst>
      <p:ext uri="{BB962C8B-B14F-4D97-AF65-F5344CB8AC3E}">
        <p14:creationId xmlns:p14="http://schemas.microsoft.com/office/powerpoint/2010/main" val="47324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de-DE"/>
              <a:t>12th May 2023</a:t>
            </a:r>
            <a:endParaRPr lang="en-US"/>
          </a:p>
        </p:txBody>
      </p:sp>
      <p:sp>
        <p:nvSpPr>
          <p:cNvPr id="5" name="Footer Placeholder 4"/>
          <p:cNvSpPr>
            <a:spLocks noGrp="1"/>
          </p:cNvSpPr>
          <p:nvPr>
            <p:ph type="ftr" sz="quarter" idx="11"/>
          </p:nvPr>
        </p:nvSpPr>
        <p:spPr/>
        <p:txBody>
          <a:bodyPr/>
          <a:lstStyle/>
          <a:p>
            <a:r>
              <a:rPr lang="en-US"/>
              <a:t>New York Stock Exchange Data Analytics</a:t>
            </a:r>
          </a:p>
        </p:txBody>
      </p:sp>
      <p:sp>
        <p:nvSpPr>
          <p:cNvPr id="6" name="Slide Number Placeholder 5"/>
          <p:cNvSpPr>
            <a:spLocks noGrp="1"/>
          </p:cNvSpPr>
          <p:nvPr>
            <p:ph type="sldNum" sz="quarter" idx="12"/>
          </p:nvPr>
        </p:nvSpPr>
        <p:spPr/>
        <p:txBody>
          <a:bodyPr/>
          <a:lstStyle/>
          <a:p>
            <a:fld id="{5F678101-0C53-4044-9ACD-2D9C216E4E56}" type="slidenum">
              <a:rPr lang="en-US" smtClean="0"/>
              <a:t>‹#›</a:t>
            </a:fld>
            <a:endParaRPr lang="en-US"/>
          </a:p>
        </p:txBody>
      </p:sp>
    </p:spTree>
    <p:extLst>
      <p:ext uri="{BB962C8B-B14F-4D97-AF65-F5344CB8AC3E}">
        <p14:creationId xmlns:p14="http://schemas.microsoft.com/office/powerpoint/2010/main" val="122230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de-DE"/>
              <a:t>12th May 2023</a:t>
            </a:r>
          </a:p>
        </p:txBody>
      </p:sp>
      <p:sp>
        <p:nvSpPr>
          <p:cNvPr id="5" name="Footer Placeholder 4"/>
          <p:cNvSpPr>
            <a:spLocks noGrp="1"/>
          </p:cNvSpPr>
          <p:nvPr>
            <p:ph type="ftr" sz="quarter" idx="11"/>
          </p:nvPr>
        </p:nvSpPr>
        <p:spPr/>
        <p:txBody>
          <a:bodyPr/>
          <a:lstStyle/>
          <a:p>
            <a:r>
              <a:rPr lang="de-DE"/>
              <a:t>New York Stock Exchange Data Analytics</a:t>
            </a:r>
          </a:p>
        </p:txBody>
      </p:sp>
      <p:sp>
        <p:nvSpPr>
          <p:cNvPr id="6" name="Slide Number Placeholder 5"/>
          <p:cNvSpPr>
            <a:spLocks noGrp="1"/>
          </p:cNvSpPr>
          <p:nvPr>
            <p:ph type="sldNum" sz="quarter" idx="12"/>
          </p:nvPr>
        </p:nvSpPr>
        <p:spPr/>
        <p:txBody>
          <a:bodyPr/>
          <a:lstStyle/>
          <a:p>
            <a:fld id="{03F7D1CB-B498-054F-B5F4-F49434888A3F}" type="slidenum">
              <a:rPr lang="de-DE" smtClean="0"/>
              <a:t>‹#›</a:t>
            </a:fld>
            <a:endParaRPr lang="de-DE"/>
          </a:p>
        </p:txBody>
      </p:sp>
    </p:spTree>
    <p:extLst>
      <p:ext uri="{BB962C8B-B14F-4D97-AF65-F5344CB8AC3E}">
        <p14:creationId xmlns:p14="http://schemas.microsoft.com/office/powerpoint/2010/main" val="33522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de-DE"/>
              <a:t>12th May 2023</a:t>
            </a:r>
          </a:p>
        </p:txBody>
      </p:sp>
      <p:sp>
        <p:nvSpPr>
          <p:cNvPr id="6" name="Footer Placeholder 5"/>
          <p:cNvSpPr>
            <a:spLocks noGrp="1"/>
          </p:cNvSpPr>
          <p:nvPr>
            <p:ph type="ftr" sz="quarter" idx="11"/>
          </p:nvPr>
        </p:nvSpPr>
        <p:spPr/>
        <p:txBody>
          <a:bodyPr/>
          <a:lstStyle/>
          <a:p>
            <a:r>
              <a:rPr lang="de-DE"/>
              <a:t>New York Stock Exchange Data Analytics</a:t>
            </a:r>
          </a:p>
        </p:txBody>
      </p:sp>
      <p:sp>
        <p:nvSpPr>
          <p:cNvPr id="7" name="Slide Number Placeholder 6"/>
          <p:cNvSpPr>
            <a:spLocks noGrp="1"/>
          </p:cNvSpPr>
          <p:nvPr>
            <p:ph type="sldNum" sz="quarter" idx="12"/>
          </p:nvPr>
        </p:nvSpPr>
        <p:spPr/>
        <p:txBody>
          <a:bodyPr/>
          <a:lstStyle/>
          <a:p>
            <a:fld id="{03F7D1CB-B498-054F-B5F4-F49434888A3F}" type="slidenum">
              <a:rPr lang="de-DE" smtClean="0"/>
              <a:t>‹#›</a:t>
            </a:fld>
            <a:endParaRPr lang="de-DE"/>
          </a:p>
        </p:txBody>
      </p:sp>
    </p:spTree>
    <p:extLst>
      <p:ext uri="{BB962C8B-B14F-4D97-AF65-F5344CB8AC3E}">
        <p14:creationId xmlns:p14="http://schemas.microsoft.com/office/powerpoint/2010/main" val="141156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de-DE"/>
              <a:t>12th May 2023</a:t>
            </a:r>
          </a:p>
        </p:txBody>
      </p:sp>
      <p:sp>
        <p:nvSpPr>
          <p:cNvPr id="8" name="Footer Placeholder 7"/>
          <p:cNvSpPr>
            <a:spLocks noGrp="1"/>
          </p:cNvSpPr>
          <p:nvPr>
            <p:ph type="ftr" sz="quarter" idx="11"/>
          </p:nvPr>
        </p:nvSpPr>
        <p:spPr/>
        <p:txBody>
          <a:bodyPr/>
          <a:lstStyle/>
          <a:p>
            <a:r>
              <a:rPr lang="de-DE"/>
              <a:t>New York Stock Exchange Data Analytics</a:t>
            </a:r>
          </a:p>
        </p:txBody>
      </p:sp>
      <p:sp>
        <p:nvSpPr>
          <p:cNvPr id="9" name="Slide Number Placeholder 8"/>
          <p:cNvSpPr>
            <a:spLocks noGrp="1"/>
          </p:cNvSpPr>
          <p:nvPr>
            <p:ph type="sldNum" sz="quarter" idx="12"/>
          </p:nvPr>
        </p:nvSpPr>
        <p:spPr/>
        <p:txBody>
          <a:bodyPr/>
          <a:lstStyle/>
          <a:p>
            <a:fld id="{03F7D1CB-B498-054F-B5F4-F49434888A3F}" type="slidenum">
              <a:rPr lang="de-DE" smtClean="0"/>
              <a:t>‹#›</a:t>
            </a:fld>
            <a:endParaRPr lang="de-DE"/>
          </a:p>
        </p:txBody>
      </p:sp>
    </p:spTree>
    <p:extLst>
      <p:ext uri="{BB962C8B-B14F-4D97-AF65-F5344CB8AC3E}">
        <p14:creationId xmlns:p14="http://schemas.microsoft.com/office/powerpoint/2010/main" val="15090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r>
              <a:rPr lang="de-DE"/>
              <a:t>12th May 2023</a:t>
            </a:r>
          </a:p>
        </p:txBody>
      </p:sp>
      <p:sp>
        <p:nvSpPr>
          <p:cNvPr id="4" name="Footer Placeholder 3"/>
          <p:cNvSpPr>
            <a:spLocks noGrp="1"/>
          </p:cNvSpPr>
          <p:nvPr>
            <p:ph type="ftr" sz="quarter" idx="11"/>
          </p:nvPr>
        </p:nvSpPr>
        <p:spPr/>
        <p:txBody>
          <a:bodyPr/>
          <a:lstStyle/>
          <a:p>
            <a:r>
              <a:rPr lang="de-DE"/>
              <a:t>New York Stock Exchange Data Analytics</a:t>
            </a:r>
          </a:p>
        </p:txBody>
      </p:sp>
      <p:sp>
        <p:nvSpPr>
          <p:cNvPr id="5" name="Slide Number Placeholder 4"/>
          <p:cNvSpPr>
            <a:spLocks noGrp="1"/>
          </p:cNvSpPr>
          <p:nvPr>
            <p:ph type="sldNum" sz="quarter" idx="12"/>
          </p:nvPr>
        </p:nvSpPr>
        <p:spPr/>
        <p:txBody>
          <a:bodyPr/>
          <a:lstStyle/>
          <a:p>
            <a:fld id="{03F7D1CB-B498-054F-B5F4-F49434888A3F}" type="slidenum">
              <a:rPr lang="de-DE" smtClean="0"/>
              <a:t>‹#›</a:t>
            </a:fld>
            <a:endParaRPr lang="de-DE"/>
          </a:p>
        </p:txBody>
      </p:sp>
    </p:spTree>
    <p:extLst>
      <p:ext uri="{BB962C8B-B14F-4D97-AF65-F5344CB8AC3E}">
        <p14:creationId xmlns:p14="http://schemas.microsoft.com/office/powerpoint/2010/main" val="89898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a:t>12th May 2023</a:t>
            </a:r>
          </a:p>
        </p:txBody>
      </p:sp>
      <p:sp>
        <p:nvSpPr>
          <p:cNvPr id="3" name="Footer Placeholder 2"/>
          <p:cNvSpPr>
            <a:spLocks noGrp="1"/>
          </p:cNvSpPr>
          <p:nvPr>
            <p:ph type="ftr" sz="quarter" idx="11"/>
          </p:nvPr>
        </p:nvSpPr>
        <p:spPr/>
        <p:txBody>
          <a:bodyPr/>
          <a:lstStyle/>
          <a:p>
            <a:r>
              <a:rPr lang="de-DE"/>
              <a:t>New York Stock Exchange Data Analytics</a:t>
            </a:r>
          </a:p>
        </p:txBody>
      </p:sp>
      <p:sp>
        <p:nvSpPr>
          <p:cNvPr id="4" name="Slide Number Placeholder 3"/>
          <p:cNvSpPr>
            <a:spLocks noGrp="1"/>
          </p:cNvSpPr>
          <p:nvPr>
            <p:ph type="sldNum" sz="quarter" idx="12"/>
          </p:nvPr>
        </p:nvSpPr>
        <p:spPr/>
        <p:txBody>
          <a:bodyPr/>
          <a:lstStyle/>
          <a:p>
            <a:fld id="{03F7D1CB-B498-054F-B5F4-F49434888A3F}" type="slidenum">
              <a:rPr lang="de-DE" smtClean="0"/>
              <a:t>‹#›</a:t>
            </a:fld>
            <a:endParaRPr lang="de-DE"/>
          </a:p>
        </p:txBody>
      </p:sp>
    </p:spTree>
    <p:extLst>
      <p:ext uri="{BB962C8B-B14F-4D97-AF65-F5344CB8AC3E}">
        <p14:creationId xmlns:p14="http://schemas.microsoft.com/office/powerpoint/2010/main" val="362281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r>
              <a:rPr lang="de-DE"/>
              <a:t>12th May 2023</a:t>
            </a:r>
          </a:p>
        </p:txBody>
      </p:sp>
      <p:sp>
        <p:nvSpPr>
          <p:cNvPr id="6" name="Footer Placeholder 5"/>
          <p:cNvSpPr>
            <a:spLocks noGrp="1"/>
          </p:cNvSpPr>
          <p:nvPr>
            <p:ph type="ftr" sz="quarter" idx="11"/>
          </p:nvPr>
        </p:nvSpPr>
        <p:spPr/>
        <p:txBody>
          <a:bodyPr/>
          <a:lstStyle/>
          <a:p>
            <a:r>
              <a:rPr lang="de-DE"/>
              <a:t>New York Stock Exchange Data Analytics</a:t>
            </a:r>
          </a:p>
        </p:txBody>
      </p:sp>
      <p:sp>
        <p:nvSpPr>
          <p:cNvPr id="7" name="Slide Number Placeholder 6"/>
          <p:cNvSpPr>
            <a:spLocks noGrp="1"/>
          </p:cNvSpPr>
          <p:nvPr>
            <p:ph type="sldNum" sz="quarter" idx="12"/>
          </p:nvPr>
        </p:nvSpPr>
        <p:spPr/>
        <p:txBody>
          <a:bodyPr/>
          <a:lstStyle/>
          <a:p>
            <a:fld id="{03F7D1CB-B498-054F-B5F4-F49434888A3F}" type="slidenum">
              <a:rPr lang="de-DE" smtClean="0"/>
              <a:t>‹#›</a:t>
            </a:fld>
            <a:endParaRPr lang="de-DE"/>
          </a:p>
        </p:txBody>
      </p:sp>
    </p:spTree>
    <p:extLst>
      <p:ext uri="{BB962C8B-B14F-4D97-AF65-F5344CB8AC3E}">
        <p14:creationId xmlns:p14="http://schemas.microsoft.com/office/powerpoint/2010/main" val="315879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r>
              <a:rPr lang="de-DE"/>
              <a:t>12th May 2023</a:t>
            </a:r>
          </a:p>
        </p:txBody>
      </p:sp>
      <p:sp>
        <p:nvSpPr>
          <p:cNvPr id="6" name="Footer Placeholder 5"/>
          <p:cNvSpPr>
            <a:spLocks noGrp="1"/>
          </p:cNvSpPr>
          <p:nvPr>
            <p:ph type="ftr" sz="quarter" idx="11"/>
          </p:nvPr>
        </p:nvSpPr>
        <p:spPr/>
        <p:txBody>
          <a:bodyPr/>
          <a:lstStyle/>
          <a:p>
            <a:r>
              <a:rPr lang="de-DE"/>
              <a:t>New York Stock Exchange Data Analytics</a:t>
            </a:r>
          </a:p>
        </p:txBody>
      </p:sp>
      <p:sp>
        <p:nvSpPr>
          <p:cNvPr id="7" name="Slide Number Placeholder 6"/>
          <p:cNvSpPr>
            <a:spLocks noGrp="1"/>
          </p:cNvSpPr>
          <p:nvPr>
            <p:ph type="sldNum" sz="quarter" idx="12"/>
          </p:nvPr>
        </p:nvSpPr>
        <p:spPr/>
        <p:txBody>
          <a:bodyPr/>
          <a:lstStyle/>
          <a:p>
            <a:fld id="{03F7D1CB-B498-054F-B5F4-F49434888A3F}" type="slidenum">
              <a:rPr lang="de-DE" smtClean="0"/>
              <a:t>‹#›</a:t>
            </a:fld>
            <a:endParaRPr lang="de-DE"/>
          </a:p>
        </p:txBody>
      </p:sp>
    </p:spTree>
    <p:extLst>
      <p:ext uri="{BB962C8B-B14F-4D97-AF65-F5344CB8AC3E}">
        <p14:creationId xmlns:p14="http://schemas.microsoft.com/office/powerpoint/2010/main" val="363344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r>
              <a:rPr lang="de-DE"/>
              <a:t>12th May 2023</a:t>
            </a: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de-DE"/>
              <a:t>New York Stock Exchange Data Analytics</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3F7D1CB-B498-054F-B5F4-F49434888A3F}" type="slidenum">
              <a:rPr lang="de-DE" smtClean="0"/>
              <a:t>‹#›</a:t>
            </a:fld>
            <a:endParaRPr lang="de-DE"/>
          </a:p>
        </p:txBody>
      </p:sp>
    </p:spTree>
    <p:extLst>
      <p:ext uri="{BB962C8B-B14F-4D97-AF65-F5344CB8AC3E}">
        <p14:creationId xmlns:p14="http://schemas.microsoft.com/office/powerpoint/2010/main" val="248512744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ublic.tableau.com/app/profile/alireza.mirsadraee/viz/UdacityBusinessAnalyticsProject/DashboardA?publish=yes"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app/profile/alireza.mirsadraee/viz/UdacityBusinessAnalyticsProject/State-Population?publish=ye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app/profile/alireza.mirsadraee/viz/UdacityBusinessAnalyticsProject/Income-Unemployment?publish=yes" TargetMode="External"/><Relationship Id="rId2" Type="http://schemas.openxmlformats.org/officeDocument/2006/relationships/hyperlink" Target="https://public.tableau.com/app/profile/alireza.mirsadraee/viz/UdacityBusinessAnalyticsProject/Income-Poverty?publish=yes"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ublic.tableau.com/app/profile/alireza.mirsadraee/viz/UdacityBusinessAnalyticsProject/IncomePovertyDistribution?publish=y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app/profile/alireza.mirsadraee/viz/UdacityBusinessAnalyticsProject/Metrics?publish=ye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D96006D-8DE1-EAD0-8A66-89AC60B70E92}"/>
              </a:ext>
            </a:extLst>
          </p:cNvPr>
          <p:cNvPicPr>
            <a:picLocks noChangeAspect="1"/>
          </p:cNvPicPr>
          <p:nvPr/>
        </p:nvPicPr>
        <p:blipFill rotWithShape="1">
          <a:blip r:embed="rId3">
            <a:extLst>
              <a:ext uri="{28A0092B-C50C-407E-A947-70E740481C1C}">
                <a14:useLocalDpi xmlns:a14="http://schemas.microsoft.com/office/drawing/2010/main" val="0"/>
              </a:ext>
            </a:extLst>
          </a:blip>
          <a:srcRect t="-5971" b="45462"/>
          <a:stretch/>
        </p:blipFill>
        <p:spPr>
          <a:xfrm>
            <a:off x="0" y="-563418"/>
            <a:ext cx="9144000" cy="5706918"/>
          </a:xfrm>
          <a:prstGeom prst="rect">
            <a:avLst/>
          </a:prstGeom>
        </p:spPr>
      </p:pic>
      <p:sp>
        <p:nvSpPr>
          <p:cNvPr id="19" name="Rectangle 18">
            <a:extLst>
              <a:ext uri="{FF2B5EF4-FFF2-40B4-BE49-F238E27FC236}">
                <a16:creationId xmlns:a16="http://schemas.microsoft.com/office/drawing/2014/main" id="{C08023DF-6AA8-E6D6-C8C1-D4B0053CF0B4}"/>
              </a:ext>
            </a:extLst>
          </p:cNvPr>
          <p:cNvSpPr/>
          <p:nvPr/>
        </p:nvSpPr>
        <p:spPr>
          <a:xfrm>
            <a:off x="2937164" y="3861196"/>
            <a:ext cx="6206836" cy="10482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b="1" dirty="0">
                <a:ln w="3175">
                  <a:noFill/>
                  <a:prstDash val="sysDot"/>
                </a:ln>
                <a:solidFill>
                  <a:schemeClr val="bg1"/>
                </a:solidFill>
                <a:latin typeface="Barlow" pitchFamily="2" charset="77"/>
                <a:ea typeface="+mn-ea"/>
                <a:cs typeface="+mn-cs"/>
              </a:rPr>
              <a:t>US </a:t>
            </a:r>
            <a:r>
              <a:rPr lang="de-DE" sz="3200" b="1" dirty="0" err="1">
                <a:ln w="3175">
                  <a:noFill/>
                  <a:prstDash val="sysDot"/>
                </a:ln>
                <a:solidFill>
                  <a:schemeClr val="bg1"/>
                </a:solidFill>
                <a:latin typeface="Barlow" pitchFamily="2" charset="77"/>
                <a:ea typeface="+mn-ea"/>
                <a:cs typeface="+mn-cs"/>
              </a:rPr>
              <a:t>Census</a:t>
            </a:r>
            <a:r>
              <a:rPr lang="de-DE" sz="3200" b="1" dirty="0">
                <a:ln w="3175">
                  <a:noFill/>
                  <a:prstDash val="sysDot"/>
                </a:ln>
                <a:solidFill>
                  <a:schemeClr val="bg1"/>
                </a:solidFill>
                <a:latin typeface="Barlow" pitchFamily="2" charset="77"/>
                <a:ea typeface="+mn-ea"/>
                <a:cs typeface="+mn-cs"/>
              </a:rPr>
              <a:t> </a:t>
            </a:r>
            <a:r>
              <a:rPr lang="de-DE" sz="3200" b="1" dirty="0" err="1">
                <a:ln w="3175">
                  <a:noFill/>
                  <a:prstDash val="sysDot"/>
                </a:ln>
                <a:solidFill>
                  <a:schemeClr val="bg1"/>
                </a:solidFill>
                <a:latin typeface="Barlow" pitchFamily="2" charset="77"/>
                <a:ea typeface="+mn-ea"/>
                <a:cs typeface="+mn-cs"/>
              </a:rPr>
              <a:t>Demographic</a:t>
            </a:r>
            <a:r>
              <a:rPr lang="de-DE" sz="3200" b="1" dirty="0">
                <a:ln w="3175">
                  <a:noFill/>
                  <a:prstDash val="sysDot"/>
                </a:ln>
                <a:solidFill>
                  <a:schemeClr val="bg1"/>
                </a:solidFill>
                <a:latin typeface="Barlow" pitchFamily="2" charset="77"/>
                <a:ea typeface="+mn-ea"/>
                <a:cs typeface="+mn-cs"/>
              </a:rPr>
              <a:t> Data</a:t>
            </a:r>
          </a:p>
        </p:txBody>
      </p:sp>
    </p:spTree>
    <p:extLst>
      <p:ext uri="{BB962C8B-B14F-4D97-AF65-F5344CB8AC3E}">
        <p14:creationId xmlns:p14="http://schemas.microsoft.com/office/powerpoint/2010/main" val="18651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a:extLst>
              <a:ext uri="{FF2B5EF4-FFF2-40B4-BE49-F238E27FC236}">
                <a16:creationId xmlns:a16="http://schemas.microsoft.com/office/drawing/2014/main" id="{9CAFF907-E827-40FF-C010-53A802587948}"/>
              </a:ext>
            </a:extLst>
          </p:cNvPr>
          <p:cNvSpPr>
            <a:spLocks noGrp="1"/>
          </p:cNvSpPr>
          <p:nvPr>
            <p:ph type="dt" sz="half" idx="10"/>
          </p:nvPr>
        </p:nvSpPr>
        <p:spPr>
          <a:xfrm>
            <a:off x="296448" y="4767263"/>
            <a:ext cx="2389602" cy="273844"/>
          </a:xfrm>
        </p:spPr>
        <p:txBody>
          <a:bodyPr/>
          <a:lstStyle/>
          <a:p>
            <a:r>
              <a:rPr lang="de-DE" dirty="0">
                <a:latin typeface="Barlow" pitchFamily="2" charset="77"/>
              </a:rPr>
              <a:t>21st June 2023</a:t>
            </a:r>
          </a:p>
        </p:txBody>
      </p:sp>
      <p:sp>
        <p:nvSpPr>
          <p:cNvPr id="8" name="Footer Placeholder 2">
            <a:extLst>
              <a:ext uri="{FF2B5EF4-FFF2-40B4-BE49-F238E27FC236}">
                <a16:creationId xmlns:a16="http://schemas.microsoft.com/office/drawing/2014/main" id="{6415737C-9CA7-5024-4B56-3999F8397CA7}"/>
              </a:ext>
            </a:extLst>
          </p:cNvPr>
          <p:cNvSpPr>
            <a:spLocks noGrp="1"/>
          </p:cNvSpPr>
          <p:nvPr>
            <p:ph type="ftr" sz="quarter" idx="11"/>
          </p:nvPr>
        </p:nvSpPr>
        <p:spPr/>
        <p:txBody>
          <a:bodyPr/>
          <a:lstStyle/>
          <a:p>
            <a:r>
              <a:rPr lang="de-DE" dirty="0">
                <a:latin typeface="Barlow" pitchFamily="2" charset="77"/>
              </a:rPr>
              <a:t>US </a:t>
            </a:r>
            <a:r>
              <a:rPr lang="de-DE" dirty="0" err="1">
                <a:latin typeface="Barlow" pitchFamily="2" charset="77"/>
              </a:rPr>
              <a:t>Census</a:t>
            </a:r>
            <a:r>
              <a:rPr lang="de-DE" dirty="0">
                <a:latin typeface="Barlow" pitchFamily="2" charset="77"/>
              </a:rPr>
              <a:t> </a:t>
            </a:r>
            <a:r>
              <a:rPr lang="de-DE" dirty="0" err="1">
                <a:latin typeface="Barlow" pitchFamily="2" charset="77"/>
              </a:rPr>
              <a:t>Demographic</a:t>
            </a:r>
            <a:r>
              <a:rPr lang="de-DE" dirty="0">
                <a:latin typeface="Barlow" pitchFamily="2" charset="77"/>
              </a:rPr>
              <a:t> Data</a:t>
            </a:r>
          </a:p>
        </p:txBody>
      </p:sp>
      <p:sp>
        <p:nvSpPr>
          <p:cNvPr id="9" name="Slide Number Placeholder 3">
            <a:extLst>
              <a:ext uri="{FF2B5EF4-FFF2-40B4-BE49-F238E27FC236}">
                <a16:creationId xmlns:a16="http://schemas.microsoft.com/office/drawing/2014/main" id="{1913BA0F-9E59-A068-1B24-5BB9BCB1C325}"/>
              </a:ext>
            </a:extLst>
          </p:cNvPr>
          <p:cNvSpPr>
            <a:spLocks noGrp="1"/>
          </p:cNvSpPr>
          <p:nvPr>
            <p:ph type="sldNum" sz="quarter" idx="12"/>
          </p:nvPr>
        </p:nvSpPr>
        <p:spPr>
          <a:xfrm>
            <a:off x="6457950" y="4767263"/>
            <a:ext cx="2389602" cy="273844"/>
          </a:xfrm>
        </p:spPr>
        <p:txBody>
          <a:bodyPr/>
          <a:lstStyle/>
          <a:p>
            <a:fld id="{03F7D1CB-B498-054F-B5F4-F49434888A3F}" type="slidenum">
              <a:rPr lang="de-DE" smtClean="0">
                <a:latin typeface="Barlow" pitchFamily="2" charset="77"/>
              </a:rPr>
              <a:t>1</a:t>
            </a:fld>
            <a:endParaRPr lang="de-DE" dirty="0">
              <a:latin typeface="Barlow" pitchFamily="2" charset="77"/>
            </a:endParaRPr>
          </a:p>
        </p:txBody>
      </p:sp>
      <p:sp>
        <p:nvSpPr>
          <p:cNvPr id="4" name="Title 1">
            <a:extLst>
              <a:ext uri="{FF2B5EF4-FFF2-40B4-BE49-F238E27FC236}">
                <a16:creationId xmlns:a16="http://schemas.microsoft.com/office/drawing/2014/main" id="{6DEA8453-2C69-BF52-FEC8-6481331D4A32}"/>
              </a:ext>
            </a:extLst>
          </p:cNvPr>
          <p:cNvSpPr txBox="1">
            <a:spLocks/>
          </p:cNvSpPr>
          <p:nvPr/>
        </p:nvSpPr>
        <p:spPr>
          <a:xfrm>
            <a:off x="296449" y="85725"/>
            <a:ext cx="8626095" cy="810000"/>
          </a:xfrm>
        </p:spPr>
        <p:txBody>
          <a:bodyPr anchor="ct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a:lstStyle>
          <a:p>
            <a:pPr marL="7144" algn="l"/>
            <a:r>
              <a:rPr lang="de-DE" sz="2000" b="1" dirty="0" err="1">
                <a:solidFill>
                  <a:schemeClr val="tx1"/>
                </a:solidFill>
                <a:latin typeface="Barlow" pitchFamily="2" charset="77"/>
                <a:ea typeface="+mn-ea"/>
                <a:cs typeface="+mn-cs"/>
              </a:rPr>
              <a:t>What</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are</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the</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main</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data</a:t>
            </a:r>
            <a:r>
              <a:rPr lang="de-DE" sz="2000" b="1" dirty="0">
                <a:solidFill>
                  <a:schemeClr val="tx1"/>
                </a:solidFill>
                <a:latin typeface="Barlow" pitchFamily="2" charset="77"/>
                <a:ea typeface="+mn-ea"/>
                <a:cs typeface="+mn-cs"/>
              </a:rPr>
              <a:t> in </a:t>
            </a:r>
            <a:r>
              <a:rPr lang="de-DE" sz="2000" b="1" dirty="0" err="1">
                <a:solidFill>
                  <a:schemeClr val="tx1"/>
                </a:solidFill>
                <a:latin typeface="Barlow" pitchFamily="2" charset="77"/>
                <a:ea typeface="+mn-ea"/>
                <a:cs typeface="+mn-cs"/>
              </a:rPr>
              <a:t>the</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dashboard</a:t>
            </a:r>
            <a:r>
              <a:rPr lang="de-DE" sz="2000" b="1" dirty="0">
                <a:solidFill>
                  <a:schemeClr val="tx1"/>
                </a:solidFill>
                <a:latin typeface="Barlow" pitchFamily="2" charset="77"/>
                <a:ea typeface="+mn-ea"/>
                <a:cs typeface="+mn-cs"/>
              </a:rPr>
              <a:t>?</a:t>
            </a:r>
          </a:p>
        </p:txBody>
      </p:sp>
      <p:pic>
        <p:nvPicPr>
          <p:cNvPr id="6" name="Picture 5">
            <a:extLst>
              <a:ext uri="{FF2B5EF4-FFF2-40B4-BE49-F238E27FC236}">
                <a16:creationId xmlns:a16="http://schemas.microsoft.com/office/drawing/2014/main" id="{44DEF4CC-78D5-7CBE-E0B1-20F4EBBBF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062" y="895725"/>
            <a:ext cx="5644970" cy="3849393"/>
          </a:xfrm>
          <a:prstGeom prst="rect">
            <a:avLst/>
          </a:prstGeom>
        </p:spPr>
      </p:pic>
      <p:sp>
        <p:nvSpPr>
          <p:cNvPr id="14" name="Venn diagram">
            <a:extLst>
              <a:ext uri="{FF2B5EF4-FFF2-40B4-BE49-F238E27FC236}">
                <a16:creationId xmlns:a16="http://schemas.microsoft.com/office/drawing/2014/main" id="{A80ECF3A-A03F-BAF2-5D0F-D8933DEBD282}"/>
              </a:ext>
            </a:extLst>
          </p:cNvPr>
          <p:cNvSpPr txBox="1"/>
          <p:nvPr/>
        </p:nvSpPr>
        <p:spPr>
          <a:xfrm>
            <a:off x="296448" y="895725"/>
            <a:ext cx="2834102" cy="39293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noAutofit/>
          </a:bodyPr>
          <a:lstStyle>
            <a:lvl1pPr algn="l">
              <a:defRPr sz="4600">
                <a:latin typeface="Barlow Bold"/>
                <a:ea typeface="Barlow Bold"/>
                <a:cs typeface="Barlow Bold"/>
                <a:sym typeface="Barlow Bold"/>
              </a:defRPr>
            </a:lvl1pPr>
          </a:lstStyle>
          <a:p>
            <a:pPr marL="171450" indent="-171450" algn="l">
              <a:buFont typeface="Arial" panose="020B0604020202020204" pitchFamily="34" charset="0"/>
              <a:buChar char="•"/>
            </a:pPr>
            <a:r>
              <a:rPr lang="en-GB" sz="1200" b="1" i="0" u="none" strike="noStrike" dirty="0">
                <a:solidFill>
                  <a:srgbClr val="0B0B0B"/>
                </a:solidFill>
                <a:effectLst/>
                <a:latin typeface="+mn-lt"/>
              </a:rPr>
              <a:t>Link:</a:t>
            </a:r>
            <a:r>
              <a:rPr lang="en-GB" sz="1200" b="0" i="0" u="none" strike="noStrike" dirty="0">
                <a:solidFill>
                  <a:srgbClr val="0B0B0B"/>
                </a:solidFill>
                <a:effectLst/>
                <a:latin typeface="+mn-lt"/>
              </a:rPr>
              <a:t> </a:t>
            </a:r>
            <a:r>
              <a:rPr lang="en-GB" sz="1200" b="0" i="0" u="none" strike="noStrike" dirty="0">
                <a:solidFill>
                  <a:srgbClr val="0B0B0B"/>
                </a:solidFill>
                <a:effectLst/>
                <a:latin typeface="+mn-lt"/>
                <a:hlinkClick r:id="rId3"/>
              </a:rPr>
              <a:t>dashboard</a:t>
            </a: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Summary: </a:t>
            </a:r>
            <a:r>
              <a:rPr lang="en-GB" sz="1200" b="0" i="0" u="none" strike="noStrike" dirty="0">
                <a:solidFill>
                  <a:srgbClr val="0B0B0B"/>
                </a:solidFill>
                <a:effectLst/>
                <a:latin typeface="+mn-lt"/>
              </a:rPr>
              <a:t>This dashboard illustrates some metrics of the US census data mainly:</a:t>
            </a:r>
          </a:p>
          <a:p>
            <a:pPr marL="468313" lvl="1" indent="-285750">
              <a:buFont typeface="+mj-lt"/>
              <a:buAutoNum type="romanUcPeriod"/>
              <a:tabLst>
                <a:tab pos="352425" algn="l"/>
              </a:tabLst>
            </a:pPr>
            <a:r>
              <a:rPr lang="en-GB" sz="1000" dirty="0">
                <a:solidFill>
                  <a:srgbClr val="0B0B0B"/>
                </a:solidFill>
                <a:latin typeface="+mn-lt"/>
              </a:rPr>
              <a:t>Population</a:t>
            </a:r>
          </a:p>
          <a:p>
            <a:pPr marL="468313" lvl="1" indent="-285750">
              <a:buFont typeface="+mj-lt"/>
              <a:buAutoNum type="romanUcPeriod"/>
              <a:tabLst>
                <a:tab pos="352425" algn="l"/>
              </a:tabLst>
            </a:pPr>
            <a:r>
              <a:rPr lang="en-GB" sz="1000" b="0" i="0" u="none" strike="noStrike" dirty="0">
                <a:solidFill>
                  <a:srgbClr val="0B0B0B"/>
                </a:solidFill>
                <a:effectLst/>
                <a:latin typeface="+mn-lt"/>
              </a:rPr>
              <a:t>Income, Poverty and </a:t>
            </a:r>
            <a:r>
              <a:rPr lang="en-GB" sz="1000" dirty="0">
                <a:solidFill>
                  <a:srgbClr val="0B0B0B"/>
                </a:solidFill>
                <a:latin typeface="+mn-lt"/>
              </a:rPr>
              <a:t>Income correlation</a:t>
            </a:r>
            <a:endParaRPr lang="en-GB" sz="1000" b="0" i="0" u="none" strike="noStrike" dirty="0">
              <a:solidFill>
                <a:srgbClr val="0B0B0B"/>
              </a:solidFill>
              <a:effectLst/>
              <a:latin typeface="+mn-lt"/>
            </a:endParaRPr>
          </a:p>
          <a:p>
            <a:pPr marL="468313" lvl="1" indent="-285750">
              <a:buFont typeface="+mj-lt"/>
              <a:buAutoNum type="romanUcPeriod"/>
              <a:tabLst>
                <a:tab pos="352425" algn="l"/>
              </a:tabLst>
            </a:pPr>
            <a:r>
              <a:rPr lang="en-GB" sz="1000" dirty="0">
                <a:solidFill>
                  <a:srgbClr val="0B0B0B"/>
                </a:solidFill>
                <a:latin typeface="+mn-lt"/>
              </a:rPr>
              <a:t>Employment and unemployment distributions</a:t>
            </a:r>
          </a:p>
          <a:p>
            <a:pPr marL="468313" lvl="1" indent="-285750">
              <a:buFont typeface="+mj-lt"/>
              <a:buAutoNum type="romanUcPeriod"/>
              <a:tabLst>
                <a:tab pos="352425" algn="l"/>
              </a:tabLst>
            </a:pPr>
            <a:r>
              <a:rPr lang="en-GB" sz="1000" dirty="0">
                <a:solidFill>
                  <a:srgbClr val="0B0B0B"/>
                </a:solidFill>
                <a:latin typeface="+mn-lt"/>
              </a:rPr>
              <a:t>Income and poverty distribution</a:t>
            </a:r>
          </a:p>
          <a:p>
            <a:pPr marL="468313" lvl="1" indent="-285750">
              <a:buFont typeface="+mj-lt"/>
              <a:buAutoNum type="romanUcPeriod"/>
              <a:tabLst>
                <a:tab pos="352425" algn="l"/>
              </a:tabLst>
            </a:pPr>
            <a:r>
              <a:rPr lang="en-GB" sz="1000" dirty="0">
                <a:solidFill>
                  <a:srgbClr val="0B0B0B"/>
                </a:solidFill>
              </a:rPr>
              <a:t>…</a:t>
            </a:r>
            <a:endParaRPr lang="en-GB" sz="1000" dirty="0">
              <a:solidFill>
                <a:srgbClr val="0B0B0B"/>
              </a:solidFill>
              <a:latin typeface="+mn-lt"/>
            </a:endParaRPr>
          </a:p>
          <a:p>
            <a:pPr marL="182563" indent="176213" algn="l">
              <a:tabLst>
                <a:tab pos="352425" algn="l"/>
              </a:tabLst>
            </a:pPr>
            <a:endParaRPr lang="en-GB" sz="1000" b="0"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Design: </a:t>
            </a:r>
            <a:r>
              <a:rPr lang="en-GB" sz="1200" b="0" i="0" u="none" strike="noStrike" dirty="0">
                <a:solidFill>
                  <a:srgbClr val="0B0B0B"/>
                </a:solidFill>
                <a:effectLst/>
                <a:latin typeface="+mn-lt"/>
              </a:rPr>
              <a:t>The tool includes several filters for categorizing the data if needed/desired.</a:t>
            </a:r>
          </a:p>
          <a:p>
            <a:pPr marL="171450" indent="-171450" algn="l">
              <a:buFont typeface="Arial" panose="020B0604020202020204" pitchFamily="34" charset="0"/>
              <a:buChar char="•"/>
            </a:pP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Resources: </a:t>
            </a:r>
            <a:r>
              <a:rPr lang="en-GB" sz="1200" b="0" i="0" u="none" strike="noStrike" dirty="0">
                <a:solidFill>
                  <a:srgbClr val="0B0B0B"/>
                </a:solidFill>
                <a:effectLst/>
                <a:latin typeface="+mn-lt"/>
              </a:rPr>
              <a:t>N/A</a:t>
            </a:r>
          </a:p>
        </p:txBody>
      </p:sp>
    </p:spTree>
    <p:extLst>
      <p:ext uri="{BB962C8B-B14F-4D97-AF65-F5344CB8AC3E}">
        <p14:creationId xmlns:p14="http://schemas.microsoft.com/office/powerpoint/2010/main" val="3933342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a:extLst>
              <a:ext uri="{FF2B5EF4-FFF2-40B4-BE49-F238E27FC236}">
                <a16:creationId xmlns:a16="http://schemas.microsoft.com/office/drawing/2014/main" id="{9CAFF907-E827-40FF-C010-53A802587948}"/>
              </a:ext>
            </a:extLst>
          </p:cNvPr>
          <p:cNvSpPr>
            <a:spLocks noGrp="1"/>
          </p:cNvSpPr>
          <p:nvPr>
            <p:ph type="dt" sz="half" idx="10"/>
          </p:nvPr>
        </p:nvSpPr>
        <p:spPr>
          <a:xfrm>
            <a:off x="296448" y="4767263"/>
            <a:ext cx="2389602" cy="273844"/>
          </a:xfrm>
        </p:spPr>
        <p:txBody>
          <a:bodyPr/>
          <a:lstStyle/>
          <a:p>
            <a:r>
              <a:rPr lang="de-DE" dirty="0">
                <a:latin typeface="Barlow" pitchFamily="2" charset="77"/>
              </a:rPr>
              <a:t>21st June 2023</a:t>
            </a:r>
          </a:p>
        </p:txBody>
      </p:sp>
      <p:sp>
        <p:nvSpPr>
          <p:cNvPr id="8" name="Footer Placeholder 2">
            <a:extLst>
              <a:ext uri="{FF2B5EF4-FFF2-40B4-BE49-F238E27FC236}">
                <a16:creationId xmlns:a16="http://schemas.microsoft.com/office/drawing/2014/main" id="{6415737C-9CA7-5024-4B56-3999F8397CA7}"/>
              </a:ext>
            </a:extLst>
          </p:cNvPr>
          <p:cNvSpPr>
            <a:spLocks noGrp="1"/>
          </p:cNvSpPr>
          <p:nvPr>
            <p:ph type="ftr" sz="quarter" idx="11"/>
          </p:nvPr>
        </p:nvSpPr>
        <p:spPr/>
        <p:txBody>
          <a:bodyPr/>
          <a:lstStyle/>
          <a:p>
            <a:r>
              <a:rPr lang="de-DE" dirty="0">
                <a:latin typeface="Barlow" pitchFamily="2" charset="77"/>
              </a:rPr>
              <a:t>US </a:t>
            </a:r>
            <a:r>
              <a:rPr lang="de-DE" dirty="0" err="1">
                <a:latin typeface="Barlow" pitchFamily="2" charset="77"/>
              </a:rPr>
              <a:t>Census</a:t>
            </a:r>
            <a:r>
              <a:rPr lang="de-DE" dirty="0">
                <a:latin typeface="Barlow" pitchFamily="2" charset="77"/>
              </a:rPr>
              <a:t> </a:t>
            </a:r>
            <a:r>
              <a:rPr lang="de-DE" dirty="0" err="1">
                <a:latin typeface="Barlow" pitchFamily="2" charset="77"/>
              </a:rPr>
              <a:t>Demographic</a:t>
            </a:r>
            <a:r>
              <a:rPr lang="de-DE" dirty="0">
                <a:latin typeface="Barlow" pitchFamily="2" charset="77"/>
              </a:rPr>
              <a:t> Data</a:t>
            </a:r>
          </a:p>
        </p:txBody>
      </p:sp>
      <p:sp>
        <p:nvSpPr>
          <p:cNvPr id="9" name="Slide Number Placeholder 3">
            <a:extLst>
              <a:ext uri="{FF2B5EF4-FFF2-40B4-BE49-F238E27FC236}">
                <a16:creationId xmlns:a16="http://schemas.microsoft.com/office/drawing/2014/main" id="{1913BA0F-9E59-A068-1B24-5BB9BCB1C325}"/>
              </a:ext>
            </a:extLst>
          </p:cNvPr>
          <p:cNvSpPr>
            <a:spLocks noGrp="1"/>
          </p:cNvSpPr>
          <p:nvPr>
            <p:ph type="sldNum" sz="quarter" idx="12"/>
          </p:nvPr>
        </p:nvSpPr>
        <p:spPr>
          <a:xfrm>
            <a:off x="6457950" y="4767263"/>
            <a:ext cx="2389602" cy="273844"/>
          </a:xfrm>
        </p:spPr>
        <p:txBody>
          <a:bodyPr/>
          <a:lstStyle/>
          <a:p>
            <a:fld id="{03F7D1CB-B498-054F-B5F4-F49434888A3F}" type="slidenum">
              <a:rPr lang="de-DE" smtClean="0">
                <a:latin typeface="Barlow" pitchFamily="2" charset="77"/>
              </a:rPr>
              <a:t>2</a:t>
            </a:fld>
            <a:endParaRPr lang="de-DE" dirty="0">
              <a:latin typeface="Barlow" pitchFamily="2" charset="77"/>
            </a:endParaRPr>
          </a:p>
        </p:txBody>
      </p:sp>
      <p:sp>
        <p:nvSpPr>
          <p:cNvPr id="4" name="Title 1">
            <a:extLst>
              <a:ext uri="{FF2B5EF4-FFF2-40B4-BE49-F238E27FC236}">
                <a16:creationId xmlns:a16="http://schemas.microsoft.com/office/drawing/2014/main" id="{6DEA8453-2C69-BF52-FEC8-6481331D4A32}"/>
              </a:ext>
            </a:extLst>
          </p:cNvPr>
          <p:cNvSpPr txBox="1">
            <a:spLocks/>
          </p:cNvSpPr>
          <p:nvPr/>
        </p:nvSpPr>
        <p:spPr>
          <a:xfrm>
            <a:off x="296449" y="85725"/>
            <a:ext cx="8626095" cy="810000"/>
          </a:xfrm>
        </p:spPr>
        <p:txBody>
          <a:bodyPr anchor="ct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a:lstStyle>
          <a:p>
            <a:pPr marL="7144" algn="l"/>
            <a:r>
              <a:rPr lang="de-DE" sz="2000" b="1" dirty="0" err="1">
                <a:solidFill>
                  <a:schemeClr val="tx1"/>
                </a:solidFill>
                <a:latin typeface="Barlow" pitchFamily="2" charset="77"/>
                <a:ea typeface="+mn-ea"/>
                <a:cs typeface="+mn-cs"/>
              </a:rPr>
              <a:t>What</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is</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the</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population</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distribution</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across</a:t>
            </a:r>
            <a:r>
              <a:rPr lang="de-DE" sz="2000" b="1" dirty="0">
                <a:solidFill>
                  <a:schemeClr val="tx1"/>
                </a:solidFill>
                <a:latin typeface="Barlow" pitchFamily="2" charset="77"/>
                <a:ea typeface="+mn-ea"/>
                <a:cs typeface="+mn-cs"/>
              </a:rPr>
              <a:t> USA?</a:t>
            </a:r>
          </a:p>
        </p:txBody>
      </p:sp>
      <p:sp>
        <p:nvSpPr>
          <p:cNvPr id="14" name="Venn diagram">
            <a:extLst>
              <a:ext uri="{FF2B5EF4-FFF2-40B4-BE49-F238E27FC236}">
                <a16:creationId xmlns:a16="http://schemas.microsoft.com/office/drawing/2014/main" id="{A80ECF3A-A03F-BAF2-5D0F-D8933DEBD282}"/>
              </a:ext>
            </a:extLst>
          </p:cNvPr>
          <p:cNvSpPr txBox="1"/>
          <p:nvPr/>
        </p:nvSpPr>
        <p:spPr>
          <a:xfrm>
            <a:off x="296448" y="895725"/>
            <a:ext cx="2389602" cy="39293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noAutofit/>
          </a:bodyPr>
          <a:lstStyle>
            <a:lvl1pPr algn="l">
              <a:defRPr sz="4600">
                <a:latin typeface="Barlow Bold"/>
                <a:ea typeface="Barlow Bold"/>
                <a:cs typeface="Barlow Bold"/>
                <a:sym typeface="Barlow Bold"/>
              </a:defRPr>
            </a:lvl1pPr>
          </a:lstStyle>
          <a:p>
            <a:pPr marL="171450" indent="-171450" algn="l">
              <a:buFont typeface="Arial" panose="020B0604020202020204" pitchFamily="34" charset="0"/>
              <a:buChar char="•"/>
            </a:pPr>
            <a:r>
              <a:rPr lang="en-GB" sz="1200" b="1" i="0" u="none" strike="noStrike" dirty="0">
                <a:solidFill>
                  <a:srgbClr val="0B0B0B"/>
                </a:solidFill>
                <a:effectLst/>
                <a:latin typeface="+mn-lt"/>
              </a:rPr>
              <a:t>Link:</a:t>
            </a:r>
            <a:r>
              <a:rPr lang="en-GB" sz="1200" b="0" i="0" u="none" strike="noStrike" dirty="0">
                <a:solidFill>
                  <a:srgbClr val="0B0B0B"/>
                </a:solidFill>
                <a:effectLst/>
                <a:latin typeface="+mn-lt"/>
              </a:rPr>
              <a:t> </a:t>
            </a:r>
            <a:r>
              <a:rPr lang="en-GB" sz="1200" b="0" i="0" u="none" strike="noStrike" dirty="0">
                <a:solidFill>
                  <a:srgbClr val="0B0B0B"/>
                </a:solidFill>
                <a:effectLst/>
                <a:latin typeface="+mn-lt"/>
                <a:hlinkClick r:id="rId2"/>
              </a:rPr>
              <a:t>population</a:t>
            </a: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Summary: </a:t>
            </a:r>
            <a:r>
              <a:rPr lang="en-GB" sz="1200" b="0" i="0" u="none" strike="noStrike" dirty="0">
                <a:solidFill>
                  <a:srgbClr val="0B0B0B"/>
                </a:solidFill>
                <a:effectLst/>
                <a:latin typeface="+mn-lt"/>
              </a:rPr>
              <a:t>This map gives the information on how is the population across USA. The population of each state is given as well. California has the highest population, following by Texas and New York.</a:t>
            </a:r>
          </a:p>
          <a:p>
            <a:pPr marL="171450" indent="-171450" algn="l">
              <a:buFont typeface="Arial" panose="020B0604020202020204" pitchFamily="34" charset="0"/>
              <a:buChar char="•"/>
            </a:pP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Design: </a:t>
            </a:r>
            <a:r>
              <a:rPr lang="en-GB" sz="1200" b="0" i="0" u="none" strike="noStrike" dirty="0">
                <a:solidFill>
                  <a:srgbClr val="0B0B0B"/>
                </a:solidFill>
                <a:effectLst/>
                <a:latin typeface="+mn-lt"/>
              </a:rPr>
              <a:t>The sum(total pop) is used for preparation of this visualization. This gives the best understanding. A filter is added to highlight the states with filtered </a:t>
            </a:r>
          </a:p>
          <a:p>
            <a:pPr marL="171450" indent="-171450" algn="l">
              <a:buFont typeface="Arial" panose="020B0604020202020204" pitchFamily="34" charset="0"/>
              <a:buChar char="•"/>
            </a:pP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Resources: </a:t>
            </a:r>
            <a:r>
              <a:rPr lang="en-GB" sz="1200" b="0" i="0" u="none" strike="noStrike" dirty="0">
                <a:solidFill>
                  <a:srgbClr val="0B0B0B"/>
                </a:solidFill>
                <a:effectLst/>
                <a:latin typeface="+mn-lt"/>
              </a:rPr>
              <a:t>N/A</a:t>
            </a:r>
          </a:p>
        </p:txBody>
      </p:sp>
      <p:pic>
        <p:nvPicPr>
          <p:cNvPr id="3" name="Picture 2">
            <a:extLst>
              <a:ext uri="{FF2B5EF4-FFF2-40B4-BE49-F238E27FC236}">
                <a16:creationId xmlns:a16="http://schemas.microsoft.com/office/drawing/2014/main" id="{378030D6-904E-8F62-B5F3-9AAF257E148C}"/>
              </a:ext>
            </a:extLst>
          </p:cNvPr>
          <p:cNvPicPr>
            <a:picLocks noChangeAspect="1"/>
          </p:cNvPicPr>
          <p:nvPr/>
        </p:nvPicPr>
        <p:blipFill rotWithShape="1">
          <a:blip r:embed="rId3">
            <a:extLst>
              <a:ext uri="{28A0092B-C50C-407E-A947-70E740481C1C}">
                <a14:useLocalDpi xmlns:a14="http://schemas.microsoft.com/office/drawing/2010/main" val="0"/>
              </a:ext>
            </a:extLst>
          </a:blip>
          <a:srcRect l="3581" t="4465" r="10860" b="3921"/>
          <a:stretch/>
        </p:blipFill>
        <p:spPr>
          <a:xfrm>
            <a:off x="3028949" y="944386"/>
            <a:ext cx="5818601" cy="3775532"/>
          </a:xfrm>
          <a:prstGeom prst="rect">
            <a:avLst/>
          </a:prstGeom>
        </p:spPr>
      </p:pic>
    </p:spTree>
    <p:extLst>
      <p:ext uri="{BB962C8B-B14F-4D97-AF65-F5344CB8AC3E}">
        <p14:creationId xmlns:p14="http://schemas.microsoft.com/office/powerpoint/2010/main" val="407122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a:extLst>
              <a:ext uri="{FF2B5EF4-FFF2-40B4-BE49-F238E27FC236}">
                <a16:creationId xmlns:a16="http://schemas.microsoft.com/office/drawing/2014/main" id="{9CAFF907-E827-40FF-C010-53A802587948}"/>
              </a:ext>
            </a:extLst>
          </p:cNvPr>
          <p:cNvSpPr>
            <a:spLocks noGrp="1"/>
          </p:cNvSpPr>
          <p:nvPr>
            <p:ph type="dt" sz="half" idx="10"/>
          </p:nvPr>
        </p:nvSpPr>
        <p:spPr>
          <a:xfrm>
            <a:off x="296448" y="4767263"/>
            <a:ext cx="2389602" cy="273844"/>
          </a:xfrm>
        </p:spPr>
        <p:txBody>
          <a:bodyPr/>
          <a:lstStyle/>
          <a:p>
            <a:r>
              <a:rPr lang="de-DE" dirty="0">
                <a:latin typeface="Barlow" pitchFamily="2" charset="77"/>
              </a:rPr>
              <a:t>21st June 2023</a:t>
            </a:r>
          </a:p>
        </p:txBody>
      </p:sp>
      <p:sp>
        <p:nvSpPr>
          <p:cNvPr id="8" name="Footer Placeholder 2">
            <a:extLst>
              <a:ext uri="{FF2B5EF4-FFF2-40B4-BE49-F238E27FC236}">
                <a16:creationId xmlns:a16="http://schemas.microsoft.com/office/drawing/2014/main" id="{6415737C-9CA7-5024-4B56-3999F8397CA7}"/>
              </a:ext>
            </a:extLst>
          </p:cNvPr>
          <p:cNvSpPr>
            <a:spLocks noGrp="1"/>
          </p:cNvSpPr>
          <p:nvPr>
            <p:ph type="ftr" sz="quarter" idx="11"/>
          </p:nvPr>
        </p:nvSpPr>
        <p:spPr/>
        <p:txBody>
          <a:bodyPr/>
          <a:lstStyle/>
          <a:p>
            <a:r>
              <a:rPr lang="de-DE" dirty="0">
                <a:latin typeface="Barlow" pitchFamily="2" charset="77"/>
              </a:rPr>
              <a:t>US </a:t>
            </a:r>
            <a:r>
              <a:rPr lang="de-DE" dirty="0" err="1">
                <a:latin typeface="Barlow" pitchFamily="2" charset="77"/>
              </a:rPr>
              <a:t>Census</a:t>
            </a:r>
            <a:r>
              <a:rPr lang="de-DE" dirty="0">
                <a:latin typeface="Barlow" pitchFamily="2" charset="77"/>
              </a:rPr>
              <a:t> </a:t>
            </a:r>
            <a:r>
              <a:rPr lang="de-DE" dirty="0" err="1">
                <a:latin typeface="Barlow" pitchFamily="2" charset="77"/>
              </a:rPr>
              <a:t>Demographic</a:t>
            </a:r>
            <a:r>
              <a:rPr lang="de-DE" dirty="0">
                <a:latin typeface="Barlow" pitchFamily="2" charset="77"/>
              </a:rPr>
              <a:t> Data</a:t>
            </a:r>
          </a:p>
        </p:txBody>
      </p:sp>
      <p:sp>
        <p:nvSpPr>
          <p:cNvPr id="9" name="Slide Number Placeholder 3">
            <a:extLst>
              <a:ext uri="{FF2B5EF4-FFF2-40B4-BE49-F238E27FC236}">
                <a16:creationId xmlns:a16="http://schemas.microsoft.com/office/drawing/2014/main" id="{1913BA0F-9E59-A068-1B24-5BB9BCB1C325}"/>
              </a:ext>
            </a:extLst>
          </p:cNvPr>
          <p:cNvSpPr>
            <a:spLocks noGrp="1"/>
          </p:cNvSpPr>
          <p:nvPr>
            <p:ph type="sldNum" sz="quarter" idx="12"/>
          </p:nvPr>
        </p:nvSpPr>
        <p:spPr>
          <a:xfrm>
            <a:off x="6457950" y="4767263"/>
            <a:ext cx="2389602" cy="273844"/>
          </a:xfrm>
        </p:spPr>
        <p:txBody>
          <a:bodyPr/>
          <a:lstStyle/>
          <a:p>
            <a:fld id="{03F7D1CB-B498-054F-B5F4-F49434888A3F}" type="slidenum">
              <a:rPr lang="de-DE" smtClean="0">
                <a:latin typeface="Barlow" pitchFamily="2" charset="77"/>
              </a:rPr>
              <a:t>3</a:t>
            </a:fld>
            <a:endParaRPr lang="de-DE" dirty="0">
              <a:latin typeface="Barlow" pitchFamily="2" charset="77"/>
            </a:endParaRPr>
          </a:p>
        </p:txBody>
      </p:sp>
      <p:sp>
        <p:nvSpPr>
          <p:cNvPr id="4" name="Title 1">
            <a:extLst>
              <a:ext uri="{FF2B5EF4-FFF2-40B4-BE49-F238E27FC236}">
                <a16:creationId xmlns:a16="http://schemas.microsoft.com/office/drawing/2014/main" id="{6DEA8453-2C69-BF52-FEC8-6481331D4A32}"/>
              </a:ext>
            </a:extLst>
          </p:cNvPr>
          <p:cNvSpPr txBox="1">
            <a:spLocks/>
          </p:cNvSpPr>
          <p:nvPr/>
        </p:nvSpPr>
        <p:spPr>
          <a:xfrm>
            <a:off x="296449" y="85725"/>
            <a:ext cx="8626095" cy="810000"/>
          </a:xfrm>
        </p:spPr>
        <p:txBody>
          <a:bodyPr anchor="ct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a:lstStyle>
          <a:p>
            <a:pPr marL="7144" algn="l"/>
            <a:r>
              <a:rPr lang="de-DE" sz="2000" b="1" dirty="0" err="1">
                <a:solidFill>
                  <a:schemeClr val="tx1"/>
                </a:solidFill>
                <a:latin typeface="Barlow" pitchFamily="2" charset="77"/>
                <a:ea typeface="+mn-ea"/>
                <a:cs typeface="+mn-cs"/>
              </a:rPr>
              <a:t>What</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is</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the</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relation</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between</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poverty</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unemployment</a:t>
            </a:r>
            <a:r>
              <a:rPr lang="de-DE" sz="2000" b="1" dirty="0">
                <a:solidFill>
                  <a:schemeClr val="tx1"/>
                </a:solidFill>
                <a:latin typeface="Barlow" pitchFamily="2" charset="77"/>
                <a:ea typeface="+mn-ea"/>
                <a:cs typeface="+mn-cs"/>
              </a:rPr>
              <a:t> and </a:t>
            </a:r>
            <a:r>
              <a:rPr lang="de-DE" sz="2000" b="1" dirty="0" err="1">
                <a:solidFill>
                  <a:schemeClr val="tx1"/>
                </a:solidFill>
                <a:latin typeface="Barlow" pitchFamily="2" charset="77"/>
                <a:ea typeface="+mn-ea"/>
                <a:cs typeface="+mn-cs"/>
              </a:rPr>
              <a:t>income</a:t>
            </a:r>
            <a:r>
              <a:rPr lang="de-DE" sz="2000" b="1" dirty="0">
                <a:solidFill>
                  <a:schemeClr val="tx1"/>
                </a:solidFill>
                <a:latin typeface="Barlow" pitchFamily="2" charset="77"/>
                <a:ea typeface="+mn-ea"/>
                <a:cs typeface="+mn-cs"/>
              </a:rPr>
              <a:t>?</a:t>
            </a:r>
          </a:p>
        </p:txBody>
      </p:sp>
      <p:sp>
        <p:nvSpPr>
          <p:cNvPr id="14" name="Venn diagram">
            <a:extLst>
              <a:ext uri="{FF2B5EF4-FFF2-40B4-BE49-F238E27FC236}">
                <a16:creationId xmlns:a16="http://schemas.microsoft.com/office/drawing/2014/main" id="{A80ECF3A-A03F-BAF2-5D0F-D8933DEBD282}"/>
              </a:ext>
            </a:extLst>
          </p:cNvPr>
          <p:cNvSpPr txBox="1"/>
          <p:nvPr/>
        </p:nvSpPr>
        <p:spPr>
          <a:xfrm>
            <a:off x="296448" y="895725"/>
            <a:ext cx="2389602" cy="39293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noAutofit/>
          </a:bodyPr>
          <a:lstStyle>
            <a:lvl1pPr algn="l">
              <a:defRPr sz="4600">
                <a:latin typeface="Barlow Bold"/>
                <a:ea typeface="Barlow Bold"/>
                <a:cs typeface="Barlow Bold"/>
                <a:sym typeface="Barlow Bold"/>
              </a:defRPr>
            </a:lvl1pPr>
          </a:lstStyle>
          <a:p>
            <a:pPr marL="171450" indent="-171450" algn="l">
              <a:buFont typeface="Arial" panose="020B0604020202020204" pitchFamily="34" charset="0"/>
              <a:buChar char="•"/>
            </a:pPr>
            <a:r>
              <a:rPr lang="en-GB" sz="1200" b="1" i="0" u="none" strike="noStrike" dirty="0">
                <a:solidFill>
                  <a:srgbClr val="0B0B0B"/>
                </a:solidFill>
                <a:effectLst/>
                <a:latin typeface="+mn-lt"/>
              </a:rPr>
              <a:t>Link:</a:t>
            </a:r>
            <a:r>
              <a:rPr lang="en-GB" sz="1200" b="0" i="0" u="none" strike="noStrike" dirty="0">
                <a:solidFill>
                  <a:srgbClr val="0B0B0B"/>
                </a:solidFill>
                <a:effectLst/>
                <a:latin typeface="+mn-lt"/>
              </a:rPr>
              <a:t> </a:t>
            </a:r>
            <a:r>
              <a:rPr lang="en-GB" sz="1200" b="0" i="0" u="none" strike="noStrike" dirty="0">
                <a:solidFill>
                  <a:srgbClr val="0B0B0B"/>
                </a:solidFill>
                <a:effectLst/>
                <a:latin typeface="+mn-lt"/>
                <a:hlinkClick r:id="rId2"/>
              </a:rPr>
              <a:t>poverty-income</a:t>
            </a:r>
            <a:r>
              <a:rPr lang="en-GB" sz="1200" b="0" i="0" u="none" strike="noStrike" dirty="0">
                <a:solidFill>
                  <a:srgbClr val="0B0B0B"/>
                </a:solidFill>
                <a:effectLst/>
                <a:latin typeface="+mn-lt"/>
              </a:rPr>
              <a:t>, </a:t>
            </a:r>
            <a:r>
              <a:rPr lang="en-GB" sz="1200" b="0" i="0" u="none" strike="noStrike" dirty="0">
                <a:solidFill>
                  <a:srgbClr val="0B0B0B"/>
                </a:solidFill>
                <a:effectLst/>
                <a:latin typeface="+mn-lt"/>
                <a:hlinkClick r:id="rId3"/>
              </a:rPr>
              <a:t>unemployment-income</a:t>
            </a:r>
            <a:endParaRPr lang="en-GB" sz="100" b="0" i="0" u="none" strike="noStrike" dirty="0">
              <a:solidFill>
                <a:srgbClr val="0B0B0B"/>
              </a:solidFill>
              <a:effectLst/>
              <a:latin typeface="+mn-lt"/>
            </a:endParaRPr>
          </a:p>
          <a:p>
            <a:pPr marL="171450" indent="-171450" algn="l">
              <a:buFont typeface="Arial" panose="020B0604020202020204" pitchFamily="34" charset="0"/>
              <a:buChar char="•"/>
            </a:pP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Summary: </a:t>
            </a:r>
            <a:r>
              <a:rPr lang="en-GB" sz="1200" b="0" i="0" u="none" strike="noStrike" dirty="0">
                <a:solidFill>
                  <a:srgbClr val="0B0B0B"/>
                </a:solidFill>
                <a:effectLst/>
                <a:latin typeface="+mn-lt"/>
              </a:rPr>
              <a:t>This plot gives the information on how the poverty and unemployment are related to average income. It can be seen that poverty and unemployment increases with lower average income.</a:t>
            </a:r>
          </a:p>
          <a:p>
            <a:pPr marL="171450" indent="-171450" algn="l">
              <a:buFont typeface="Arial" panose="020B0604020202020204" pitchFamily="34" charset="0"/>
              <a:buChar char="•"/>
            </a:pP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Design: </a:t>
            </a:r>
            <a:r>
              <a:rPr lang="en-GB" sz="1200" b="0" i="0" u="none" strike="noStrike" dirty="0">
                <a:solidFill>
                  <a:srgbClr val="0B0B0B"/>
                </a:solidFill>
                <a:effectLst/>
                <a:latin typeface="+mn-lt"/>
              </a:rPr>
              <a:t>The scatter plot can show the results very well and the regression with confident bands can help of understanding the data.</a:t>
            </a:r>
          </a:p>
          <a:p>
            <a:pPr marL="171450" indent="-171450" algn="l">
              <a:buFont typeface="Arial" panose="020B0604020202020204" pitchFamily="34" charset="0"/>
              <a:buChar char="•"/>
            </a:pP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Resources: </a:t>
            </a:r>
            <a:r>
              <a:rPr lang="en-GB" sz="1200" b="0" i="0" u="none" strike="noStrike" dirty="0">
                <a:solidFill>
                  <a:srgbClr val="0B0B0B"/>
                </a:solidFill>
                <a:effectLst/>
                <a:latin typeface="+mn-lt"/>
              </a:rPr>
              <a:t>N/A</a:t>
            </a:r>
          </a:p>
        </p:txBody>
      </p:sp>
      <p:grpSp>
        <p:nvGrpSpPr>
          <p:cNvPr id="22" name="Group 21">
            <a:extLst>
              <a:ext uri="{FF2B5EF4-FFF2-40B4-BE49-F238E27FC236}">
                <a16:creationId xmlns:a16="http://schemas.microsoft.com/office/drawing/2014/main" id="{B79BAE85-0E33-4B96-E51C-6C9E1ADD9E18}"/>
              </a:ext>
            </a:extLst>
          </p:cNvPr>
          <p:cNvGrpSpPr/>
          <p:nvPr/>
        </p:nvGrpSpPr>
        <p:grpSpPr>
          <a:xfrm>
            <a:off x="2991739" y="1244359"/>
            <a:ext cx="5855813" cy="2983154"/>
            <a:chOff x="3028950" y="1597509"/>
            <a:chExt cx="5855813" cy="2983154"/>
          </a:xfrm>
        </p:grpSpPr>
        <p:pic>
          <p:nvPicPr>
            <p:cNvPr id="19" name="Picture 18">
              <a:extLst>
                <a:ext uri="{FF2B5EF4-FFF2-40B4-BE49-F238E27FC236}">
                  <a16:creationId xmlns:a16="http://schemas.microsoft.com/office/drawing/2014/main" id="{7307B43B-2E12-9BD7-6390-808B4E5E58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6513" y="1597509"/>
              <a:ext cx="2908250" cy="2983154"/>
            </a:xfrm>
            <a:prstGeom prst="rect">
              <a:avLst/>
            </a:prstGeom>
          </p:spPr>
        </p:pic>
        <p:pic>
          <p:nvPicPr>
            <p:cNvPr id="21" name="Picture 20">
              <a:extLst>
                <a:ext uri="{FF2B5EF4-FFF2-40B4-BE49-F238E27FC236}">
                  <a16:creationId xmlns:a16="http://schemas.microsoft.com/office/drawing/2014/main" id="{1C03903B-ECCD-983B-7E3B-FE64DE6F4D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8950" y="1597509"/>
              <a:ext cx="2947563" cy="2983154"/>
            </a:xfrm>
            <a:prstGeom prst="rect">
              <a:avLst/>
            </a:prstGeom>
          </p:spPr>
        </p:pic>
      </p:grpSp>
    </p:spTree>
    <p:extLst>
      <p:ext uri="{BB962C8B-B14F-4D97-AF65-F5344CB8AC3E}">
        <p14:creationId xmlns:p14="http://schemas.microsoft.com/office/powerpoint/2010/main" val="160127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a:extLst>
              <a:ext uri="{FF2B5EF4-FFF2-40B4-BE49-F238E27FC236}">
                <a16:creationId xmlns:a16="http://schemas.microsoft.com/office/drawing/2014/main" id="{9CAFF907-E827-40FF-C010-53A802587948}"/>
              </a:ext>
            </a:extLst>
          </p:cNvPr>
          <p:cNvSpPr>
            <a:spLocks noGrp="1"/>
          </p:cNvSpPr>
          <p:nvPr>
            <p:ph type="dt" sz="half" idx="10"/>
          </p:nvPr>
        </p:nvSpPr>
        <p:spPr>
          <a:xfrm>
            <a:off x="296448" y="4767263"/>
            <a:ext cx="2389602" cy="273844"/>
          </a:xfrm>
        </p:spPr>
        <p:txBody>
          <a:bodyPr/>
          <a:lstStyle/>
          <a:p>
            <a:r>
              <a:rPr lang="de-DE" dirty="0">
                <a:latin typeface="Barlow" pitchFamily="2" charset="77"/>
              </a:rPr>
              <a:t>21st June 2023</a:t>
            </a:r>
          </a:p>
        </p:txBody>
      </p:sp>
      <p:sp>
        <p:nvSpPr>
          <p:cNvPr id="8" name="Footer Placeholder 2">
            <a:extLst>
              <a:ext uri="{FF2B5EF4-FFF2-40B4-BE49-F238E27FC236}">
                <a16:creationId xmlns:a16="http://schemas.microsoft.com/office/drawing/2014/main" id="{6415737C-9CA7-5024-4B56-3999F8397CA7}"/>
              </a:ext>
            </a:extLst>
          </p:cNvPr>
          <p:cNvSpPr>
            <a:spLocks noGrp="1"/>
          </p:cNvSpPr>
          <p:nvPr>
            <p:ph type="ftr" sz="quarter" idx="11"/>
          </p:nvPr>
        </p:nvSpPr>
        <p:spPr/>
        <p:txBody>
          <a:bodyPr/>
          <a:lstStyle/>
          <a:p>
            <a:r>
              <a:rPr lang="de-DE" dirty="0">
                <a:latin typeface="Barlow" pitchFamily="2" charset="77"/>
              </a:rPr>
              <a:t>US </a:t>
            </a:r>
            <a:r>
              <a:rPr lang="de-DE" dirty="0" err="1">
                <a:latin typeface="Barlow" pitchFamily="2" charset="77"/>
              </a:rPr>
              <a:t>Census</a:t>
            </a:r>
            <a:r>
              <a:rPr lang="de-DE" dirty="0">
                <a:latin typeface="Barlow" pitchFamily="2" charset="77"/>
              </a:rPr>
              <a:t> </a:t>
            </a:r>
            <a:r>
              <a:rPr lang="de-DE" dirty="0" err="1">
                <a:latin typeface="Barlow" pitchFamily="2" charset="77"/>
              </a:rPr>
              <a:t>Demographic</a:t>
            </a:r>
            <a:r>
              <a:rPr lang="de-DE" dirty="0">
                <a:latin typeface="Barlow" pitchFamily="2" charset="77"/>
              </a:rPr>
              <a:t> Data</a:t>
            </a:r>
          </a:p>
        </p:txBody>
      </p:sp>
      <p:sp>
        <p:nvSpPr>
          <p:cNvPr id="9" name="Slide Number Placeholder 3">
            <a:extLst>
              <a:ext uri="{FF2B5EF4-FFF2-40B4-BE49-F238E27FC236}">
                <a16:creationId xmlns:a16="http://schemas.microsoft.com/office/drawing/2014/main" id="{1913BA0F-9E59-A068-1B24-5BB9BCB1C325}"/>
              </a:ext>
            </a:extLst>
          </p:cNvPr>
          <p:cNvSpPr>
            <a:spLocks noGrp="1"/>
          </p:cNvSpPr>
          <p:nvPr>
            <p:ph type="sldNum" sz="quarter" idx="12"/>
          </p:nvPr>
        </p:nvSpPr>
        <p:spPr>
          <a:xfrm>
            <a:off x="6457950" y="4767263"/>
            <a:ext cx="2389602" cy="273844"/>
          </a:xfrm>
        </p:spPr>
        <p:txBody>
          <a:bodyPr/>
          <a:lstStyle/>
          <a:p>
            <a:fld id="{03F7D1CB-B498-054F-B5F4-F49434888A3F}" type="slidenum">
              <a:rPr lang="de-DE" smtClean="0">
                <a:latin typeface="Barlow" pitchFamily="2" charset="77"/>
              </a:rPr>
              <a:t>4</a:t>
            </a:fld>
            <a:endParaRPr lang="de-DE" dirty="0">
              <a:latin typeface="Barlow" pitchFamily="2" charset="77"/>
            </a:endParaRPr>
          </a:p>
        </p:txBody>
      </p:sp>
      <p:sp>
        <p:nvSpPr>
          <p:cNvPr id="4" name="Title 1">
            <a:extLst>
              <a:ext uri="{FF2B5EF4-FFF2-40B4-BE49-F238E27FC236}">
                <a16:creationId xmlns:a16="http://schemas.microsoft.com/office/drawing/2014/main" id="{6DEA8453-2C69-BF52-FEC8-6481331D4A32}"/>
              </a:ext>
            </a:extLst>
          </p:cNvPr>
          <p:cNvSpPr txBox="1">
            <a:spLocks/>
          </p:cNvSpPr>
          <p:nvPr/>
        </p:nvSpPr>
        <p:spPr>
          <a:xfrm>
            <a:off x="296449" y="85725"/>
            <a:ext cx="8626095" cy="810000"/>
          </a:xfrm>
        </p:spPr>
        <p:txBody>
          <a:bodyPr anchor="ct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a:lstStyle>
          <a:p>
            <a:pPr marL="7144" algn="l"/>
            <a:r>
              <a:rPr lang="de-DE" sz="2000" b="1" dirty="0" err="1">
                <a:solidFill>
                  <a:schemeClr val="tx1"/>
                </a:solidFill>
                <a:latin typeface="Barlow" pitchFamily="2" charset="77"/>
                <a:ea typeface="+mn-ea"/>
                <a:cs typeface="+mn-cs"/>
              </a:rPr>
              <a:t>What</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is</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the</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relation</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between</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poverty</a:t>
            </a:r>
            <a:r>
              <a:rPr lang="de-DE" sz="2000" b="1" dirty="0">
                <a:solidFill>
                  <a:schemeClr val="tx1"/>
                </a:solidFill>
                <a:latin typeface="Barlow" pitchFamily="2" charset="77"/>
                <a:ea typeface="+mn-ea"/>
                <a:cs typeface="+mn-cs"/>
              </a:rPr>
              <a:t> and </a:t>
            </a:r>
            <a:r>
              <a:rPr lang="de-DE" sz="2000" b="1" dirty="0" err="1">
                <a:solidFill>
                  <a:schemeClr val="tx1"/>
                </a:solidFill>
                <a:latin typeface="Barlow" pitchFamily="2" charset="77"/>
                <a:ea typeface="+mn-ea"/>
                <a:cs typeface="+mn-cs"/>
              </a:rPr>
              <a:t>income</a:t>
            </a:r>
            <a:r>
              <a:rPr lang="de-DE" sz="2000" b="1" dirty="0">
                <a:solidFill>
                  <a:schemeClr val="tx1"/>
                </a:solidFill>
                <a:latin typeface="Barlow" pitchFamily="2" charset="77"/>
                <a:ea typeface="+mn-ea"/>
                <a:cs typeface="+mn-cs"/>
              </a:rPr>
              <a:t>?</a:t>
            </a:r>
          </a:p>
        </p:txBody>
      </p:sp>
      <p:sp>
        <p:nvSpPr>
          <p:cNvPr id="14" name="Venn diagram">
            <a:extLst>
              <a:ext uri="{FF2B5EF4-FFF2-40B4-BE49-F238E27FC236}">
                <a16:creationId xmlns:a16="http://schemas.microsoft.com/office/drawing/2014/main" id="{A80ECF3A-A03F-BAF2-5D0F-D8933DEBD282}"/>
              </a:ext>
            </a:extLst>
          </p:cNvPr>
          <p:cNvSpPr txBox="1"/>
          <p:nvPr/>
        </p:nvSpPr>
        <p:spPr>
          <a:xfrm>
            <a:off x="296448" y="895725"/>
            <a:ext cx="2389602" cy="39293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noAutofit/>
          </a:bodyPr>
          <a:lstStyle>
            <a:lvl1pPr algn="l">
              <a:defRPr sz="4600">
                <a:latin typeface="Barlow Bold"/>
                <a:ea typeface="Barlow Bold"/>
                <a:cs typeface="Barlow Bold"/>
                <a:sym typeface="Barlow Bold"/>
              </a:defRPr>
            </a:lvl1pPr>
          </a:lstStyle>
          <a:p>
            <a:pPr marL="171450" indent="-171450" algn="l">
              <a:buFont typeface="Arial" panose="020B0604020202020204" pitchFamily="34" charset="0"/>
              <a:buChar char="•"/>
            </a:pPr>
            <a:r>
              <a:rPr lang="en-GB" sz="1200" b="1" i="0" u="none" strike="noStrike" dirty="0">
                <a:solidFill>
                  <a:srgbClr val="0B0B0B"/>
                </a:solidFill>
                <a:effectLst/>
                <a:latin typeface="+mn-lt"/>
              </a:rPr>
              <a:t>Link: </a:t>
            </a:r>
            <a:r>
              <a:rPr lang="en-GB" sz="1200" i="0" u="none" strike="noStrike" dirty="0">
                <a:solidFill>
                  <a:srgbClr val="0B0B0B"/>
                </a:solidFill>
                <a:effectLst/>
                <a:latin typeface="+mn-lt"/>
                <a:hlinkClick r:id="rId2"/>
              </a:rPr>
              <a:t>poverty-income</a:t>
            </a:r>
            <a:endParaRPr lang="en-GB" sz="1200" i="0" u="none" strike="noStrike" dirty="0">
              <a:solidFill>
                <a:srgbClr val="0B0B0B"/>
              </a:solidFill>
              <a:effectLst/>
              <a:latin typeface="+mn-lt"/>
            </a:endParaRPr>
          </a:p>
          <a:p>
            <a:pPr marL="171450" indent="-171450" algn="l">
              <a:buFont typeface="Arial" panose="020B0604020202020204" pitchFamily="34" charset="0"/>
              <a:buChar char="•"/>
            </a:pPr>
            <a:endParaRPr lang="en-GB" sz="1200" b="1" i="0" u="none" strike="noStrike" dirty="0">
              <a:solidFill>
                <a:srgbClr val="0B0B0B"/>
              </a:solidFill>
              <a:effectLst/>
              <a:latin typeface="+mn-lt"/>
            </a:endParaRPr>
          </a:p>
          <a:p>
            <a:pPr marL="171450" indent="-171450">
              <a:buFont typeface="Arial" panose="020B0604020202020204" pitchFamily="34" charset="0"/>
              <a:buChar char="•"/>
            </a:pPr>
            <a:r>
              <a:rPr lang="en-GB" sz="1200" b="1" i="0" u="none" strike="noStrike" dirty="0">
                <a:solidFill>
                  <a:srgbClr val="0B0B0B"/>
                </a:solidFill>
                <a:effectLst/>
                <a:latin typeface="+mn-lt"/>
              </a:rPr>
              <a:t>Summary: </a:t>
            </a:r>
            <a:r>
              <a:rPr lang="en-GB" sz="1200" b="0" i="0" u="none" strike="noStrike" dirty="0">
                <a:solidFill>
                  <a:srgbClr val="0B0B0B"/>
                </a:solidFill>
                <a:effectLst/>
                <a:latin typeface="+mn-lt"/>
              </a:rPr>
              <a:t>This map gives the information on how which state has the highest income (size of the boxes) and its poverty level (colour of boxes). It can be seen that the New Jersey has the highest average income and Puerto Rico the list! On the other side, Puerto Rico hast the highest average poverty among other states.</a:t>
            </a:r>
          </a:p>
          <a:p>
            <a:pPr marL="171450" indent="-171450" algn="l">
              <a:buFont typeface="Arial" panose="020B0604020202020204" pitchFamily="34" charset="0"/>
              <a:buChar char="•"/>
            </a:pP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Design: </a:t>
            </a:r>
            <a:r>
              <a:rPr lang="en-GB" sz="1200" b="0" i="0" u="none" strike="noStrike" dirty="0">
                <a:solidFill>
                  <a:srgbClr val="0B0B0B"/>
                </a:solidFill>
                <a:effectLst/>
                <a:latin typeface="+mn-lt"/>
              </a:rPr>
              <a:t>The </a:t>
            </a:r>
            <a:r>
              <a:rPr lang="en-GB" sz="1200" b="0" i="0" u="none" strike="noStrike" dirty="0" err="1">
                <a:solidFill>
                  <a:srgbClr val="0B0B0B"/>
                </a:solidFill>
                <a:effectLst/>
                <a:latin typeface="+mn-lt"/>
              </a:rPr>
              <a:t>treemap</a:t>
            </a:r>
            <a:r>
              <a:rPr lang="en-GB" sz="1200" b="0" i="0" u="none" strike="noStrike" dirty="0">
                <a:solidFill>
                  <a:srgbClr val="0B0B0B"/>
                </a:solidFill>
                <a:effectLst/>
                <a:latin typeface="+mn-lt"/>
              </a:rPr>
              <a:t> is a useful tool for showing the size of a value in comparison to others. The colour provides an additional metric on the data. </a:t>
            </a:r>
          </a:p>
          <a:p>
            <a:pPr marL="171450" indent="-171450" algn="l">
              <a:buFont typeface="Arial" panose="020B0604020202020204" pitchFamily="34" charset="0"/>
              <a:buChar char="•"/>
            </a:pPr>
            <a:endParaRPr lang="en-GB" sz="1200" dirty="0">
              <a:solidFill>
                <a:srgbClr val="0B0B0B"/>
              </a:solidFill>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Resources: </a:t>
            </a:r>
            <a:r>
              <a:rPr lang="en-GB" sz="1200" b="0" i="0" u="none" strike="noStrike" dirty="0">
                <a:solidFill>
                  <a:srgbClr val="0B0B0B"/>
                </a:solidFill>
                <a:effectLst/>
                <a:latin typeface="+mn-lt"/>
              </a:rPr>
              <a:t>N/A</a:t>
            </a:r>
          </a:p>
        </p:txBody>
      </p:sp>
      <p:pic>
        <p:nvPicPr>
          <p:cNvPr id="13" name="Picture 12">
            <a:extLst>
              <a:ext uri="{FF2B5EF4-FFF2-40B4-BE49-F238E27FC236}">
                <a16:creationId xmlns:a16="http://schemas.microsoft.com/office/drawing/2014/main" id="{ECF3052E-DAA1-7052-5DAE-5D4732128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950" y="817467"/>
            <a:ext cx="5818601" cy="3798075"/>
          </a:xfrm>
          <a:prstGeom prst="rect">
            <a:avLst/>
          </a:prstGeom>
        </p:spPr>
      </p:pic>
    </p:spTree>
    <p:extLst>
      <p:ext uri="{BB962C8B-B14F-4D97-AF65-F5344CB8AC3E}">
        <p14:creationId xmlns:p14="http://schemas.microsoft.com/office/powerpoint/2010/main" val="206880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a:extLst>
              <a:ext uri="{FF2B5EF4-FFF2-40B4-BE49-F238E27FC236}">
                <a16:creationId xmlns:a16="http://schemas.microsoft.com/office/drawing/2014/main" id="{9CAFF907-E827-40FF-C010-53A802587948}"/>
              </a:ext>
            </a:extLst>
          </p:cNvPr>
          <p:cNvSpPr>
            <a:spLocks noGrp="1"/>
          </p:cNvSpPr>
          <p:nvPr>
            <p:ph type="dt" sz="half" idx="10"/>
          </p:nvPr>
        </p:nvSpPr>
        <p:spPr>
          <a:xfrm>
            <a:off x="296448" y="4767263"/>
            <a:ext cx="2389602" cy="273844"/>
          </a:xfrm>
        </p:spPr>
        <p:txBody>
          <a:bodyPr/>
          <a:lstStyle/>
          <a:p>
            <a:r>
              <a:rPr lang="de-DE" dirty="0">
                <a:latin typeface="Barlow" pitchFamily="2" charset="77"/>
              </a:rPr>
              <a:t>21st June 2023</a:t>
            </a:r>
          </a:p>
        </p:txBody>
      </p:sp>
      <p:sp>
        <p:nvSpPr>
          <p:cNvPr id="8" name="Footer Placeholder 2">
            <a:extLst>
              <a:ext uri="{FF2B5EF4-FFF2-40B4-BE49-F238E27FC236}">
                <a16:creationId xmlns:a16="http://schemas.microsoft.com/office/drawing/2014/main" id="{6415737C-9CA7-5024-4B56-3999F8397CA7}"/>
              </a:ext>
            </a:extLst>
          </p:cNvPr>
          <p:cNvSpPr>
            <a:spLocks noGrp="1"/>
          </p:cNvSpPr>
          <p:nvPr>
            <p:ph type="ftr" sz="quarter" idx="11"/>
          </p:nvPr>
        </p:nvSpPr>
        <p:spPr/>
        <p:txBody>
          <a:bodyPr/>
          <a:lstStyle/>
          <a:p>
            <a:r>
              <a:rPr lang="de-DE" dirty="0">
                <a:latin typeface="Barlow" pitchFamily="2" charset="77"/>
              </a:rPr>
              <a:t>US </a:t>
            </a:r>
            <a:r>
              <a:rPr lang="de-DE" dirty="0" err="1">
                <a:latin typeface="Barlow" pitchFamily="2" charset="77"/>
              </a:rPr>
              <a:t>Census</a:t>
            </a:r>
            <a:r>
              <a:rPr lang="de-DE" dirty="0">
                <a:latin typeface="Barlow" pitchFamily="2" charset="77"/>
              </a:rPr>
              <a:t> </a:t>
            </a:r>
            <a:r>
              <a:rPr lang="de-DE" dirty="0" err="1">
                <a:latin typeface="Barlow" pitchFamily="2" charset="77"/>
              </a:rPr>
              <a:t>Demographic</a:t>
            </a:r>
            <a:r>
              <a:rPr lang="de-DE" dirty="0">
                <a:latin typeface="Barlow" pitchFamily="2" charset="77"/>
              </a:rPr>
              <a:t> Data</a:t>
            </a:r>
          </a:p>
        </p:txBody>
      </p:sp>
      <p:sp>
        <p:nvSpPr>
          <p:cNvPr id="9" name="Slide Number Placeholder 3">
            <a:extLst>
              <a:ext uri="{FF2B5EF4-FFF2-40B4-BE49-F238E27FC236}">
                <a16:creationId xmlns:a16="http://schemas.microsoft.com/office/drawing/2014/main" id="{1913BA0F-9E59-A068-1B24-5BB9BCB1C325}"/>
              </a:ext>
            </a:extLst>
          </p:cNvPr>
          <p:cNvSpPr>
            <a:spLocks noGrp="1"/>
          </p:cNvSpPr>
          <p:nvPr>
            <p:ph type="sldNum" sz="quarter" idx="12"/>
          </p:nvPr>
        </p:nvSpPr>
        <p:spPr>
          <a:xfrm>
            <a:off x="6457950" y="4767263"/>
            <a:ext cx="2389602" cy="273844"/>
          </a:xfrm>
        </p:spPr>
        <p:txBody>
          <a:bodyPr/>
          <a:lstStyle/>
          <a:p>
            <a:fld id="{03F7D1CB-B498-054F-B5F4-F49434888A3F}" type="slidenum">
              <a:rPr lang="de-DE" smtClean="0">
                <a:latin typeface="Barlow" pitchFamily="2" charset="77"/>
              </a:rPr>
              <a:t>5</a:t>
            </a:fld>
            <a:endParaRPr lang="de-DE" dirty="0">
              <a:latin typeface="Barlow" pitchFamily="2" charset="77"/>
            </a:endParaRPr>
          </a:p>
        </p:txBody>
      </p:sp>
      <p:sp>
        <p:nvSpPr>
          <p:cNvPr id="4" name="Title 1">
            <a:extLst>
              <a:ext uri="{FF2B5EF4-FFF2-40B4-BE49-F238E27FC236}">
                <a16:creationId xmlns:a16="http://schemas.microsoft.com/office/drawing/2014/main" id="{6DEA8453-2C69-BF52-FEC8-6481331D4A32}"/>
              </a:ext>
            </a:extLst>
          </p:cNvPr>
          <p:cNvSpPr txBox="1">
            <a:spLocks/>
          </p:cNvSpPr>
          <p:nvPr/>
        </p:nvSpPr>
        <p:spPr>
          <a:xfrm>
            <a:off x="296449" y="85725"/>
            <a:ext cx="8626095" cy="810000"/>
          </a:xfrm>
        </p:spPr>
        <p:txBody>
          <a:bodyPr anchor="ct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a:lstStyle>
          <a:p>
            <a:pPr marL="7144" algn="l"/>
            <a:r>
              <a:rPr lang="de-DE" sz="2000" b="1" dirty="0" err="1">
                <a:solidFill>
                  <a:schemeClr val="tx1"/>
                </a:solidFill>
                <a:latin typeface="Barlow" pitchFamily="2" charset="77"/>
                <a:ea typeface="+mn-ea"/>
                <a:cs typeface="+mn-cs"/>
              </a:rPr>
              <a:t>What</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is</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the</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relation</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between</a:t>
            </a:r>
            <a:r>
              <a:rPr lang="de-DE" sz="2000" b="1" dirty="0">
                <a:solidFill>
                  <a:schemeClr val="tx1"/>
                </a:solidFill>
                <a:latin typeface="Barlow" pitchFamily="2" charset="77"/>
                <a:ea typeface="+mn-ea"/>
                <a:cs typeface="+mn-cs"/>
              </a:rPr>
              <a:t> </a:t>
            </a:r>
            <a:r>
              <a:rPr lang="de-DE" sz="2000" b="1" dirty="0" err="1">
                <a:solidFill>
                  <a:schemeClr val="tx1"/>
                </a:solidFill>
                <a:latin typeface="Barlow" pitchFamily="2" charset="77"/>
                <a:ea typeface="+mn-ea"/>
                <a:cs typeface="+mn-cs"/>
              </a:rPr>
              <a:t>poverty</a:t>
            </a:r>
            <a:r>
              <a:rPr lang="de-DE" sz="2000" b="1" dirty="0">
                <a:solidFill>
                  <a:schemeClr val="tx1"/>
                </a:solidFill>
                <a:latin typeface="Barlow" pitchFamily="2" charset="77"/>
                <a:ea typeface="+mn-ea"/>
                <a:cs typeface="+mn-cs"/>
              </a:rPr>
              <a:t> and </a:t>
            </a:r>
            <a:r>
              <a:rPr lang="de-DE" sz="2000" b="1" dirty="0" err="1">
                <a:solidFill>
                  <a:schemeClr val="tx1"/>
                </a:solidFill>
                <a:latin typeface="Barlow" pitchFamily="2" charset="77"/>
                <a:ea typeface="+mn-ea"/>
                <a:cs typeface="+mn-cs"/>
              </a:rPr>
              <a:t>income</a:t>
            </a:r>
            <a:r>
              <a:rPr lang="de-DE" sz="2000" b="1" dirty="0">
                <a:solidFill>
                  <a:schemeClr val="tx1"/>
                </a:solidFill>
                <a:latin typeface="Barlow" pitchFamily="2" charset="77"/>
                <a:ea typeface="+mn-ea"/>
                <a:cs typeface="+mn-cs"/>
              </a:rPr>
              <a:t>?</a:t>
            </a:r>
          </a:p>
        </p:txBody>
      </p:sp>
      <p:sp>
        <p:nvSpPr>
          <p:cNvPr id="14" name="Venn diagram">
            <a:extLst>
              <a:ext uri="{FF2B5EF4-FFF2-40B4-BE49-F238E27FC236}">
                <a16:creationId xmlns:a16="http://schemas.microsoft.com/office/drawing/2014/main" id="{A80ECF3A-A03F-BAF2-5D0F-D8933DEBD282}"/>
              </a:ext>
            </a:extLst>
          </p:cNvPr>
          <p:cNvSpPr txBox="1"/>
          <p:nvPr/>
        </p:nvSpPr>
        <p:spPr>
          <a:xfrm>
            <a:off x="296448" y="895725"/>
            <a:ext cx="2389602" cy="39293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noAutofit/>
          </a:bodyPr>
          <a:lstStyle>
            <a:lvl1pPr algn="l">
              <a:defRPr sz="4600">
                <a:latin typeface="Barlow Bold"/>
                <a:ea typeface="Barlow Bold"/>
                <a:cs typeface="Barlow Bold"/>
                <a:sym typeface="Barlow Bold"/>
              </a:defRPr>
            </a:lvl1pPr>
          </a:lstStyle>
          <a:p>
            <a:pPr marL="171450" indent="-171450" algn="l">
              <a:buFont typeface="Arial" panose="020B0604020202020204" pitchFamily="34" charset="0"/>
              <a:buChar char="•"/>
            </a:pPr>
            <a:r>
              <a:rPr lang="en-GB" sz="1200" b="1" i="0" u="none" strike="noStrike" dirty="0">
                <a:solidFill>
                  <a:srgbClr val="0B0B0B"/>
                </a:solidFill>
                <a:effectLst/>
                <a:latin typeface="+mn-lt"/>
              </a:rPr>
              <a:t>Link: </a:t>
            </a:r>
            <a:r>
              <a:rPr lang="en-GB" sz="1200" i="0" u="none" strike="noStrike" dirty="0">
                <a:solidFill>
                  <a:srgbClr val="0B0B0B"/>
                </a:solidFill>
                <a:effectLst/>
                <a:latin typeface="+mn-lt"/>
                <a:hlinkClick r:id="rId2"/>
              </a:rPr>
              <a:t>metrics</a:t>
            </a:r>
            <a:endParaRPr lang="en-GB" sz="1200" i="0" u="none" strike="noStrike" dirty="0">
              <a:solidFill>
                <a:srgbClr val="0B0B0B"/>
              </a:solidFill>
              <a:effectLst/>
              <a:latin typeface="+mn-lt"/>
            </a:endParaRPr>
          </a:p>
          <a:p>
            <a:pPr marL="171450" indent="-171450" algn="l">
              <a:buFont typeface="Arial" panose="020B0604020202020204" pitchFamily="34" charset="0"/>
              <a:buChar char="•"/>
            </a:pPr>
            <a:endParaRPr lang="en-GB" sz="1200" b="1"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Summary: </a:t>
            </a:r>
            <a:r>
              <a:rPr lang="en-GB" sz="1200" dirty="0">
                <a:solidFill>
                  <a:srgbClr val="0B0B0B"/>
                </a:solidFill>
                <a:latin typeface="+mn-lt"/>
              </a:rPr>
              <a:t>the bar plot are used to demonstrate some other metrics from the data like average income of each state, average income per cap, average poverty, average child poverty, average (un)employment and total population of states.</a:t>
            </a: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Design: </a:t>
            </a:r>
            <a:r>
              <a:rPr lang="en-GB" sz="1200" dirty="0">
                <a:solidFill>
                  <a:srgbClr val="0B0B0B"/>
                </a:solidFill>
                <a:latin typeface="+mn-lt"/>
              </a:rPr>
              <a:t>The bar plots are using the same data source, so as soon as one is sorted the other plot are adapted based on that one.</a:t>
            </a: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endParaRPr lang="en-GB" sz="1200" b="0" i="0" u="none" strike="noStrike" dirty="0">
              <a:solidFill>
                <a:srgbClr val="0B0B0B"/>
              </a:solidFill>
              <a:effectLst/>
              <a:latin typeface="+mn-lt"/>
            </a:endParaRPr>
          </a:p>
          <a:p>
            <a:pPr marL="171450" indent="-171450" algn="l">
              <a:buFont typeface="Arial" panose="020B0604020202020204" pitchFamily="34" charset="0"/>
              <a:buChar char="•"/>
            </a:pPr>
            <a:r>
              <a:rPr lang="en-GB" sz="1200" b="1" i="0" u="none" strike="noStrike" dirty="0">
                <a:solidFill>
                  <a:srgbClr val="0B0B0B"/>
                </a:solidFill>
                <a:effectLst/>
                <a:latin typeface="+mn-lt"/>
              </a:rPr>
              <a:t>Resources: </a:t>
            </a:r>
            <a:r>
              <a:rPr lang="en-GB" sz="1200" b="0" i="0" u="none" strike="noStrike" dirty="0">
                <a:solidFill>
                  <a:srgbClr val="0B0B0B"/>
                </a:solidFill>
                <a:effectLst/>
                <a:latin typeface="+mn-lt"/>
              </a:rPr>
              <a:t>N/A</a:t>
            </a:r>
          </a:p>
          <a:p>
            <a:pPr marL="171450" indent="-171450" algn="l">
              <a:buFont typeface="Arial" panose="020B0604020202020204" pitchFamily="34" charset="0"/>
              <a:buChar char="•"/>
            </a:pPr>
            <a:endParaRPr lang="en-GB" sz="1200" b="0" i="0" u="none" strike="noStrike" dirty="0">
              <a:solidFill>
                <a:srgbClr val="0B0B0B"/>
              </a:solidFill>
              <a:effectLst/>
              <a:latin typeface="+mn-lt"/>
            </a:endParaRPr>
          </a:p>
        </p:txBody>
      </p:sp>
      <p:pic>
        <p:nvPicPr>
          <p:cNvPr id="3" name="Picture 2">
            <a:extLst>
              <a:ext uri="{FF2B5EF4-FFF2-40B4-BE49-F238E27FC236}">
                <a16:creationId xmlns:a16="http://schemas.microsoft.com/office/drawing/2014/main" id="{CDDF0CDA-BE0C-27C2-2226-8D2709B4A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509" y="837895"/>
            <a:ext cx="4609042" cy="3929368"/>
          </a:xfrm>
          <a:prstGeom prst="rect">
            <a:avLst/>
          </a:prstGeom>
        </p:spPr>
      </p:pic>
    </p:spTree>
    <p:extLst>
      <p:ext uri="{BB962C8B-B14F-4D97-AF65-F5344CB8AC3E}">
        <p14:creationId xmlns:p14="http://schemas.microsoft.com/office/powerpoint/2010/main" val="7983458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EF754A"/>
      </a:accent1>
      <a:accent2>
        <a:srgbClr val="956D98"/>
      </a:accent2>
      <a:accent3>
        <a:srgbClr val="405C72"/>
      </a:accent3>
      <a:accent4>
        <a:srgbClr val="E9E8DF"/>
      </a:accent4>
      <a:accent5>
        <a:srgbClr val="C3C5BE"/>
      </a:accent5>
      <a:accent6>
        <a:srgbClr val="864229"/>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F5F7"/>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13185</TotalTime>
  <Words>474</Words>
  <Application>Microsoft Macintosh PowerPoint</Application>
  <PresentationFormat>On-screen Show (16:9)</PresentationFormat>
  <Paragraphs>61</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Barlow</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Alireza Mirsadraee</cp:lastModifiedBy>
  <cp:revision>65</cp:revision>
  <dcterms:modified xsi:type="dcterms:W3CDTF">2023-06-22T19:40:49Z</dcterms:modified>
</cp:coreProperties>
</file>