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notesSlides/notesSlide135.xml" ContentType="application/vnd.openxmlformats-officedocument.presentationml.notes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notesSlides/notesSlide79.xml" ContentType="application/vnd.openxmlformats-officedocument.presentationml.notesSlide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notesSlides/notesSlide82.xml" ContentType="application/vnd.openxmlformats-officedocument.presentationml.notesSlide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notesSlides/notesSlide60.xml" ContentType="application/vnd.openxmlformats-officedocument.presentationml.notesSlide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111.xml" ContentType="application/vnd.openxmlformats-officedocument.presentationml.slid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notesSlides/notesSlide76.xml" ContentType="application/vnd.openxmlformats-officedocument.presentationml.notesSlide+xml"/>
  <Override PartName="/ppt/tags/tag254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notesSlides/notesSlide104.xml" ContentType="application/vnd.openxmlformats-officedocument.presentationml.notes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notesSlides/notesSlide95.xml" ContentType="application/vnd.openxmlformats-officedocument.presentationml.notesSlide+xml"/>
  <Override PartName="/ppt/tags/tag273.xml" ContentType="application/vnd.openxmlformats-officedocument.presentationml.tags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notesSlides/notesSlide73.xml" ContentType="application/vnd.openxmlformats-officedocument.presentationml.notesSlide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slides/slide98.xml" ContentType="application/vnd.openxmlformats-officedocument.presentationml.slide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slides/slide124.xml" ContentType="application/vnd.openxmlformats-officedocument.presentationml.slide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notesSlides/notesSlide89.xml" ContentType="application/vnd.openxmlformats-officedocument.presentationml.notesSlide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notesSlides/notesSlide67.xml" ContentType="application/vnd.openxmlformats-officedocument.presentationml.notesSlide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tags/tag368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70.xml" ContentType="application/vnd.openxmlformats-officedocument.presentationml.notesSlide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slides/slide118.xml" ContentType="application/vnd.openxmlformats-officedocument.presentationml.slide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Default Extension="bin" ContentType="application/vnd.openxmlformats-officedocument.oleObject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notesSlides/notesSlide86.xml" ContentType="application/vnd.openxmlformats-officedocument.presentationml.notesSlide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slides/slide89.xml" ContentType="application/vnd.openxmlformats-officedocument.presentationml.slide+xml"/>
  <Override PartName="/ppt/slides/slide137.xml" ContentType="application/vnd.openxmlformats-officedocument.presentationml.slide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slides/slide115.xml" ContentType="application/vnd.openxmlformats-officedocument.presentationml.slide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slides/slide67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notesSlides/notesSlide114.xml" ContentType="application/vnd.openxmlformats-officedocument.presentationml.notesSlide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notesSlides/notesSlide83.xml" ContentType="application/vnd.openxmlformats-officedocument.presentationml.notesSlide+xml"/>
  <Override PartName="/ppt/tags/tag272.xml" ContentType="application/vnd.openxmlformats-officedocument.presentationml.tags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notesSlides/notesSlide72.xml" ContentType="application/vnd.openxmlformats-officedocument.presentationml.notesSlide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notesSlides/notesSlide50.xml" ContentType="application/vnd.openxmlformats-officedocument.presentationml.notesSlide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slides/slide109.xml" ContentType="application/vnd.openxmlformats-officedocument.presentationml.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351.xml" ContentType="application/vnd.openxmlformats-officedocument.presentationml.tags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notesSlides/notesSlide99.xml" ContentType="application/vnd.openxmlformats-officedocument.presentationml.notesSlide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notesSlides/notesSlide88.xml" ContentType="application/vnd.openxmlformats-officedocument.presentationml.notesSlide+xml"/>
  <Override PartName="/ppt/tags/tag266.xml" ContentType="application/vnd.openxmlformats-officedocument.presentationml.tags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66.xml" ContentType="application/vnd.openxmlformats-officedocument.presentationml.notesSlide+xml"/>
  <Override PartName="/ppt/tags/tag208.xml" ContentType="application/vnd.openxmlformats-officedocument.presentationml.tags+xml"/>
  <Override PartName="/ppt/notesSlides/notesSlide77.xml" ContentType="application/vnd.openxmlformats-officedocument.presentationml.notesSlide+xml"/>
  <Override PartName="/ppt/tags/tag255.xml" ContentType="application/vnd.openxmlformats-officedocument.presentationml.tags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notesSlides/notesSlide100.xml" ContentType="application/vnd.openxmlformats-officedocument.presentationml.notesSlide+xml"/>
  <Override PartName="/ppt/tags/tag291.xml" ContentType="application/vnd.openxmlformats-officedocument.presentationml.tags+xml"/>
  <Override PartName="/ppt/notesSlides/notesSlide111.xml" ContentType="application/vnd.openxmlformats-officedocument.presentationml.notesSlide+xml"/>
  <Override PartName="/ppt/tags/tag378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notesSlides/notesSlide91.xml" ContentType="application/vnd.openxmlformats-officedocument.presentationml.notesSlide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80.xml" ContentType="application/vnd.openxmlformats-officedocument.presentationml.notesSlide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notesSlides/notesSlide127.xml" ContentType="application/vnd.openxmlformats-officedocument.presentationml.notesSlide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notesSlides/notesSlide116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notesSlides/notesSlide74.xml" ContentType="application/vnd.openxmlformats-officedocument.presentationml.notesSlide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slides/slide99.xml" ContentType="application/vnd.openxmlformats-officedocument.presentationml.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notesSlides/notesSlide102.xml" ContentType="application/vnd.openxmlformats-officedocument.presentationml.notesSlide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notesSlides/notesSlide93.xml" ContentType="application/vnd.openxmlformats-officedocument.presentationml.notesSlide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34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s/slide119.xml" ContentType="application/vnd.openxmlformats-officedocument.presentationml.slide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tags/tag300.xml" ContentType="application/vnd.openxmlformats-officedocument.presentationml.tags+xml"/>
  <Override PartName="/ppt/notesSlides/notesSlide115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notesSlides/notesSlide84.xml" ContentType="application/vnd.openxmlformats-officedocument.presentationml.notesSlide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notesSlides/notesSlide62.xml" ContentType="application/vnd.openxmlformats-officedocument.presentationml.notesSlide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109.xml" ContentType="application/vnd.openxmlformats-officedocument.presentationml.notesSlide+xml"/>
  <Override PartName="/ppt/tags/tag341.xml" ContentType="application/vnd.openxmlformats-officedocument.presentationml.tags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slides/slide113.xml" ContentType="application/vnd.openxmlformats-officedocument.presentationml.slide+xml"/>
  <Override PartName="/ppt/tags/tag209.xml" ContentType="application/vnd.openxmlformats-officedocument.presentationml.tags+xml"/>
  <Override PartName="/ppt/notesSlides/notesSlide78.xml" ContentType="application/vnd.openxmlformats-officedocument.presentationml.notesSlide+xml"/>
  <Override PartName="/ppt/tags/tag256.xml" ContentType="application/vnd.openxmlformats-officedocument.presentationml.tags+xml"/>
  <Override PartName="/ppt/notesSlides/notesSlide134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tags/tag357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notesSlides/notesSlide106.xml" ContentType="application/vnd.openxmlformats-officedocument.presentationml.notes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notesSlides/notesSlide97.xml" ContentType="application/vnd.openxmlformats-officedocument.presentationml.notesSlide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131.xml" ContentType="application/vnd.openxmlformats-officedocument.presentationml.notes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75.xml" ContentType="application/vnd.openxmlformats-officedocument.presentationml.notesSlide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slides/slide126.xml" ContentType="application/vnd.openxmlformats-officedocument.presentationml.slide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6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2" r:id="rId71"/>
    <p:sldId id="323" r:id="rId72"/>
    <p:sldId id="393" r:id="rId73"/>
    <p:sldId id="325" r:id="rId74"/>
    <p:sldId id="394" r:id="rId75"/>
    <p:sldId id="326" r:id="rId76"/>
    <p:sldId id="327" r:id="rId77"/>
    <p:sldId id="329" r:id="rId78"/>
    <p:sldId id="395" r:id="rId79"/>
    <p:sldId id="330" r:id="rId80"/>
    <p:sldId id="331" r:id="rId81"/>
    <p:sldId id="332" r:id="rId82"/>
    <p:sldId id="333" r:id="rId83"/>
    <p:sldId id="401" r:id="rId84"/>
    <p:sldId id="398" r:id="rId85"/>
    <p:sldId id="399" r:id="rId86"/>
    <p:sldId id="400" r:id="rId87"/>
    <p:sldId id="334" r:id="rId88"/>
    <p:sldId id="335" r:id="rId89"/>
    <p:sldId id="396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402" r:id="rId103"/>
    <p:sldId id="348" r:id="rId104"/>
    <p:sldId id="349" r:id="rId105"/>
    <p:sldId id="350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67" r:id="rId121"/>
    <p:sldId id="397" r:id="rId122"/>
    <p:sldId id="368" r:id="rId123"/>
    <p:sldId id="369" r:id="rId124"/>
    <p:sldId id="370" r:id="rId125"/>
    <p:sldId id="371" r:id="rId126"/>
    <p:sldId id="372" r:id="rId127"/>
    <p:sldId id="373" r:id="rId128"/>
    <p:sldId id="374" r:id="rId129"/>
    <p:sldId id="375" r:id="rId130"/>
    <p:sldId id="376" r:id="rId131"/>
    <p:sldId id="377" r:id="rId132"/>
    <p:sldId id="378" r:id="rId133"/>
    <p:sldId id="379" r:id="rId134"/>
    <p:sldId id="380" r:id="rId135"/>
    <p:sldId id="381" r:id="rId136"/>
    <p:sldId id="382" r:id="rId137"/>
    <p:sldId id="383" r:id="rId138"/>
    <p:sldId id="384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142" autoAdjust="0"/>
  </p:normalViewPr>
  <p:slideViewPr>
    <p:cSldViewPr>
      <p:cViewPr varScale="1">
        <p:scale>
          <a:sx n="103" d="100"/>
          <a:sy n="10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27/01/2016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103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104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105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106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107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108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109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110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111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112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113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114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115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116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117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118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119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120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121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122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123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124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125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126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127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128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129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130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131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132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133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134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135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136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137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138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32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33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70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75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76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79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80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85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86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87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88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89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90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91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92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93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94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95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96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97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98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99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100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101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102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27/01/2016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75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9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notesSlide" Target="../notesSlides/notesSlide10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notesSlide" Target="../notesSlides/notesSlide10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7" Type="http://schemas.openxmlformats.org/officeDocument/2006/relationships/oleObject" Target="../embeddings/oleObject35.bin"/><Relationship Id="rId2" Type="http://schemas.openxmlformats.org/officeDocument/2006/relationships/tags" Target="../tags/tag295.xml"/><Relationship Id="rId1" Type="http://schemas.openxmlformats.org/officeDocument/2006/relationships/vmlDrawing" Target="../drawings/vmlDrawing29.vml"/><Relationship Id="rId6" Type="http://schemas.openxmlformats.org/officeDocument/2006/relationships/notesSlide" Target="../notesSlides/notesSlide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5" Type="http://schemas.openxmlformats.org/officeDocument/2006/relationships/notesSlide" Target="../notesSlides/notesSlide107.xml"/><Relationship Id="rId4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5" Type="http://schemas.openxmlformats.org/officeDocument/2006/relationships/notesSlide" Target="../notesSlides/notesSlide108.xml"/><Relationship Id="rId4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7" Type="http://schemas.openxmlformats.org/officeDocument/2006/relationships/oleObject" Target="../embeddings/oleObject36.bin"/><Relationship Id="rId2" Type="http://schemas.openxmlformats.org/officeDocument/2006/relationships/tags" Target="../tags/tag308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0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tags" Target="../tags/tag312.xml"/><Relationship Id="rId7" Type="http://schemas.openxmlformats.org/officeDocument/2006/relationships/oleObject" Target="../embeddings/oleObject37.bin"/><Relationship Id="rId2" Type="http://schemas.openxmlformats.org/officeDocument/2006/relationships/tags" Target="../tags/tag311.xml"/><Relationship Id="rId1" Type="http://schemas.openxmlformats.org/officeDocument/2006/relationships/vmlDrawing" Target="../drawings/vmlDrawing31.v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7" Type="http://schemas.openxmlformats.org/officeDocument/2006/relationships/image" Target="../media/image41.png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notesSlide" Target="../notesSlides/notesSlide1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114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notesSlide" Target="../notesSlides/notesSlide1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notesSlide" Target="../notesSlides/notesSlide117.xml"/><Relationship Id="rId4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notesSlide" Target="../notesSlides/notesSlide118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1.bin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5" Type="http://schemas.openxmlformats.org/officeDocument/2006/relationships/notesSlide" Target="../notesSlides/notesSlide129.xml"/><Relationship Id="rId4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5" Type="http://schemas.openxmlformats.org/officeDocument/2006/relationships/notesSlide" Target="../notesSlides/notesSlide130.xml"/><Relationship Id="rId4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4" Type="http://schemas.openxmlformats.org/officeDocument/2006/relationships/notesSlide" Target="../notesSlides/notesSlide13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4" Type="http://schemas.openxmlformats.org/officeDocument/2006/relationships/notesSlide" Target="../notesSlides/notesSlide13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4" Type="http://schemas.openxmlformats.org/officeDocument/2006/relationships/notesSlide" Target="../notesSlides/notesSlide13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134.xml"/><Relationship Id="rId4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4" Type="http://schemas.openxmlformats.org/officeDocument/2006/relationships/notesSlide" Target="../notesSlides/notesSlide1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oleObject" Target="../embeddings/oleObject2.bin"/><Relationship Id="rId2" Type="http://schemas.openxmlformats.org/officeDocument/2006/relationships/tags" Target="../tags/tag42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9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oleObject" Target="../embeddings/oleObject5.bin"/><Relationship Id="rId2" Type="http://schemas.openxmlformats.org/officeDocument/2006/relationships/tags" Target="../tags/tag59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66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65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70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69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9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95.xml"/><Relationship Id="rId7" Type="http://schemas.openxmlformats.org/officeDocument/2006/relationships/oleObject" Target="../embeddings/oleObject13.bin"/><Relationship Id="rId2" Type="http://schemas.openxmlformats.org/officeDocument/2006/relationships/tags" Target="../tags/tag9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0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2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209.xml"/><Relationship Id="rId7" Type="http://schemas.openxmlformats.org/officeDocument/2006/relationships/notesSlide" Target="../notesSlides/notesSlide75.xml"/><Relationship Id="rId2" Type="http://schemas.openxmlformats.org/officeDocument/2006/relationships/tags" Target="../tags/tag20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notesSlide" Target="../notesSlides/notesSlide8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notesSlide" Target="../notesSlides/notesSlide8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notesSlide" Target="../notesSlides/notesSlide8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notesSlide" Target="../notesSlides/notesSlide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89.xml"/><Relationship Id="rId4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90.xml"/><Relationship Id="rId4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9.xml"/><Relationship Id="rId4" Type="http://schemas.openxmlformats.org/officeDocument/2006/relationships/tags" Target="../tags/tag25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60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63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7" Type="http://schemas.openxmlformats.org/officeDocument/2006/relationships/notesSlide" Target="../notesSlides/notesSlide95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0.xml"/><Relationship Id="rId4" Type="http://schemas.openxmlformats.org/officeDocument/2006/relationships/tags" Target="../tags/tag26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5346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 a </a:t>
            </a:r>
            <a:r>
              <a:rPr lang="en-US" sz="1800" dirty="0">
                <a:latin typeface="Courier New" pitchFamily="49" charset="0"/>
                <a:cs typeface="Arial" charset="0"/>
              </a:rPr>
              <a:t>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p:oleObj spid="_x0000_s141332" name="VISIO" r:id="rId7" imgW="3508248" imgH="1386840" progId="">
              <p:embed/>
            </p:oleObj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1614057240"/>
              </p:ext>
            </p:extLst>
          </p:nvPr>
        </p:nvGraphicFramePr>
        <p:xfrm>
          <a:off x="1295400" y="2133598"/>
          <a:ext cx="7162800" cy="4114801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1219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Non-preserved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2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$sp, 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fp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860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 saving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1430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To share the burden of saving on the stack, the registers are divided into two groups: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2860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 saving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1430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1D40EF"/>
                </a:solidFill>
                <a:latin typeface="+mj-lt"/>
              </a:rPr>
              <a:t>Callee</a:t>
            </a:r>
            <a:r>
              <a:rPr lang="en-US" sz="2800" dirty="0" smtClean="0">
                <a:solidFill>
                  <a:srgbClr val="1D40EF"/>
                </a:solidFill>
                <a:latin typeface="+mj-lt"/>
              </a:rPr>
              <a:t>:</a:t>
            </a:r>
            <a:r>
              <a:rPr lang="en-US" sz="2800" dirty="0" smtClean="0">
                <a:latin typeface="+mj-lt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u="sng" dirty="0" smtClean="0">
                <a:latin typeface="+mj-lt"/>
              </a:rPr>
              <a:t> </a:t>
            </a:r>
            <a:r>
              <a:rPr lang="en-US" sz="2800" u="sng" dirty="0" smtClean="0">
                <a:latin typeface="+mj-lt"/>
              </a:rPr>
              <a:t>must</a:t>
            </a:r>
            <a:r>
              <a:rPr lang="en-US" sz="2800" dirty="0" smtClean="0">
                <a:latin typeface="+mj-lt"/>
              </a:rPr>
              <a:t> save $s-</a:t>
            </a:r>
            <a:r>
              <a:rPr lang="en-US" sz="2800" dirty="0" err="1" smtClean="0">
                <a:latin typeface="+mj-lt"/>
              </a:rPr>
              <a:t>regs</a:t>
            </a:r>
            <a:r>
              <a:rPr lang="en-US" sz="2800" dirty="0" smtClean="0">
                <a:latin typeface="+mj-lt"/>
              </a:rPr>
              <a:t> and $</a:t>
            </a:r>
            <a:r>
              <a:rPr lang="en-US" sz="2800" dirty="0" err="1" smtClean="0">
                <a:latin typeface="+mj-lt"/>
              </a:rPr>
              <a:t>ra,$sp,$fp,$gp</a:t>
            </a:r>
            <a:r>
              <a:rPr lang="en-US" sz="2800" dirty="0" smtClean="0">
                <a:latin typeface="+mj-lt"/>
              </a:rPr>
              <a:t> and stack above $sp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Save means either don’t use, or push to stack and restore after 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Free to change </a:t>
            </a:r>
            <a:r>
              <a:rPr lang="en-US" sz="2800" dirty="0" smtClean="0"/>
              <a:t>$t, $a</a:t>
            </a:r>
            <a:r>
              <a:rPr lang="en-US" sz="2800" dirty="0" smtClean="0"/>
              <a:t> &amp;</a:t>
            </a:r>
            <a:r>
              <a:rPr lang="en-US" sz="2800" dirty="0" smtClean="0"/>
              <a:t> </a:t>
            </a:r>
            <a:r>
              <a:rPr lang="en-US" sz="2800" dirty="0" smtClean="0"/>
              <a:t>$v-</a:t>
            </a:r>
            <a:r>
              <a:rPr lang="en-US" sz="2800" dirty="0" err="1" smtClean="0"/>
              <a:t>regs</a:t>
            </a:r>
            <a:r>
              <a:rPr lang="en-US" sz="2800" dirty="0" smtClean="0"/>
              <a:t>, stack below $sp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solidFill>
                  <a:srgbClr val="1D40EF"/>
                </a:solidFill>
                <a:latin typeface="+mj-lt"/>
              </a:rPr>
              <a:t>Caller: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needs to save things that may be changed by </a:t>
            </a:r>
            <a:r>
              <a:rPr lang="en-US" sz="2800" dirty="0" err="1" smtClean="0">
                <a:latin typeface="+mj-lt"/>
              </a:rPr>
              <a:t>callee</a:t>
            </a:r>
            <a:r>
              <a:rPr lang="en-US" sz="2800" dirty="0" smtClean="0">
                <a:latin typeface="+mj-lt"/>
              </a:rPr>
              <a:t> ($t, $a &amp; $v-</a:t>
            </a:r>
            <a:r>
              <a:rPr lang="en-US" sz="2800" dirty="0" err="1" smtClean="0">
                <a:latin typeface="+mj-lt"/>
              </a:rPr>
              <a:t>regs</a:t>
            </a:r>
            <a:r>
              <a:rPr lang="en-US" sz="2800" dirty="0" smtClean="0">
                <a:latin typeface="+mj-lt"/>
              </a:rPr>
              <a:t>, stack below $sp) </a:t>
            </a:r>
            <a:r>
              <a:rPr lang="en-US" sz="2800" u="sng" dirty="0" smtClean="0">
                <a:latin typeface="+mj-lt"/>
              </a:rPr>
              <a:t>only if </a:t>
            </a:r>
            <a:r>
              <a:rPr lang="en-US" sz="2800" dirty="0" smtClean="0">
                <a:latin typeface="+mj-lt"/>
              </a:rPr>
              <a:t>caller will need them </a:t>
            </a:r>
            <a:r>
              <a:rPr lang="en-US" sz="2800" i="1" dirty="0" smtClean="0">
                <a:latin typeface="+mj-lt"/>
              </a:rPr>
              <a:t>after the call and return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</a:rPr>
              <a:t>proc2	 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# $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changes due to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0($sp)    # restore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Nested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990600"/>
            <a:ext cx="82296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</a:rPr>
              <a:t>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0x90</a:t>
            </a:r>
            <a:r>
              <a:rPr lang="en-US" dirty="0">
                <a:latin typeface="Courier New" pitchFamily="49" charset="0"/>
              </a:rPr>
              <a:t> factorial: </a:t>
            </a:r>
            <a:r>
              <a:rPr lang="en-US" dirty="0" err="1">
                <a:latin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</a:rPr>
              <a:t> $sp, $sp, -8  # make </a:t>
            </a:r>
            <a:r>
              <a:rPr lang="en-US" dirty="0" smtClean="0">
                <a:latin typeface="Courier New" pitchFamily="49" charset="0"/>
              </a:rPr>
              <a:t>room for 2 items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0x94      </a:t>
            </a:r>
            <a:r>
              <a:rPr lang="en-US" dirty="0">
                <a:latin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 $a0, 4($sp)   # </a:t>
            </a:r>
            <a:r>
              <a:rPr lang="en-US" dirty="0" smtClean="0">
                <a:latin typeface="Courier New" pitchFamily="49" charset="0"/>
              </a:rPr>
              <a:t>push </a:t>
            </a:r>
            <a:r>
              <a:rPr lang="en-US" dirty="0">
                <a:latin typeface="Courier New" pitchFamily="49" charset="0"/>
              </a:rPr>
              <a:t>$a0</a:t>
            </a:r>
          </a:p>
          <a:p>
            <a:r>
              <a:rPr lang="en-US" b="1" dirty="0">
                <a:latin typeface="Courier New" pitchFamily="49" charset="0"/>
              </a:rPr>
              <a:t>0x98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 $</a:t>
            </a:r>
            <a:r>
              <a:rPr lang="en-US" dirty="0" err="1">
                <a:latin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</a:rPr>
              <a:t>, 0($sp)   # </a:t>
            </a:r>
            <a:r>
              <a:rPr lang="en-US" dirty="0" smtClean="0">
                <a:latin typeface="Courier New" pitchFamily="49" charset="0"/>
              </a:rPr>
              <a:t>push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ra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0x9C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</a:rPr>
              <a:t> $t0, $0, 2    </a:t>
            </a:r>
          </a:p>
          <a:p>
            <a:r>
              <a:rPr lang="en-US" b="1" dirty="0">
                <a:latin typeface="Courier New" pitchFamily="49" charset="0"/>
              </a:rPr>
              <a:t>0xA0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slt</a:t>
            </a:r>
            <a:r>
              <a:rPr lang="en-US" dirty="0">
                <a:latin typeface="Courier New" pitchFamily="49" charset="0"/>
              </a:rPr>
              <a:t>  $t0, $a0, $t0 # a &lt;= 1 ?</a:t>
            </a:r>
          </a:p>
          <a:p>
            <a:r>
              <a:rPr lang="en-US" b="1" dirty="0">
                <a:latin typeface="Courier New" pitchFamily="49" charset="0"/>
              </a:rPr>
              <a:t>0xA4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>
                <a:latin typeface="Courier New" pitchFamily="49" charset="0"/>
              </a:rPr>
              <a:t>  $t0, $0, else # no: go to else  </a:t>
            </a:r>
          </a:p>
          <a:p>
            <a:r>
              <a:rPr lang="en-US" b="1" dirty="0">
                <a:latin typeface="Courier New" pitchFamily="49" charset="0"/>
              </a:rPr>
              <a:t>0xA8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</a:rPr>
              <a:t> $v0, $0, 1    # yes: return 1</a:t>
            </a:r>
          </a:p>
          <a:p>
            <a:r>
              <a:rPr lang="en-US" b="1" dirty="0">
                <a:latin typeface="Courier New" pitchFamily="49" charset="0"/>
              </a:rPr>
              <a:t>0xAC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</a:rPr>
              <a:t> $</a:t>
            </a:r>
            <a:r>
              <a:rPr lang="en-US" dirty="0" err="1">
                <a:latin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</a:rPr>
              <a:t>, $</a:t>
            </a:r>
            <a:r>
              <a:rPr lang="en-US" dirty="0" err="1">
                <a:latin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</a:rPr>
              <a:t>, 8   # restore $</a:t>
            </a:r>
            <a:r>
              <a:rPr lang="en-US" dirty="0" err="1">
                <a:latin typeface="Courier New" pitchFamily="49" charset="0"/>
              </a:rPr>
              <a:t>sp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0xB0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</a:rPr>
              <a:t>   $</a:t>
            </a:r>
            <a:r>
              <a:rPr lang="en-US" dirty="0" err="1">
                <a:latin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</a:rPr>
              <a:t>           # return</a:t>
            </a:r>
          </a:p>
          <a:p>
            <a:r>
              <a:rPr lang="en-US" b="1" dirty="0">
                <a:latin typeface="Courier New" pitchFamily="49" charset="0"/>
              </a:rPr>
              <a:t>0xB4 </a:t>
            </a:r>
            <a:r>
              <a:rPr lang="en-US" dirty="0">
                <a:latin typeface="Courier New" pitchFamily="49" charset="0"/>
              </a:rPr>
              <a:t>     else: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</a:rPr>
              <a:t> $a0, $a0, -1  # n = n - 1</a:t>
            </a:r>
          </a:p>
          <a:p>
            <a:r>
              <a:rPr lang="en-US" b="1" dirty="0">
                <a:latin typeface="Courier New" pitchFamily="49" charset="0"/>
              </a:rPr>
              <a:t>0xB8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 factorial     # recursive </a:t>
            </a:r>
            <a:r>
              <a:rPr lang="en-US" dirty="0" smtClean="0">
                <a:latin typeface="Courier New" pitchFamily="49" charset="0"/>
              </a:rPr>
              <a:t>call: </a:t>
            </a:r>
          </a:p>
          <a:p>
            <a:r>
              <a:rPr lang="en-US" dirty="0" smtClean="0">
                <a:latin typeface="Courier New" pitchFamily="49" charset="0"/>
              </a:rPr>
              <a:t>                                   # factorial(n-1)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0xBC </a:t>
            </a:r>
            <a:r>
              <a:rPr lang="en-US" dirty="0" smtClean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 $a0, 4($sp)   # </a:t>
            </a:r>
            <a:r>
              <a:rPr lang="en-US" dirty="0" smtClean="0">
                <a:latin typeface="Courier New" pitchFamily="49" charset="0"/>
              </a:rPr>
              <a:t>pop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</a:rPr>
              <a:t>a0 (= saved n)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0xC0 </a:t>
            </a:r>
            <a:r>
              <a:rPr lang="en-US" dirty="0" smtClean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mul</a:t>
            </a:r>
            <a:r>
              <a:rPr lang="en-US" dirty="0">
                <a:latin typeface="Courier New" pitchFamily="49" charset="0"/>
              </a:rPr>
              <a:t>  $v0, $a0, $v0 # n * factorial(n-1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</a:rPr>
              <a:t>0xC4 </a:t>
            </a:r>
            <a:r>
              <a:rPr lang="en-US" dirty="0" smtClean="0">
                <a:latin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   $</a:t>
            </a:r>
            <a:r>
              <a:rPr lang="en-US" dirty="0" err="1" smtClean="0">
                <a:latin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</a:rPr>
              <a:t>, 0($sp)   # pop $</a:t>
            </a:r>
            <a:r>
              <a:rPr lang="en-US" dirty="0" err="1" smtClean="0">
                <a:latin typeface="Courier New" pitchFamily="49" charset="0"/>
              </a:rPr>
              <a:t>ra</a:t>
            </a:r>
            <a:endParaRPr lang="en-US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0xC8</a:t>
            </a:r>
            <a:r>
              <a:rPr lang="en-US" dirty="0" smtClean="0">
                <a:latin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</a:rPr>
              <a:t>addi</a:t>
            </a:r>
            <a:r>
              <a:rPr lang="en-US" dirty="0" smtClean="0">
                <a:latin typeface="Courier New" pitchFamily="49" charset="0"/>
              </a:rPr>
              <a:t> $sp, $sp, 8   # restore $sp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0xCC </a:t>
            </a:r>
            <a:r>
              <a:rPr lang="en-US" dirty="0">
                <a:latin typeface="Courier New" pitchFamily="49" charset="0"/>
              </a:rPr>
              <a:t>           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</a:rPr>
              <a:t>   $</a:t>
            </a:r>
            <a:r>
              <a:rPr lang="en-US" dirty="0" err="1">
                <a:latin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235218137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p:oleObj spid="_x0000_s142357" name="VISIO" r:id="rId7" imgW="3950208" imgH="2159508" progId="">
              <p:embed/>
            </p:oleObj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smtClean="0">
                <a:latin typeface="Courier10 BT" pitchFamily="49" charset="0"/>
              </a:rPr>
              <a:t>t0-$t9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</a:t>
            </a:r>
            <a:r>
              <a:rPr lang="en-US" sz="2400" dirty="0" smtClean="0"/>
              <a:t>would be changed </a:t>
            </a:r>
            <a:r>
              <a:rPr lang="en-US" sz="2400" dirty="0">
                <a:latin typeface="Courier10 BT" pitchFamily="49" charset="0"/>
              </a:rPr>
              <a:t>($s0-$</a:t>
            </a:r>
            <a:r>
              <a:rPr lang="en-US" sz="2400" dirty="0" smtClean="0">
                <a:latin typeface="Courier10 BT" pitchFamily="49" charset="0"/>
              </a:rPr>
              <a:t>s7,</a:t>
            </a:r>
            <a:r>
              <a:rPr lang="en-US" sz="2400" dirty="0" smtClean="0">
                <a:latin typeface="Calibri" pitchFamily="34" charset="0"/>
              </a:rPr>
              <a:t>etc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/>
              <a:t>Perform </a:t>
            </a:r>
            <a:r>
              <a:rPr lang="en-US" sz="2400" dirty="0" smtClean="0"/>
              <a:t>function (using arguments in </a:t>
            </a:r>
            <a:r>
              <a:rPr lang="en-US" sz="2400" dirty="0" smtClean="0">
                <a:latin typeface="Courier10 BT" pitchFamily="49" charset="0"/>
              </a:rPr>
              <a:t>$a0-$a3)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</a:t>
            </a:r>
            <a:r>
              <a:rPr lang="en-US" sz="2400" dirty="0" smtClean="0"/>
              <a:t>registers that were saved</a:t>
            </a:r>
            <a:endParaRPr lang="en-US" sz="2400" dirty="0"/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46477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</a:t>
            </a:r>
            <a:r>
              <a:rPr lang="en-US" sz="2600" dirty="0" smtClean="0"/>
              <a:t>Addressing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How do we address the next instruction?</a:t>
            </a:r>
          </a:p>
          <a:p>
            <a:r>
              <a:rPr lang="en-US" sz="2600" dirty="0" smtClean="0"/>
              <a:t>(Default: PC &lt;= PC + 4 )</a:t>
            </a:r>
            <a:endParaRPr lang="en-US" sz="2600" dirty="0"/>
          </a:p>
          <a:p>
            <a:r>
              <a:rPr lang="en-US" sz="2600" dirty="0"/>
              <a:t>PC-Relative</a:t>
            </a:r>
          </a:p>
          <a:p>
            <a:r>
              <a:rPr lang="en-US" sz="2600" dirty="0" smtClean="0"/>
              <a:t>Pseudo-Direct</a:t>
            </a:r>
            <a:endParaRPr lang="en-US" sz="2600" dirty="0"/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are 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</a:t>
            </a:r>
            <a:r>
              <a:rPr lang="en-US" sz="2600" dirty="0" smtClean="0"/>
              <a:t>(extended to 32-bits) used </a:t>
            </a:r>
            <a:r>
              <a:rPr lang="en-US" sz="2600" dirty="0"/>
              <a:t>as an </a:t>
            </a:r>
            <a:r>
              <a:rPr lang="en-US" sz="2600" dirty="0" smtClean="0"/>
              <a:t>operand</a:t>
            </a:r>
            <a:endParaRPr lang="en-US" sz="2600" dirty="0"/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</a:t>
            </a:r>
            <a:r>
              <a:rPr lang="en-US" sz="2600" dirty="0" smtClean="0">
                <a:latin typeface="Courier New" pitchFamily="49" charset="0"/>
              </a:rPr>
              <a:t>73  </a:t>
            </a:r>
            <a:r>
              <a:rPr lang="en-US" sz="2400" dirty="0" smtClean="0"/>
              <a:t># sign-extend</a:t>
            </a:r>
            <a:endParaRPr lang="en-US" sz="2400" dirty="0"/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</a:t>
            </a:r>
            <a:r>
              <a:rPr lang="en-US" sz="2600" dirty="0" smtClean="0">
                <a:latin typeface="Courier New" pitchFamily="49" charset="0"/>
              </a:rPr>
              <a:t>0xFF </a:t>
            </a:r>
            <a:r>
              <a:rPr lang="en-US" sz="2400" dirty="0" smtClean="0"/>
              <a:t># zero-extend</a:t>
            </a:r>
            <a:endParaRPr lang="en-US" sz="24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</a:t>
            </a:r>
            <a:r>
              <a:rPr lang="en-US" sz="3200" b="1" dirty="0" smtClean="0">
                <a:solidFill>
                  <a:schemeClr val="accent1"/>
                </a:solidFill>
              </a:rPr>
              <a:t>Addressing</a:t>
            </a:r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80010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</a:t>
            </a:r>
            <a:r>
              <a:rPr lang="en-US" b="1" dirty="0" smtClean="0">
                <a:solidFill>
                  <a:schemeClr val="accent1"/>
                </a:solidFill>
              </a:rPr>
              <a:t>Addressing  (used in </a:t>
            </a:r>
            <a:r>
              <a:rPr lang="en-US" sz="3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 smtClean="0">
                <a:solidFill>
                  <a:schemeClr val="accent1"/>
                </a:solidFill>
              </a:rPr>
              <a:t> and </a:t>
            </a:r>
            <a:r>
              <a:rPr lang="en-US" sz="3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sz="32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p:oleObj spid="_x0000_s143381" name="VISIO" r:id="rId7" imgW="2526792" imgH="547116" progId="">
              <p:embed/>
            </p:oleObj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6019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D40EF"/>
                </a:solidFill>
              </a:rPr>
              <a:t>Note: BTA (address of else: ) = PC + 4 + (</a:t>
            </a:r>
            <a:r>
              <a:rPr lang="en-US" b="1" dirty="0" err="1" smtClean="0">
                <a:solidFill>
                  <a:srgbClr val="1D40EF"/>
                </a:solidFill>
              </a:rPr>
              <a:t>imm</a:t>
            </a:r>
            <a:r>
              <a:rPr lang="en-US" b="1" dirty="0" smtClean="0">
                <a:solidFill>
                  <a:srgbClr val="1D40EF"/>
                </a:solidFill>
              </a:rPr>
              <a:t> x 4)</a:t>
            </a:r>
            <a:endParaRPr lang="en-US" b="1" dirty="0">
              <a:solidFill>
                <a:srgbClr val="1D40E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8077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</a:t>
            </a:r>
            <a:r>
              <a:rPr lang="en-US" b="1" dirty="0" smtClean="0">
                <a:solidFill>
                  <a:schemeClr val="accent1"/>
                </a:solidFill>
              </a:rPr>
              <a:t>Addressing (used in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</a:rPr>
              <a:t>J-types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sz="32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p:oleObj spid="_x0000_s144424" name="VISIO" r:id="rId7" imgW="2643975" imgH="444224" progId="">
              <p:embed/>
            </p:oleObj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p:oleObj spid="_x0000_s144425" name="VISIO" r:id="rId8" imgW="3930851" imgH="569401" progId="">
              <p:embed/>
            </p:oleObj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6019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D40EF"/>
                </a:solidFill>
              </a:rPr>
              <a:t>Note: JTA = { PC+4[upper 4 bits] , </a:t>
            </a:r>
            <a:r>
              <a:rPr lang="en-US" b="1" dirty="0" err="1" smtClean="0">
                <a:solidFill>
                  <a:srgbClr val="1D40EF"/>
                </a:solidFill>
              </a:rPr>
              <a:t>addr</a:t>
            </a:r>
            <a:r>
              <a:rPr lang="en-US" b="1" dirty="0" smtClean="0">
                <a:solidFill>
                  <a:srgbClr val="1D40EF"/>
                </a:solidFill>
              </a:rPr>
              <a:t>, 00 }</a:t>
            </a:r>
            <a:endParaRPr lang="en-US" b="1" dirty="0">
              <a:solidFill>
                <a:srgbClr val="1D40E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p:oleObj spid="_x0000_s145429" name="VISIO" r:id="rId6" imgW="1696212" imgH="2715768" progId="">
              <p:embed/>
            </p:oleObj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(in the .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text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segment)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begins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(in the .</a:t>
            </a:r>
            <a:r>
              <a:rPr lang="en-US" sz="2800" i="1" dirty="0" smtClean="0">
                <a:latin typeface="Times New Roman" pitchFamily="18" charset="0"/>
                <a:cs typeface="Arial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segment)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program (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heap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and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stack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in MIPS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p:oleObj spid="_x0000_s146453" name="VISIO" r:id="rId6" imgW="1518912" imgH="3387402" progId="">
              <p:embed/>
            </p:oleObj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990600"/>
            <a:ext cx="510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		.</a:t>
            </a:r>
            <a:r>
              <a:rPr lang="en-US" sz="1500" dirty="0">
                <a:latin typeface="Courier New" pitchFamily="49" charset="0"/>
                <a:cs typeface="Arial" charset="0"/>
              </a:rPr>
              <a:t>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	f</a:t>
            </a:r>
            <a:r>
              <a:rPr lang="en-US" sz="15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	g</a:t>
            </a:r>
            <a:r>
              <a:rPr lang="en-US" sz="15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	y</a:t>
            </a:r>
            <a:r>
              <a:rPr lang="en-US" sz="1500" dirty="0">
                <a:latin typeface="Courier New" pitchFamily="49" charset="0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		.</a:t>
            </a:r>
            <a:r>
              <a:rPr lang="en-US" sz="1500" dirty="0">
                <a:latin typeface="Courier New" pitchFamily="49" charset="0"/>
                <a:cs typeface="Arial" charset="0"/>
              </a:rPr>
              <a:t>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main: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500" dirty="0">
                <a:latin typeface="Courier New" pitchFamily="49" charset="0"/>
                <a:cs typeface="Arial" charset="0"/>
              </a:rPr>
              <a:t>$sp, $sp, -4   #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push 1 item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sw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0($sp)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500" dirty="0">
                <a:latin typeface="Courier New" pitchFamily="49" charset="0"/>
                <a:cs typeface="Arial" charset="0"/>
              </a:rPr>
              <a:t>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sw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500" dirty="0">
                <a:latin typeface="Courier New" pitchFamily="49" charset="0"/>
                <a:cs typeface="Arial" charset="0"/>
              </a:rPr>
              <a:t>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sw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jal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500" dirty="0">
                <a:latin typeface="Courier New" pitchFamily="49" charset="0"/>
                <a:cs typeface="Arial" charset="0"/>
              </a:rPr>
              <a:t>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sw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lw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0($sp)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500" dirty="0">
                <a:latin typeface="Courier New" pitchFamily="49" charset="0"/>
                <a:cs typeface="Arial" charset="0"/>
              </a:rPr>
              <a:t>$sp, $sp, 4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# pop 1 item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jr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 smtClean="0">
                <a:latin typeface="Courier New" pitchFamily="49" charset="0"/>
                <a:cs typeface="Arial" charset="0"/>
              </a:rPr>
              <a:t>sum:	add  </a:t>
            </a:r>
            <a:r>
              <a:rPr lang="en-US" sz="1500" dirty="0">
                <a:latin typeface="Courier New" pitchFamily="49" charset="0"/>
                <a:cs typeface="Arial" charset="0"/>
              </a:rPr>
              <a:t>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jr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500" dirty="0">
                <a:latin typeface="Courier New" pitchFamily="49" charset="0"/>
                <a:cs typeface="Arial" charset="0"/>
              </a:rPr>
              <a:t>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 operands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Memory operands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Immediate operands (located in the instruction itself (used for constants)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p:oleObj spid="_x0000_s147478" name="VISIO" r:id="rId6" imgW="3996360" imgH="2835000" progId="">
              <p:embed/>
            </p:oleObj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p:oleObj spid="_x0000_s148501" name="VISIO" r:id="rId6" imgW="2770632" imgH="4151376" progId="">
              <p:embed/>
            </p:oleObj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Pseudo-instructions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2957744645"/>
              </p:ext>
            </p:extLst>
          </p:nvPr>
        </p:nvGraphicFramePr>
        <p:xfrm>
          <a:off x="1143000" y="1066800"/>
          <a:ext cx="7162800" cy="35064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838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Pseudo-instruction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Pseudo-instructions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648200"/>
            <a:ext cx="7391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assembler implements a virtual machine, by adding pseudo-instruction capability to the actual MIPS architecture. There are many possible pseudo-instructions (e.g. </a:t>
            </a:r>
            <a:r>
              <a:rPr lang="en-US" sz="2000" dirty="0" err="1" smtClean="0"/>
              <a:t>beq</a:t>
            </a:r>
            <a:r>
              <a:rPr lang="en-US" sz="2000" dirty="0" smtClean="0"/>
              <a:t> $s1, 22, </a:t>
            </a:r>
            <a:r>
              <a:rPr lang="en-US" sz="2000" dirty="0" err="1" smtClean="0"/>
              <a:t>Branch_target</a:t>
            </a:r>
            <a:r>
              <a:rPr lang="en-US" sz="2000" dirty="0" smtClean="0"/>
              <a:t> )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BUT: 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the pseudo-instructions vary between assemblers, so using them could mean your code is no longer “portable”, it is assembler specific!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066800"/>
            <a:ext cx="807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handler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(part of the OS)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 in MIPS)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Deals with the problem causing the exception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/>
              <a:t>Not</a:t>
            </a:r>
            <a:r>
              <a:rPr lang="en-US" dirty="0"/>
              <a:t> part of </a:t>
            </a:r>
            <a:r>
              <a:rPr lang="en-US" dirty="0" smtClean="0"/>
              <a:t>processor’s 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mfc0 $t0,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46228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. . (lots more—see Green Card)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saves: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 smtClean="0">
                <a:latin typeface="Times New Roman" pitchFamily="18" charset="0"/>
                <a:cs typeface="Arial" charset="0"/>
                <a:sym typeface="Wingdings" pitchFamily="2" charset="2"/>
              </a:rPr>
              <a:t> code for exception type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Arial" charset="0"/>
                <a:sym typeface="Wingdings" pitchFamily="2" charset="2"/>
              </a:rPr>
              <a:t>		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and 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EPC</a:t>
            </a:r>
            <a:r>
              <a:rPr lang="en-US" sz="2800" dirty="0" smtClean="0">
                <a:latin typeface="Courier New" pitchFamily="49" charset="0"/>
                <a:cs typeface="Arial" charset="0"/>
                <a:sym typeface="Wingdings" pitchFamily="2" charset="2"/>
              </a:rPr>
              <a:t>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PC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value that caused the exception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 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  mfc0 </a:t>
            </a:r>
            <a:r>
              <a:rPr lang="en-US" sz="2200" dirty="0">
                <a:latin typeface="Courier New" pitchFamily="49" charset="0"/>
                <a:cs typeface="Arial" charset="0"/>
              </a:rPr>
              <a:t>$t0,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  mfc0 </a:t>
            </a:r>
            <a:r>
              <a:rPr lang="en-US" sz="2200" dirty="0">
                <a:latin typeface="Courier New" pitchFamily="49" charset="0"/>
                <a:cs typeface="Arial" charset="0"/>
              </a:rPr>
              <a:t>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Arial" charset="0"/>
              </a:rPr>
              <a:t>jr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200" dirty="0">
                <a:latin typeface="Courier New" pitchFamily="49" charset="0"/>
                <a:cs typeface="Arial" charset="0"/>
              </a:rPr>
              <a:t>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causes </a:t>
            </a:r>
            <a:r>
              <a:rPr lang="en-US" sz="2600" dirty="0">
                <a:latin typeface="Times New Roman" pitchFamily="18" charset="0"/>
                <a:cs typeface="Arial" charset="0"/>
              </a:rPr>
              <a:t>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cause </a:t>
            </a:r>
            <a:r>
              <a:rPr lang="en-US" sz="2600" dirty="0">
                <a:latin typeface="Times New Roman" pitchFamily="18" charset="0"/>
                <a:cs typeface="Arial" charset="0"/>
              </a:rPr>
              <a:t>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Arial" charset="0"/>
              </a:rPr>
              <a:t>Note: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 language ignores exceptions; FORTRAN and others require the program be notified.</a:t>
            </a: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Beware: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addiu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sign-extends the immediate, before treating it as an unsigned number !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6670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0xFFFFFFFF = -1 (signed)  or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2^32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-1 (unsigned)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0xFFFFFFFF  x 0xFFFFFFFF  =  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= 0x0000000000000001  w/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(signed)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= 0xFFFFFFFE00000001  w/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multu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(unsigned)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</a:t>
            </a:r>
            <a:endParaRPr lang="en-US" sz="3200" dirty="0" smtClean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treats operands as signed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 smtClean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treats operands as unsigned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Beware: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sign-extends </a:t>
            </a:r>
            <a:r>
              <a:rPr lang="en-US" sz="28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immediate, before </a:t>
            </a:r>
            <a:r>
              <a:rPr lang="en-US" sz="2800" dirty="0">
                <a:latin typeface="Times New Roman" pitchFamily="18" charset="0"/>
                <a:cs typeface="Arial" charset="0"/>
              </a:rPr>
              <a:t>comparing it to the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register, treating both as unsigned </a:t>
            </a:r>
            <a:endParaRPr lang="en-US" sz="2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byte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p:oleObj spid="_x0000_s149524" name="VISIO" r:id="rId6" imgW="2097024" imgH="533400" progId="">
              <p:embed/>
            </p:oleObj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</a:t>
            </a:r>
            <a:r>
              <a:rPr lang="en-US" sz="2800" dirty="0" err="1" smtClean="0">
                <a:latin typeface="Courier New" pitchFamily="49" charset="0"/>
                <a:cs typeface="Arial" charset="0"/>
              </a:rPr>
              <a:t>pcode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     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   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L.T. </a:t>
            </a:r>
            <a:r>
              <a:rPr lang="en-US" sz="2600" dirty="0">
                <a:latin typeface="Times New Roman" pitchFamily="18" charset="0"/>
                <a:cs typeface="Arial" charset="0"/>
              </a:rPr>
              <a:t>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40($</a:t>
            </a:r>
            <a:r>
              <a:rPr lang="en-US" sz="2600" dirty="0">
                <a:latin typeface="Courier New" pitchFamily="49" charset="0"/>
                <a:cs typeface="Arial" charset="0"/>
              </a:rPr>
              <a:t>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24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($</a:t>
            </a:r>
            <a:r>
              <a:rPr lang="en-US" sz="2600" dirty="0">
                <a:latin typeface="Courier New" pitchFamily="49" charset="0"/>
                <a:cs typeface="Arial" charset="0"/>
              </a:rPr>
              <a:t>sp)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MIPS includes only a small number of </a:t>
            </a:r>
            <a:r>
              <a:rPr lang="en-US" dirty="0" smtClean="0"/>
              <a:t>instructions (</a:t>
            </a:r>
            <a:r>
              <a:rPr lang="en-US" i="1" dirty="0" smtClean="0">
                <a:solidFill>
                  <a:srgbClr val="1D40EF"/>
                </a:solidFill>
              </a:rPr>
              <a:t>reduced instruction set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 a </a:t>
            </a:r>
            <a:r>
              <a:rPr lang="en-US" sz="1800" dirty="0">
                <a:latin typeface="Courier New" pitchFamily="49" charset="0"/>
                <a:cs typeface="Arial" charset="0"/>
              </a:rPr>
              <a:t>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3200" smtClean="0">
                <a:latin typeface="Times New Roman" pitchFamily="18" charset="0"/>
                <a:cs typeface="Arial" charset="0"/>
              </a:rPr>
              <a:t>	</a:t>
            </a:r>
            <a:r>
              <a:rPr lang="en-US" sz="2000" b="1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(Example of principle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#2: Make the common case fast)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p:oleObj spid="_x0000_s114709" name="VISIO" r:id="rId7" imgW="2164680" imgH="1145880" progId="">
              <p:embed/>
            </p:oleObj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75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p:oleObj spid="_x0000_s150545" name="VISIO" r:id="rId8" imgW="2164680" imgH="1145880" progId="">
              <p:embed/>
            </p:oleObj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p:oleObj spid="_x0000_s151568" name="VISIO" r:id="rId8" imgW="2164680" imgH="1145880" progId="">
              <p:embed/>
            </p:oleObj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p:oleObj spid="_x0000_s117781" name="VISIO" r:id="rId7" imgW="2178720" imgH="1373760" progId="">
              <p:embed/>
            </p:oleObj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p:oleObj spid="_x0000_s152593" name="VISIO" r:id="rId8" imgW="2178720" imgH="1373760" progId="">
              <p:embed/>
            </p:oleObj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p:oleObj spid="_x0000_s119829" name="VISIO" r:id="rId8" imgW="2178720" imgH="1373760" progId="">
              <p:embed/>
            </p:oleObj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7800" y="29718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p:oleObj spid="_x0000_s120853" name="VISIO" r:id="rId6" imgW="1628823" imgH="1105218" progId="">
              <p:embed/>
            </p:oleObj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p:oleObj spid="_x0000_s121877" name="VISIO" r:id="rId5" imgW="1628823" imgH="1105218" progId="">
              <p:embed/>
            </p:oleObj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</a:t>
            </a:r>
            <a:r>
              <a:rPr lang="en-US" b="1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(Chapter 6)      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p:oleObj spid="_x0000_s113684" name="VISIO" r:id="rId5" imgW="1866964" imgH="4162886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sw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		lb $s0, 1($0)</a:t>
            </a:r>
            <a:endParaRPr lang="en-US" sz="2400" dirty="0" smtClean="0">
              <a:latin typeface="Times New Roman" pitchFamily="18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system, what 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Arial" charset="0"/>
              </a:rPr>
              <a:t>sw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Arial" charset="0"/>
              </a:rPr>
              <a:t>		lb $s0, 1($0)</a:t>
            </a:r>
            <a:endParaRPr lang="en-US" sz="2400" dirty="0" smtClean="0">
              <a:latin typeface="Times New Roman" pitchFamily="18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system, what 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p:oleObj spid="_x0000_s153617" name="VISIO" r:id="rId7" imgW="2543223" imgH="59077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immediates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e.g.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sw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$t1, 48($0)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Value is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Constant is a 16-bit  2’s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Is 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334000"/>
          </a:xfrm>
          <a:noFill/>
          <a:ln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 smtClean="0"/>
              <a:t>Number of instruction formats should be minimum</a:t>
            </a:r>
          </a:p>
          <a:p>
            <a:pPr lvl="1">
              <a:buFontTx/>
              <a:buChar char="-"/>
            </a:pPr>
            <a:r>
              <a:rPr lang="en-US" sz="3000" dirty="0" smtClean="0"/>
              <a:t>to adhere to Design Principles 1 and 3 (simplicity favors regularity, and smaller is faster).</a:t>
            </a:r>
          </a:p>
          <a:p>
            <a:r>
              <a:rPr lang="en-US" dirty="0" smtClean="0"/>
              <a:t>Multiple </a:t>
            </a:r>
            <a:r>
              <a:rPr lang="en-US" dirty="0"/>
              <a:t>instruction formats allow flexibility</a:t>
            </a:r>
          </a:p>
          <a:p>
            <a:pPr lvl="1">
              <a:buFontTx/>
              <a:buChar char="-"/>
            </a:pPr>
            <a:r>
              <a:rPr lang="en-US" sz="2600" dirty="0" smtClean="0">
                <a:latin typeface="Calibri" pitchFamily="34" charset="0"/>
              </a:rPr>
              <a:t>Constants are very frequent in code (so “make the common case fast”, Design Principle #2)</a:t>
            </a:r>
          </a:p>
          <a:p>
            <a:pPr lvl="1">
              <a:buFontTx/>
              <a:buChar char="-"/>
            </a:pPr>
            <a:r>
              <a:rPr lang="en-US" sz="2600" dirty="0" smtClean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 smtClean="0">
                <a:latin typeface="Courier New" pitchFamily="49" charset="0"/>
              </a:rPr>
              <a:t>sw,addi</a:t>
            </a:r>
            <a:r>
              <a:rPr lang="en-US" sz="2600" dirty="0" smtClean="0"/>
              <a:t>:  use </a:t>
            </a:r>
            <a:r>
              <a:rPr lang="en-US" sz="2600" dirty="0"/>
              <a:t>2 register operands and a </a:t>
            </a:r>
            <a:r>
              <a:rPr lang="en-US" sz="2600" dirty="0" smtClean="0"/>
              <a:t>constant</a:t>
            </a:r>
          </a:p>
          <a:p>
            <a:r>
              <a:rPr lang="en-US" sz="3000" dirty="0" smtClean="0"/>
              <a:t>The compromise is to have 3 instruction   formats</a:t>
            </a: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</a:t>
            </a:r>
            <a:r>
              <a:rPr lang="en-US" sz="2600" dirty="0" smtClean="0"/>
              <a:t>instructions, all instructions are 32-bits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p:oleObj spid="_x0000_s123925" name="VISIO" r:id="rId6" imgW="2088970" imgH="538598" progId="">
              <p:embed/>
            </p:oleObj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Uses 3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function code.  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When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op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= 0, </a:t>
            </a:r>
            <a:r>
              <a:rPr lang="en-US" sz="2000" dirty="0" err="1" smtClean="0">
                <a:latin typeface="Courier New" pitchFamily="49" charset="0"/>
                <a:cs typeface="Arial" charset="0"/>
              </a:rPr>
              <a:t>funct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tells the  processor which R-type operation </a:t>
            </a:r>
            <a:r>
              <a:rPr lang="en-US" sz="20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p:oleObj spid="_x0000_s124987" name="VISIO" r:id="rId6" imgW="1237488" imgH="589788" progId="">
              <p:embed/>
            </p:oleObj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p:oleObj spid="_x0000_s124988" name="VISIO" r:id="rId7" imgW="1618488" imgH="704088" progId="">
              <p:embed/>
            </p:oleObj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p:oleObj spid="_x0000_s124989" name="VISIO" r:id="rId8" imgW="2222648" imgH="732741" progId="">
              <p:embed/>
            </p:oleObj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p:oleObj spid="_x0000_s125973" name="VISIO" r:id="rId6" imgW="2092452" imgH="509016" progId="">
              <p:embed/>
            </p:oleObj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2’s </a:t>
            </a:r>
            <a:r>
              <a:rPr lang="en-US" sz="2000" dirty="0">
                <a:latin typeface="Times New Roman" pitchFamily="18" charset="0"/>
                <a:cs typeface="Arial" charset="0"/>
              </a:rPr>
              <a:t>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( ≠ 0 )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p:oleObj spid="_x0000_s127016" name="VISIO" r:id="rId5" imgW="2484120" imgH="1060704" progId="">
              <p:embed/>
            </p:oleObj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p:oleObj spid="_x0000_s127017" name="VISIO" r:id="rId6" imgW="2299716" imgH="1088136" progId="">
              <p:embed/>
            </p:oleObj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553678252"/>
              </p:ext>
            </p:extLst>
          </p:nvPr>
        </p:nvGraphicFramePr>
        <p:xfrm>
          <a:off x="1066800" y="3352800"/>
          <a:ext cx="7620000" cy="1981200"/>
        </p:xfrm>
        <a:graphic>
          <a:graphicData uri="http://schemas.openxmlformats.org/presentationml/2006/ole">
            <p:oleObj spid="_x0000_s128021" name="VISIO" r:id="rId5" imgW="2092452" imgH="516636" progId="">
              <p:embed/>
            </p:oleObj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</a:t>
            </a:r>
            <a:r>
              <a:rPr lang="en-US" sz="2800" dirty="0">
                <a:latin typeface="Times New Roman" pitchFamily="18" charset="0"/>
                <a:cs typeface="Arial" charset="0"/>
              </a:rPr>
              <a:t>(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j: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op=2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,   </a:t>
            </a:r>
            <a:r>
              <a:rPr lang="en-US" sz="2800" dirty="0" err="1" smtClean="0">
                <a:latin typeface="Courier New" pitchFamily="49" charset="0"/>
                <a:cs typeface="Arial" charset="0"/>
              </a:rPr>
              <a:t>jal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op=3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)</a:t>
            </a: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p:oleObj spid="_x0000_s129083" name="VISIO" r:id="rId5" imgW="2088970" imgH="538598" progId="">
              <p:embed/>
            </p:oleObj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p:oleObj spid="_x0000_s129084" name="VISIO" r:id="rId6" imgW="2092452" imgH="509016" progId="">
              <p:embed/>
            </p:oleObj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p:oleObj spid="_x0000_s129085" name="VISIO" r:id="rId7" imgW="2092452" imgH="516636" progId="">
              <p:embed/>
            </p:oleObj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sequence (</a:t>
            </a:r>
            <a:r>
              <a:rPr lang="en-US" sz="2600" u="sng" dirty="0" smtClean="0">
                <a:latin typeface="Times New Roman" pitchFamily="18" charset="0"/>
                <a:cs typeface="Arial" charset="0"/>
              </a:rPr>
              <a:t>Von Neumann architecture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p:oleObj spid="_x0000_s130070" name="VISIO" r:id="rId7" imgW="2287524" imgH="2772156" progId="">
              <p:embed/>
            </p:oleObj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p:oleObj spid="_x0000_s131093" name="VISIO" r:id="rId5" imgW="4672752" imgH="961723" progId="">
              <p:embed/>
            </p:oleObj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daughter </a:t>
            </a:r>
            <a:r>
              <a:rPr lang="en-US" sz="2800" dirty="0">
                <a:latin typeface="Times New Roman" pitchFamily="18" charset="0"/>
                <a:cs typeface="Arial" charset="0"/>
              </a:rPr>
              <a:t>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+mj-lt"/>
                <a:cs typeface="Times New Roman" pitchFamily="18" charset="0"/>
              </a:rPr>
              <a:t>and, or, </a:t>
            </a:r>
            <a:r>
              <a:rPr lang="en-US" sz="3000" dirty="0" err="1">
                <a:latin typeface="+mj-lt"/>
                <a:cs typeface="Times New Roman" pitchFamily="18" charset="0"/>
              </a:rPr>
              <a:t>xor</a:t>
            </a:r>
            <a:r>
              <a:rPr lang="en-US" sz="3000" dirty="0">
                <a:latin typeface="+mj-lt"/>
                <a:cs typeface="Times New Roman" pitchFamily="18" charset="0"/>
              </a:rPr>
              <a:t>, 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dirty="0" err="1" smtClean="0">
                <a:latin typeface="+mj-lt"/>
                <a:cs typeface="Arial" charset="0"/>
              </a:rPr>
              <a:t>andi</a:t>
            </a:r>
            <a:r>
              <a:rPr lang="en-US" sz="3000" dirty="0">
                <a:latin typeface="+mj-lt"/>
                <a:cs typeface="Arial" charset="0"/>
              </a:rPr>
              <a:t>, </a:t>
            </a:r>
            <a:r>
              <a:rPr lang="en-US" sz="3000" dirty="0" err="1">
                <a:latin typeface="+mj-lt"/>
                <a:cs typeface="Arial" charset="0"/>
              </a:rPr>
              <a:t>ori</a:t>
            </a:r>
            <a:r>
              <a:rPr lang="en-US" sz="3000" dirty="0">
                <a:latin typeface="+mj-lt"/>
                <a:cs typeface="Arial" charset="0"/>
              </a:rPr>
              <a:t>, </a:t>
            </a:r>
            <a:r>
              <a:rPr lang="en-US" sz="3000" dirty="0" err="1">
                <a:latin typeface="+mj-lt"/>
                <a:cs typeface="Arial" charset="0"/>
              </a:rPr>
              <a:t>xori</a:t>
            </a:r>
            <a:endParaRPr lang="en-US" sz="3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p:oleObj spid="_x0000_s132117" name="VISIO" r:id="rId6" imgW="3616520" imgH="1536679" progId="">
              <p:embed/>
            </p:oleObj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p:oleObj spid="_x0000_s133141" name="VISIO" r:id="rId6" imgW="3619436" imgH="1537230" progId="">
              <p:embed/>
            </p:oleObj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p:oleObj spid="_x0000_s134165" name="VISIO" r:id="rId6" imgW="3754974" imgH="1364753" progId="">
              <p:embed/>
            </p:oleObj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smtClean="0"/>
              <a:t>Co-invented </a:t>
            </a:r>
            <a:r>
              <a:rPr lang="en-US" sz="2400" dirty="0"/>
              <a:t>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</a:t>
            </a:r>
            <a:r>
              <a:rPr lang="en-US" sz="2400" dirty="0" smtClean="0"/>
              <a:t>had </a:t>
            </a:r>
            <a:r>
              <a:rPr lang="en-US" sz="2400" dirty="0"/>
              <a:t>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p:oleObj spid="_x0000_s135189" name="VISIO" r:id="rId6" imgW="3758352" imgH="1364731" progId="">
              <p:embed/>
            </p:oleObj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p:oleObj spid="_x0000_s136232" name="VISIO" r:id="rId6" imgW="2403348" imgH="890016" progId="">
              <p:embed/>
            </p:oleObj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p:oleObj spid="_x0000_s136233" name="VISIO" r:id="rId7" imgW="2217420" imgH="918972" progId="">
              <p:embed/>
            </p:oleObj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Make 16-bit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Make 32-bit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p:oleObj spid="_x0000_s137236" name="VISIO" r:id="rId6" imgW="2287524" imgH="2772156" progId="">
              <p:embed/>
            </p:oleObj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</a:t>
            </a:r>
            <a:r>
              <a:rPr lang="en-US" dirty="0" smtClean="0"/>
              <a:t>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dirty="0"/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if 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if 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if 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else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if 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else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f </a:t>
            </a:r>
            <a:r>
              <a:rPr lang="en-US" sz="1800" dirty="0">
                <a:latin typeface="Courier New" pitchFamily="49" charset="0"/>
                <a:cs typeface="Arial" charset="0"/>
              </a:rPr>
              <a:t>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while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x </a:t>
            </a:r>
            <a:r>
              <a:rPr lang="en-US" sz="1600" dirty="0">
                <a:latin typeface="Courier New" pitchFamily="49" charset="0"/>
                <a:cs typeface="Arial" charset="0"/>
              </a:rPr>
              <a:t>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 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while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x </a:t>
            </a:r>
            <a:r>
              <a:rPr lang="en-US" sz="1600" dirty="0">
                <a:latin typeface="Courier New" pitchFamily="49" charset="0"/>
                <a:cs typeface="Arial" charset="0"/>
              </a:rPr>
              <a:t>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a </a:t>
            </a:r>
            <a:r>
              <a:rPr lang="en-US" sz="1800" dirty="0">
                <a:latin typeface="Courier New" pitchFamily="49" charset="0"/>
                <a:cs typeface="Arial" charset="0"/>
              </a:rPr>
              <a:t>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4343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High-level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for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</a:t>
            </a:r>
            <a:r>
              <a:rPr lang="en-US" sz="1600" dirty="0">
                <a:latin typeface="Courier New" pitchFamily="49" charset="0"/>
                <a:cs typeface="Arial" charset="0"/>
              </a:rPr>
              <a:t>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0" y="1524000"/>
            <a:ext cx="2895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4114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for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</a:t>
            </a:r>
            <a:r>
              <a:rPr lang="en-US" sz="1600" dirty="0">
                <a:latin typeface="Courier New" pitchFamily="49" charset="0"/>
                <a:cs typeface="Arial" charset="0"/>
              </a:rPr>
              <a:t>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4114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for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</a:t>
            </a:r>
            <a:r>
              <a:rPr lang="en-US" sz="1600" dirty="0">
                <a:latin typeface="Courier New" pitchFamily="49" charset="0"/>
                <a:cs typeface="Arial" charset="0"/>
              </a:rPr>
              <a:t>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for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</a:t>
            </a:r>
            <a:r>
              <a:rPr lang="en-US" sz="1600" dirty="0">
                <a:latin typeface="Courier New" pitchFamily="49" charset="0"/>
                <a:cs typeface="Arial" charset="0"/>
              </a:rPr>
              <a:t>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// </a:t>
            </a:r>
            <a:r>
              <a:rPr lang="en-US" sz="1600" dirty="0">
                <a:latin typeface="Courier New" pitchFamily="49" charset="0"/>
                <a:cs typeface="Arial" charset="0"/>
              </a:rPr>
              <a:t>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>
                <a:latin typeface="Courier New" pitchFamily="49" charset="0"/>
                <a:cs typeface="Arial" charset="0"/>
              </a:rPr>
              <a:t>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for </a:t>
            </a:r>
            <a:r>
              <a:rPr lang="en-US" sz="1600" dirty="0">
                <a:latin typeface="Courier New" pitchFamily="49" charset="0"/>
                <a:cs typeface="Arial" charset="0"/>
              </a:rPr>
              <a:t>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 </a:t>
            </a:r>
            <a:r>
              <a:rPr lang="en-US" sz="1600" dirty="0">
                <a:latin typeface="Courier New" pitchFamily="49" charset="0"/>
                <a:cs typeface="Arial" charset="0"/>
              </a:rPr>
              <a:t>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 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solidFill>
                  <a:srgbClr val="1D40EF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8194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dirty="0" err="1" smtClean="0">
                <a:solidFill>
                  <a:schemeClr val="accent1"/>
                </a:solidFill>
              </a:rPr>
              <a:t>lt</a:t>
            </a:r>
            <a:r>
              <a:rPr lang="en-US" sz="2000" b="1" dirty="0" smtClean="0">
                <a:solidFill>
                  <a:schemeClr val="accent1"/>
                </a:solidFill>
              </a:rPr>
              <a:t>: </a:t>
            </a:r>
            <a:r>
              <a:rPr lang="en-US" sz="2000" b="1" dirty="0" smtClean="0">
                <a:solidFill>
                  <a:schemeClr val="accent1"/>
                </a:solidFill>
              </a:rPr>
              <a:t>$t1 </a:t>
            </a:r>
            <a:r>
              <a:rPr lang="en-US" sz="2000" b="1" dirty="0">
                <a:solidFill>
                  <a:schemeClr val="accent1"/>
                </a:solidFill>
              </a:rPr>
              <a:t>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101,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       $t1 = 0 otherwise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743200" cy="990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p:oleObj spid="_x0000_s138260" name="VISIO" r:id="rId8" imgW="1879092" imgH="1488948" progId="">
              <p:embed/>
            </p:oleObj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int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>
                <a:latin typeface="Courier10 BT" pitchFamily="49" charset="0"/>
              </a:rPr>
              <a:t>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smtClean="0">
                <a:latin typeface="Courier10 BT" pitchFamily="49" charset="0"/>
              </a:rPr>
              <a:t> array[0</a:t>
            </a:r>
            <a:r>
              <a:rPr lang="en-US" sz="1600" dirty="0">
                <a:latin typeface="Courier10 BT" pitchFamily="49" charset="0"/>
              </a:rPr>
              <a:t>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smtClean="0">
                <a:latin typeface="Courier10 BT" pitchFamily="49" charset="0"/>
              </a:rPr>
              <a:t> array[1</a:t>
            </a:r>
            <a:r>
              <a:rPr lang="en-US" sz="1600" dirty="0">
                <a:latin typeface="Courier10 BT" pitchFamily="49" charset="0"/>
              </a:rPr>
              <a:t>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 err="1" smtClean="0">
                <a:latin typeface="Courier10 BT" pitchFamily="49" charset="0"/>
              </a:rPr>
              <a:t>int</a:t>
            </a:r>
            <a:r>
              <a:rPr lang="en-US" sz="1600" dirty="0" smtClean="0">
                <a:latin typeface="Courier10 BT" pitchFamily="49" charset="0"/>
              </a:rPr>
              <a:t> </a:t>
            </a:r>
            <a:r>
              <a:rPr lang="en-US" sz="1600" dirty="0">
                <a:latin typeface="Courier10 BT" pitchFamily="49" charset="0"/>
              </a:rPr>
              <a:t>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smtClean="0">
                <a:latin typeface="Courier10 BT" pitchFamily="49" charset="0"/>
              </a:rPr>
              <a:t> array[0</a:t>
            </a:r>
            <a:r>
              <a:rPr lang="en-US" sz="1600" dirty="0">
                <a:latin typeface="Courier10 BT" pitchFamily="49" charset="0"/>
              </a:rPr>
              <a:t>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smtClean="0">
                <a:latin typeface="Courier10 BT" pitchFamily="49" charset="0"/>
              </a:rPr>
              <a:t> array[1</a:t>
            </a:r>
            <a:r>
              <a:rPr lang="en-US" sz="1600" dirty="0">
                <a:latin typeface="Courier10 BT" pitchFamily="49" charset="0"/>
              </a:rPr>
              <a:t>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  #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MIPS assembly code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# </a:t>
            </a:r>
            <a:r>
              <a:rPr lang="en-US" sz="1600" dirty="0">
                <a:latin typeface="Courier New" pitchFamily="49" charset="0"/>
              </a:rPr>
              <a:t>array base address = $s0</a:t>
            </a: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$S0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 for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</a:t>
            </a:r>
            <a:r>
              <a:rPr lang="en-US" sz="1800" dirty="0" smtClean="0">
                <a:latin typeface="Courier New" pitchFamily="49" charset="0"/>
              </a:rPr>
              <a:t> array[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  #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MIPS assembly code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# </a:t>
            </a:r>
            <a:r>
              <a:rPr lang="en-US" sz="1600" dirty="0">
                <a:latin typeface="Courier New" pitchFamily="49" charset="0"/>
              </a:rPr>
              <a:t>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    C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   a </a:t>
            </a:r>
            <a:r>
              <a:rPr lang="en-US" sz="1800" dirty="0">
                <a:latin typeface="Courier New" pitchFamily="49" charset="0"/>
                <a:cs typeface="Arial" charset="0"/>
              </a:rPr>
              <a:t>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371600" y="1143000"/>
            <a:ext cx="77724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4433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19200"/>
            <a:ext cx="8077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ASCII chars are </a:t>
            </a:r>
            <a:r>
              <a:rPr lang="en-US" sz="3200" dirty="0" smtClean="0"/>
              <a:t>8-bits (used in C)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S</a:t>
            </a:r>
            <a:r>
              <a:rPr lang="en-US" sz="3200" dirty="0" smtClean="0"/>
              <a:t>o </a:t>
            </a:r>
            <a:r>
              <a:rPr lang="en-US" sz="3200" dirty="0" smtClean="0"/>
              <a:t>MIPS offers lb, </a:t>
            </a:r>
            <a:r>
              <a:rPr lang="en-US" sz="3200" dirty="0" err="1" smtClean="0"/>
              <a:t>lbu</a:t>
            </a:r>
            <a:r>
              <a:rPr lang="en-US" sz="3200" dirty="0" smtClean="0"/>
              <a:t> and </a:t>
            </a:r>
            <a:r>
              <a:rPr lang="en-US" sz="3200" dirty="0" err="1" smtClean="0"/>
              <a:t>sb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dirty="0" err="1" smtClean="0"/>
              <a:t>lbu</a:t>
            </a:r>
            <a:r>
              <a:rPr lang="en-US" sz="2400" dirty="0" smtClean="0"/>
              <a:t> $s1, 3($0)  # $s1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err="1" smtClean="0"/>
              <a:t>Mem</a:t>
            </a:r>
            <a:r>
              <a:rPr lang="en-US" sz="2400" dirty="0" smtClean="0"/>
              <a:t>[3] (zero-extended byte)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lb   $s2, 1($0)  # $s2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err="1" smtClean="0"/>
              <a:t>Mem</a:t>
            </a:r>
            <a:r>
              <a:rPr lang="en-US" sz="2400" dirty="0" smtClean="0"/>
              <a:t>[1] (sign-extended byte)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sb</a:t>
            </a:r>
            <a:r>
              <a:rPr lang="en-US" sz="2400" dirty="0" smtClean="0"/>
              <a:t>  $s3, 5 ($0) # </a:t>
            </a:r>
            <a:r>
              <a:rPr lang="en-US" sz="2400" dirty="0" err="1" smtClean="0"/>
              <a:t>Mem</a:t>
            </a:r>
            <a:r>
              <a:rPr lang="en-US" sz="2400" dirty="0" smtClean="0"/>
              <a:t>[5]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err="1" smtClean="0">
                <a:sym typeface="Wingdings" pitchFamily="2" charset="2"/>
              </a:rPr>
              <a:t>LSByte</a:t>
            </a:r>
            <a:r>
              <a:rPr lang="en-US" sz="2400" dirty="0" smtClean="0">
                <a:sym typeface="Wingdings" pitchFamily="2" charset="2"/>
              </a:rPr>
              <a:t> of </a:t>
            </a:r>
            <a:r>
              <a:rPr lang="en-US" sz="2400" dirty="0" smtClean="0"/>
              <a:t>$s3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smtClean="0"/>
              <a:t>Standard </a:t>
            </a:r>
            <a:r>
              <a:rPr lang="en-US" sz="3200" dirty="0" smtClean="0"/>
              <a:t>UNICODE </a:t>
            </a:r>
            <a:r>
              <a:rPr lang="en-US" sz="3200" dirty="0" smtClean="0"/>
              <a:t>chars </a:t>
            </a:r>
            <a:r>
              <a:rPr lang="en-US" sz="3200" dirty="0" smtClean="0"/>
              <a:t>are </a:t>
            </a:r>
            <a:r>
              <a:rPr lang="en-US" sz="3200" dirty="0" smtClean="0"/>
              <a:t>16-bit (</a:t>
            </a:r>
            <a:r>
              <a:rPr lang="en-US" sz="3200" dirty="0" smtClean="0"/>
              <a:t>used </a:t>
            </a:r>
            <a:r>
              <a:rPr lang="en-US" sz="3200" dirty="0" smtClean="0"/>
              <a:t>in Java</a:t>
            </a:r>
            <a:r>
              <a:rPr lang="en-US" sz="3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So MIPS offers</a:t>
            </a:r>
            <a:r>
              <a:rPr lang="en-US" sz="3200" dirty="0" smtClean="0"/>
              <a:t> </a:t>
            </a:r>
            <a:r>
              <a:rPr lang="en-US" sz="3200" dirty="0" err="1" smtClean="0"/>
              <a:t>lh</a:t>
            </a:r>
            <a:r>
              <a:rPr lang="en-US" sz="3200" dirty="0" smtClean="0"/>
              <a:t>, </a:t>
            </a:r>
            <a:r>
              <a:rPr lang="en-US" sz="3200" dirty="0" err="1" smtClean="0"/>
              <a:t>lhu</a:t>
            </a:r>
            <a:r>
              <a:rPr lang="en-US" sz="3200" dirty="0" smtClean="0"/>
              <a:t> and </a:t>
            </a:r>
            <a:r>
              <a:rPr lang="en-US" sz="3200" dirty="0" err="1" smtClean="0"/>
              <a:t>sh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3200" dirty="0" smtClean="0"/>
              <a:t>See </a:t>
            </a:r>
            <a:r>
              <a:rPr lang="en-US" sz="3200" dirty="0" smtClean="0">
                <a:hlinkClick r:id="rId2"/>
              </a:rPr>
              <a:t>www.unicode.org</a:t>
            </a:r>
            <a:r>
              <a:rPr lang="en-US" sz="3200" dirty="0" smtClean="0"/>
              <a:t> for much more!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66801" y="76200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Moving Characters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19200"/>
            <a:ext cx="7924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ASCII strings are arrays of chars, stored in consecutive bytes of memory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ASCII strings have variable (i.e. unknown) length</a:t>
            </a:r>
          </a:p>
          <a:p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Must be terminated w/ NULL character (NULL’s code = 0x00)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E.g. “Hello!” is 0x48 65 6C </a:t>
            </a:r>
            <a:r>
              <a:rPr lang="en-US" sz="2800" dirty="0" err="1" smtClean="0"/>
              <a:t>6C</a:t>
            </a:r>
            <a:r>
              <a:rPr lang="en-US" sz="2800" dirty="0" smtClean="0"/>
              <a:t> 6F 21 00   (7 bytes, not 6!)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66801" y="76200"/>
            <a:ext cx="678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ASCII Strings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char </a:t>
            </a:r>
            <a:r>
              <a:rPr lang="en-US" sz="1800" dirty="0" err="1" smtClean="0">
                <a:latin typeface="Courier New" pitchFamily="49" charset="0"/>
              </a:rPr>
              <a:t>chararray</a:t>
            </a:r>
            <a:r>
              <a:rPr lang="en-US" sz="1800" dirty="0" smtClean="0">
                <a:latin typeface="Courier New" pitchFamily="49" charset="0"/>
              </a:rPr>
              <a:t>[10];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 smtClean="0">
                <a:latin typeface="Courier New" pitchFamily="49" charset="0"/>
              </a:rPr>
              <a:t>chararray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!=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</a:t>
            </a:r>
            <a:r>
              <a:rPr lang="en-US" sz="1800" dirty="0" err="1" smtClean="0">
                <a:latin typeface="Courier New" pitchFamily="49" charset="0"/>
              </a:rPr>
              <a:t>chararray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</a:t>
            </a:r>
            <a:r>
              <a:rPr lang="en-US" sz="1800" dirty="0" err="1" smtClean="0">
                <a:latin typeface="Courier New" pitchFamily="49" charset="0"/>
              </a:rPr>
              <a:t>chararray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- 32;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code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#    uses direct addressing (i.e. pointer to the string)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</a:t>
            </a:r>
            <a:r>
              <a:rPr lang="en-US" sz="1600" dirty="0" smtClean="0">
                <a:latin typeface="Courier New" pitchFamily="49" charset="0"/>
              </a:rPr>
              <a:t>base address of 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endParaRPr 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# $s1 is not used: no need for index variable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!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Manipulating ASCII strings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371600" y="1143000"/>
            <a:ext cx="7772400" cy="51816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code</a:t>
            </a:r>
          </a:p>
          <a:p>
            <a:pPr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#    uses direct addressing (i.e. pointer to the string)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</a:t>
            </a:r>
            <a:r>
              <a:rPr lang="en-US" sz="1600" dirty="0" smtClean="0">
                <a:latin typeface="Courier New" pitchFamily="49" charset="0"/>
              </a:rPr>
              <a:t>base address of 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lbu</a:t>
            </a:r>
            <a:r>
              <a:rPr lang="en-US" sz="1600" dirty="0" smtClean="0">
                <a:latin typeface="Courier New" pitchFamily="49" charset="0"/>
              </a:rPr>
              <a:t>  $t2, 0($s0)        # get 1</a:t>
            </a:r>
            <a:r>
              <a:rPr lang="en-US" sz="1600" baseline="30000" dirty="0" smtClean="0">
                <a:latin typeface="Courier New" pitchFamily="49" charset="0"/>
              </a:rPr>
              <a:t>st</a:t>
            </a:r>
            <a:r>
              <a:rPr lang="en-US" sz="1600" dirty="0" smtClean="0">
                <a:latin typeface="Courier New" pitchFamily="49" charset="0"/>
              </a:rPr>
              <a:t> char: $t2= </a:t>
            </a:r>
            <a:r>
              <a:rPr lang="en-US" sz="1600" dirty="0" err="1" smtClean="0">
                <a:latin typeface="Courier New" pitchFamily="49" charset="0"/>
              </a:rPr>
              <a:t>Mem</a:t>
            </a:r>
            <a:r>
              <a:rPr lang="en-US" sz="1600" dirty="0" smtClean="0">
                <a:latin typeface="Courier New" pitchFamily="49" charset="0"/>
              </a:rPr>
              <a:t>[&amp;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              #                 (= 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[0])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</a:t>
            </a:r>
            <a:r>
              <a:rPr lang="en-US" sz="1600" dirty="0" smtClean="0">
                <a:latin typeface="Courier New" pitchFamily="49" charset="0"/>
              </a:rPr>
              <a:t>: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</a:t>
            </a:r>
            <a:r>
              <a:rPr lang="en-US" sz="1600" dirty="0" smtClean="0">
                <a:latin typeface="Courier New" pitchFamily="49" charset="0"/>
              </a:rPr>
              <a:t>t2, $0, </a:t>
            </a:r>
            <a:r>
              <a:rPr lang="en-US" sz="1600" dirty="0">
                <a:latin typeface="Courier New" pitchFamily="49" charset="0"/>
              </a:rPr>
              <a:t>done     </a:t>
            </a:r>
            <a:r>
              <a:rPr lang="en-US" sz="1600" dirty="0" smtClean="0">
                <a:latin typeface="Courier New" pitchFamily="49" charset="0"/>
              </a:rPr>
              <a:t> # if 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]==NULL, exit loop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addi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$</a:t>
            </a:r>
            <a:r>
              <a:rPr lang="en-US" sz="1600" dirty="0" smtClean="0">
                <a:latin typeface="Courier New" pitchFamily="49" charset="0"/>
              </a:rPr>
              <a:t>t2, </a:t>
            </a:r>
            <a:r>
              <a:rPr lang="en-US" sz="1600" dirty="0">
                <a:latin typeface="Courier New" pitchFamily="49" charset="0"/>
              </a:rPr>
              <a:t>$</a:t>
            </a:r>
            <a:r>
              <a:rPr lang="en-US" sz="1600" dirty="0" smtClean="0">
                <a:latin typeface="Courier New" pitchFamily="49" charset="0"/>
              </a:rPr>
              <a:t>t2, -32      </a:t>
            </a: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dirty="0" smtClean="0">
                <a:latin typeface="Courier New" pitchFamily="49" charset="0"/>
              </a:rPr>
              <a:t>convert to upper case: t2=t2-32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sb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</a:rPr>
              <a:t>$</a:t>
            </a:r>
            <a:r>
              <a:rPr lang="en-US" sz="1600" dirty="0" smtClean="0">
                <a:latin typeface="Courier New" pitchFamily="49" charset="0"/>
              </a:rPr>
              <a:t>t2, </a:t>
            </a:r>
            <a:r>
              <a:rPr lang="en-US" sz="1600" dirty="0">
                <a:latin typeface="Courier New" pitchFamily="49" charset="0"/>
              </a:rPr>
              <a:t>0</a:t>
            </a:r>
            <a:r>
              <a:rPr lang="en-US" sz="1600" dirty="0" smtClean="0">
                <a:latin typeface="Courier New" pitchFamily="49" charset="0"/>
              </a:rPr>
              <a:t>($s0)        </a:t>
            </a: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dirty="0" smtClean="0">
                <a:latin typeface="Courier New" pitchFamily="49" charset="0"/>
              </a:rPr>
              <a:t>store new value in array: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              # </a:t>
            </a:r>
            <a:r>
              <a:rPr lang="en-US" sz="1600" dirty="0" err="1" smtClean="0">
                <a:latin typeface="Courier New" pitchFamily="49" charset="0"/>
              </a:rPr>
              <a:t>Mem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smtClean="0">
                <a:latin typeface="Courier New" pitchFamily="49" charset="0"/>
              </a:rPr>
              <a:t>$t2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smtClean="0">
                <a:latin typeface="Courier New" pitchFamily="49" charset="0"/>
              </a:rPr>
              <a:t>s0, </a:t>
            </a:r>
            <a:r>
              <a:rPr lang="en-US" sz="1600" dirty="0">
                <a:latin typeface="Courier New" pitchFamily="49" charset="0"/>
              </a:rPr>
              <a:t>$</a:t>
            </a:r>
            <a:r>
              <a:rPr lang="en-US" sz="1600" dirty="0" smtClean="0">
                <a:latin typeface="Courier New" pitchFamily="49" charset="0"/>
              </a:rPr>
              <a:t>s0, </a:t>
            </a:r>
            <a:r>
              <a:rPr lang="en-US" sz="1600" dirty="0">
                <a:latin typeface="Courier New" pitchFamily="49" charset="0"/>
              </a:rPr>
              <a:t>1        # </a:t>
            </a:r>
            <a:r>
              <a:rPr lang="en-US" sz="1600" dirty="0" smtClean="0">
                <a:latin typeface="Courier New" pitchFamily="49" charset="0"/>
              </a:rPr>
              <a:t>address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</a:rPr>
              <a:t>address </a:t>
            </a:r>
            <a:r>
              <a:rPr lang="en-US" sz="1600" dirty="0">
                <a:latin typeface="Courier New" pitchFamily="49" charset="0"/>
              </a:rPr>
              <a:t>+ </a:t>
            </a:r>
            <a:r>
              <a:rPr lang="en-US" sz="1600" dirty="0" smtClean="0">
                <a:latin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lbu</a:t>
            </a:r>
            <a:r>
              <a:rPr lang="en-US" sz="1600" dirty="0" smtClean="0">
                <a:latin typeface="Courier New" pitchFamily="49" charset="0"/>
              </a:rPr>
              <a:t>  $t2, 0($s0)        # get next char: $t2=</a:t>
            </a:r>
            <a:r>
              <a:rPr lang="en-US" sz="1600" dirty="0" err="1" smtClean="0">
                <a:latin typeface="Courier New" pitchFamily="49" charset="0"/>
              </a:rPr>
              <a:t>Mem</a:t>
            </a:r>
            <a:r>
              <a:rPr lang="en-US" sz="1600" dirty="0" smtClean="0">
                <a:latin typeface="Courier New" pitchFamily="49" charset="0"/>
              </a:rPr>
              <a:t>[&amp;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</a:rPr>
              <a:t>                          #                (= </a:t>
            </a:r>
            <a:r>
              <a:rPr lang="en-US" sz="1600" dirty="0" err="1" smtClean="0">
                <a:latin typeface="Courier New" pitchFamily="49" charset="0"/>
              </a:rPr>
              <a:t>chararray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])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Manipulating ASCII strings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</a:t>
            </a:r>
            <a:r>
              <a:rPr lang="en-US" b="1" dirty="0" smtClean="0"/>
              <a:t>values</a:t>
            </a:r>
            <a:r>
              <a:rPr lang="en-US" dirty="0" smtClean="0"/>
              <a:t>: </a:t>
            </a:r>
            <a:r>
              <a:rPr lang="en-US" dirty="0">
                <a:latin typeface="Courier10 BT" pitchFamily="49" charset="0"/>
              </a:rPr>
              <a:t>$</a:t>
            </a:r>
            <a:r>
              <a:rPr lang="en-US" dirty="0" smtClean="0">
                <a:latin typeface="Courier10 BT" pitchFamily="49" charset="0"/>
              </a:rPr>
              <a:t>v0, $v1</a:t>
            </a:r>
            <a:endParaRPr lang="en-US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dirty="0" smtClean="0">
                <a:latin typeface="Times New Roman" pitchFamily="18" charset="0"/>
              </a:rPr>
              <a:t>0x00401020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Times New Roman" pitchFamily="18" charset="0"/>
              </a:rPr>
              <a:t> stores return address: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sym typeface="Wingdings" pitchFamily="2" charset="2"/>
              </a:rPr>
              <a:t>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Courier New" pitchFamily="49" charset="0"/>
              </a:rPr>
              <a:t>:</a:t>
            </a:r>
            <a:r>
              <a:rPr lang="en-US" sz="2000" dirty="0" smtClean="0">
                <a:latin typeface="Times New Roman" pitchFamily="18" charset="0"/>
              </a:rPr>
              <a:t>  PC </a:t>
            </a:r>
            <a:r>
              <a:rPr lang="en-US" sz="2000" dirty="0" smtClean="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 0x00400204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v0-$v1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p:oleObj spid="_x0000_s139284" r:id="rId7" imgW="1670400" imgH="2995200" progId="">
              <p:embed/>
            </p:oleObj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143000"/>
            <a:ext cx="5867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 (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push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 (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pop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3390600685"/>
              </p:ext>
            </p:extLst>
          </p:nvPr>
        </p:nvGraphicFramePr>
        <p:xfrm>
          <a:off x="839788" y="3124200"/>
          <a:ext cx="8304212" cy="3192463"/>
        </p:xfrm>
        <a:graphic>
          <a:graphicData uri="http://schemas.openxmlformats.org/presentationml/2006/ole">
            <p:oleObj spid="_x0000_s140308" name="VISIO" r:id="rId7" imgW="3660648" imgH="1397508" progId="">
              <p:embed/>
            </p:oleObj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MIPS stack grows </a:t>
            </a:r>
            <a:r>
              <a:rPr lang="en-US" sz="2800" dirty="0">
                <a:latin typeface="Times New Roman" pitchFamily="18" charset="0"/>
                <a:cs typeface="Arial" charset="0"/>
              </a:rPr>
              <a:t>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2800" dirty="0">
                <a:latin typeface="Courier New" pitchFamily="49" charset="0"/>
                <a:cs typeface="Arial" charset="0"/>
              </a:rPr>
              <a:t>$</a:t>
            </a:r>
            <a:r>
              <a:rPr lang="en-US" sz="2800" dirty="0" smtClean="0">
                <a:latin typeface="Courier New" pitchFamily="49" charset="0"/>
                <a:cs typeface="Arial" charset="0"/>
              </a:rPr>
              <a:t>sp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points to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“top” </a:t>
            </a:r>
            <a:r>
              <a:rPr lang="en-US" sz="2800" dirty="0">
                <a:latin typeface="Times New Roman" pitchFamily="18" charset="0"/>
                <a:cs typeface="Arial" charset="0"/>
              </a:rPr>
              <a:t>of the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stack, in MIPS the last full location (vs. first empty)</a:t>
            </a: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 (such as overwriting other’s data !)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6778</Words>
  <Application>Microsoft Office PowerPoint</Application>
  <PresentationFormat>On-screen Show (4:3)</PresentationFormat>
  <Paragraphs>1495</Paragraphs>
  <Slides>138</Slides>
  <Notes>135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0" baseType="lpstr">
      <vt:lpstr>Office Theme</vt:lpstr>
      <vt:lpstr>VISIO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</vt:vector>
  </TitlesOfParts>
  <Company>Harvey Mudd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Will Sawyer</cp:lastModifiedBy>
  <cp:revision>130</cp:revision>
  <dcterms:created xsi:type="dcterms:W3CDTF">2012-08-07T04:56:47Z</dcterms:created>
  <dcterms:modified xsi:type="dcterms:W3CDTF">2016-01-27T10:28:37Z</dcterms:modified>
</cp:coreProperties>
</file>