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FAE3B1CE.xml" ContentType="application/vnd.ms-powerpoint.comments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4" r:id="rId1"/>
    <p:sldMasterId id="2147484310" r:id="rId2"/>
    <p:sldMasterId id="2147484345" r:id="rId3"/>
    <p:sldMasterId id="2147484375" r:id="rId4"/>
    <p:sldMasterId id="2147484387" r:id="rId5"/>
    <p:sldMasterId id="2147484399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29CC2-5C1B-4078-8F7F-65B2E661419F}">
          <p14:sldIdLst>
            <p14:sldId id="256"/>
            <p14:sldId id="257"/>
          </p14:sldIdLst>
        </p14:section>
        <p14:section name="Main" id="{923BEB93-9EFF-4410-B4C8-9A7BAF39AC9C}">
          <p14:sldIdLst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2409E6-219E-CAD2-AEE0-6F3B1E1346A5}" name="Mirsaid Abdurasulov" initials="MA" userId="c2218fd5c9b3a0d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DF28D-5756-42D7-AE8E-6BC1F0AED4B2}" v="428" dt="2023-11-26T08:05:18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9281" autoAdjust="0"/>
  </p:normalViewPr>
  <p:slideViewPr>
    <p:cSldViewPr snapToGrid="0">
      <p:cViewPr varScale="1">
        <p:scale>
          <a:sx n="74" d="100"/>
          <a:sy n="74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8/10/relationships/authors" Target="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said Abdurasulov" userId="c2218fd5c9b3a0dc" providerId="LiveId" clId="{D82DF28D-5756-42D7-AE8E-6BC1F0AED4B2}"/>
    <pc:docChg chg="undo custSel modSld addSection modSection">
      <pc:chgData name="Mirsaid Abdurasulov" userId="c2218fd5c9b3a0dc" providerId="LiveId" clId="{D82DF28D-5756-42D7-AE8E-6BC1F0AED4B2}" dt="2023-11-28T07:59:38.508" v="799" actId="20577"/>
      <pc:docMkLst>
        <pc:docMk/>
      </pc:docMkLst>
      <pc:sldChg chg="modSp mod">
        <pc:chgData name="Mirsaid Abdurasulov" userId="c2218fd5c9b3a0dc" providerId="LiveId" clId="{D82DF28D-5756-42D7-AE8E-6BC1F0AED4B2}" dt="2023-11-28T07:59:38.508" v="799" actId="20577"/>
        <pc:sldMkLst>
          <pc:docMk/>
          <pc:sldMk cId="368036761" sldId="257"/>
        </pc:sldMkLst>
        <pc:spChg chg="mod">
          <ac:chgData name="Mirsaid Abdurasulov" userId="c2218fd5c9b3a0dc" providerId="LiveId" clId="{D82DF28D-5756-42D7-AE8E-6BC1F0AED4B2}" dt="2023-11-28T07:59:38.508" v="799" actId="20577"/>
          <ac:spMkLst>
            <pc:docMk/>
            <pc:sldMk cId="368036761" sldId="257"/>
            <ac:spMk id="24" creationId="{3991ABE4-CDBB-F16B-848B-227F787077C4}"/>
          </ac:spMkLst>
        </pc:spChg>
      </pc:sldChg>
      <pc:sldChg chg="addSp modSp mod">
        <pc:chgData name="Mirsaid Abdurasulov" userId="c2218fd5c9b3a0dc" providerId="LiveId" clId="{D82DF28D-5756-42D7-AE8E-6BC1F0AED4B2}" dt="2023-11-26T08:05:59.663" v="715" actId="14100"/>
        <pc:sldMkLst>
          <pc:docMk/>
          <pc:sldMk cId="135119965" sldId="258"/>
        </pc:sldMkLst>
        <pc:spChg chg="mod">
          <ac:chgData name="Mirsaid Abdurasulov" userId="c2218fd5c9b3a0dc" providerId="LiveId" clId="{D82DF28D-5756-42D7-AE8E-6BC1F0AED4B2}" dt="2023-11-26T07:21:02.397" v="321" actId="20577"/>
          <ac:spMkLst>
            <pc:docMk/>
            <pc:sldMk cId="135119965" sldId="258"/>
            <ac:spMk id="2" creationId="{69B3F03F-C0A5-83E3-3A6A-1AB7A43BBD6C}"/>
          </ac:spMkLst>
        </pc:spChg>
        <pc:picChg chg="add mod">
          <ac:chgData name="Mirsaid Abdurasulov" userId="c2218fd5c9b3a0dc" providerId="LiveId" clId="{D82DF28D-5756-42D7-AE8E-6BC1F0AED4B2}" dt="2023-11-26T07:53:03.220" v="408" actId="1076"/>
          <ac:picMkLst>
            <pc:docMk/>
            <pc:sldMk cId="135119965" sldId="258"/>
            <ac:picMk id="4" creationId="{BF3C6C9A-0279-CB56-1C8E-1DDAA1BDC199}"/>
          </ac:picMkLst>
        </pc:picChg>
        <pc:picChg chg="add mod">
          <ac:chgData name="Mirsaid Abdurasulov" userId="c2218fd5c9b3a0dc" providerId="LiveId" clId="{D82DF28D-5756-42D7-AE8E-6BC1F0AED4B2}" dt="2023-11-26T07:55:22.427" v="434" actId="14100"/>
          <ac:picMkLst>
            <pc:docMk/>
            <pc:sldMk cId="135119965" sldId="258"/>
            <ac:picMk id="6" creationId="{EE6560F3-82F2-FE3B-70BA-EAE86725FB83}"/>
          </ac:picMkLst>
        </pc:picChg>
        <pc:picChg chg="mod">
          <ac:chgData name="Mirsaid Abdurasulov" userId="c2218fd5c9b3a0dc" providerId="LiveId" clId="{D82DF28D-5756-42D7-AE8E-6BC1F0AED4B2}" dt="2023-11-26T07:53:32.546" v="414" actId="1440"/>
          <ac:picMkLst>
            <pc:docMk/>
            <pc:sldMk cId="135119965" sldId="258"/>
            <ac:picMk id="9" creationId="{A4849784-806F-1DBE-AD78-7FA0D01819FC}"/>
          </ac:picMkLst>
        </pc:picChg>
        <pc:picChg chg="mod">
          <ac:chgData name="Mirsaid Abdurasulov" userId="c2218fd5c9b3a0dc" providerId="LiveId" clId="{D82DF28D-5756-42D7-AE8E-6BC1F0AED4B2}" dt="2023-11-26T08:05:59.663" v="715" actId="14100"/>
          <ac:picMkLst>
            <pc:docMk/>
            <pc:sldMk cId="135119965" sldId="258"/>
            <ac:picMk id="12" creationId="{E3249119-9085-19B6-DE95-FB05F787C670}"/>
          </ac:picMkLst>
        </pc:picChg>
      </pc:sldChg>
      <pc:sldChg chg="modSp mod">
        <pc:chgData name="Mirsaid Abdurasulov" userId="c2218fd5c9b3a0dc" providerId="LiveId" clId="{D82DF28D-5756-42D7-AE8E-6BC1F0AED4B2}" dt="2023-11-28T01:00:01.920" v="774" actId="1037"/>
        <pc:sldMkLst>
          <pc:docMk/>
          <pc:sldMk cId="4279944169" sldId="260"/>
        </pc:sldMkLst>
        <pc:graphicFrameChg chg="modGraphic">
          <ac:chgData name="Mirsaid Abdurasulov" userId="c2218fd5c9b3a0dc" providerId="LiveId" clId="{D82DF28D-5756-42D7-AE8E-6BC1F0AED4B2}" dt="2023-11-26T06:11:07.135" v="110"/>
          <ac:graphicFrameMkLst>
            <pc:docMk/>
            <pc:sldMk cId="4279944169" sldId="260"/>
            <ac:graphicFrameMk id="12" creationId="{70BD8E21-338D-7F8F-2DB9-3BE0D73C7D66}"/>
          </ac:graphicFrameMkLst>
        </pc:graphicFrameChg>
        <pc:picChg chg="mod">
          <ac:chgData name="Mirsaid Abdurasulov" userId="c2218fd5c9b3a0dc" providerId="LiveId" clId="{D82DF28D-5756-42D7-AE8E-6BC1F0AED4B2}" dt="2023-11-28T01:00:01.920" v="774" actId="1037"/>
          <ac:picMkLst>
            <pc:docMk/>
            <pc:sldMk cId="4279944169" sldId="260"/>
            <ac:picMk id="10" creationId="{2515F915-70A8-27F2-932D-B6EBC5B45824}"/>
          </ac:picMkLst>
        </pc:picChg>
      </pc:sldChg>
      <pc:sldChg chg="addSp modSp mod">
        <pc:chgData name="Mirsaid Abdurasulov" userId="c2218fd5c9b3a0dc" providerId="LiveId" clId="{D82DF28D-5756-42D7-AE8E-6BC1F0AED4B2}" dt="2023-11-26T07:37:38.468" v="397" actId="1076"/>
        <pc:sldMkLst>
          <pc:docMk/>
          <pc:sldMk cId="315481070" sldId="262"/>
        </pc:sldMkLst>
        <pc:graphicFrameChg chg="add mod">
          <ac:chgData name="Mirsaid Abdurasulov" userId="c2218fd5c9b3a0dc" providerId="LiveId" clId="{D82DF28D-5756-42D7-AE8E-6BC1F0AED4B2}" dt="2023-11-26T07:29:38.661" v="360"/>
          <ac:graphicFrameMkLst>
            <pc:docMk/>
            <pc:sldMk cId="315481070" sldId="262"/>
            <ac:graphicFrameMk id="2" creationId="{FDB70EBD-2FB6-64DB-EAD8-AFAE16191B20}"/>
          </ac:graphicFrameMkLst>
        </pc:graphicFrameChg>
        <pc:graphicFrameChg chg="add mod">
          <ac:chgData name="Mirsaid Abdurasulov" userId="c2218fd5c9b3a0dc" providerId="LiveId" clId="{D82DF28D-5756-42D7-AE8E-6BC1F0AED4B2}" dt="2023-11-26T07:29:32.248" v="359" actId="1076"/>
          <ac:graphicFrameMkLst>
            <pc:docMk/>
            <pc:sldMk cId="315481070" sldId="262"/>
            <ac:graphicFrameMk id="3" creationId="{B468C019-2622-F4E1-83AF-54CEB81287CB}"/>
          </ac:graphicFrameMkLst>
        </pc:graphicFrameChg>
        <pc:graphicFrameChg chg="mod">
          <ac:chgData name="Mirsaid Abdurasulov" userId="c2218fd5c9b3a0dc" providerId="LiveId" clId="{D82DF28D-5756-42D7-AE8E-6BC1F0AED4B2}" dt="2023-11-26T07:28:05.264" v="344" actId="1076"/>
          <ac:graphicFrameMkLst>
            <pc:docMk/>
            <pc:sldMk cId="315481070" sldId="262"/>
            <ac:graphicFrameMk id="19" creationId="{45408C7F-D3E7-6D34-A694-C0A2CAE38A89}"/>
          </ac:graphicFrameMkLst>
        </pc:graphicFrameChg>
        <pc:picChg chg="mod">
          <ac:chgData name="Mirsaid Abdurasulov" userId="c2218fd5c9b3a0dc" providerId="LiveId" clId="{D82DF28D-5756-42D7-AE8E-6BC1F0AED4B2}" dt="2023-11-26T07:37:38.468" v="397" actId="1076"/>
          <ac:picMkLst>
            <pc:docMk/>
            <pc:sldMk cId="315481070" sldId="262"/>
            <ac:picMk id="13" creationId="{DA099FA7-F24C-BC43-E27C-5465307A1D4C}"/>
          </ac:picMkLst>
        </pc:picChg>
      </pc:sldChg>
      <pc:sldChg chg="addSp delSp modSp mod setBg">
        <pc:chgData name="Mirsaid Abdurasulov" userId="c2218fd5c9b3a0dc" providerId="LiveId" clId="{D82DF28D-5756-42D7-AE8E-6BC1F0AED4B2}" dt="2023-11-26T07:35:23.487" v="384" actId="113"/>
        <pc:sldMkLst>
          <pc:docMk/>
          <pc:sldMk cId="794664810" sldId="263"/>
        </pc:sldMkLst>
        <pc:spChg chg="add mod">
          <ac:chgData name="Mirsaid Abdurasulov" userId="c2218fd5c9b3a0dc" providerId="LiveId" clId="{D82DF28D-5756-42D7-AE8E-6BC1F0AED4B2}" dt="2023-11-26T07:35:23.487" v="384" actId="113"/>
          <ac:spMkLst>
            <pc:docMk/>
            <pc:sldMk cId="794664810" sldId="263"/>
            <ac:spMk id="7" creationId="{D31B48A1-1943-1CFC-3578-4BE2DA1976BB}"/>
          </ac:spMkLst>
        </pc:spChg>
        <pc:graphicFrameChg chg="mod">
          <ac:chgData name="Mirsaid Abdurasulov" userId="c2218fd5c9b3a0dc" providerId="LiveId" clId="{D82DF28D-5756-42D7-AE8E-6BC1F0AED4B2}" dt="2023-11-26T07:34:43.644" v="381" actId="14100"/>
          <ac:graphicFrameMkLst>
            <pc:docMk/>
            <pc:sldMk cId="794664810" sldId="263"/>
            <ac:graphicFrameMk id="6" creationId="{46547B6C-5750-E87F-2EFF-0FFFDAF444FF}"/>
          </ac:graphicFrameMkLst>
        </pc:graphicFrameChg>
        <pc:graphicFrameChg chg="add del mod modGraphic">
          <ac:chgData name="Mirsaid Abdurasulov" userId="c2218fd5c9b3a0dc" providerId="LiveId" clId="{D82DF28D-5756-42D7-AE8E-6BC1F0AED4B2}" dt="2023-11-26T07:33:37.896" v="376" actId="21"/>
          <ac:graphicFrameMkLst>
            <pc:docMk/>
            <pc:sldMk cId="794664810" sldId="263"/>
            <ac:graphicFrameMk id="8" creationId="{A05EF93E-94C5-7D41-75F7-30FA832894E0}"/>
          </ac:graphicFrameMkLst>
        </pc:graphicFrameChg>
        <pc:graphicFrameChg chg="add mod modGraphic">
          <ac:chgData name="Mirsaid Abdurasulov" userId="c2218fd5c9b3a0dc" providerId="LiveId" clId="{D82DF28D-5756-42D7-AE8E-6BC1F0AED4B2}" dt="2023-11-26T07:34:59.479" v="383" actId="14100"/>
          <ac:graphicFrameMkLst>
            <pc:docMk/>
            <pc:sldMk cId="794664810" sldId="263"/>
            <ac:graphicFrameMk id="9" creationId="{76706B32-4CFC-4E25-C692-C25BAE481949}"/>
          </ac:graphicFrameMkLst>
        </pc:graphicFrameChg>
      </pc:sldChg>
      <pc:sldChg chg="modSp mod">
        <pc:chgData name="Mirsaid Abdurasulov" userId="c2218fd5c9b3a0dc" providerId="LiveId" clId="{D82DF28D-5756-42D7-AE8E-6BC1F0AED4B2}" dt="2023-11-26T07:37:10.019" v="395" actId="14100"/>
        <pc:sldMkLst>
          <pc:docMk/>
          <pc:sldMk cId="4044306759" sldId="264"/>
        </pc:sldMkLst>
        <pc:graphicFrameChg chg="mod">
          <ac:chgData name="Mirsaid Abdurasulov" userId="c2218fd5c9b3a0dc" providerId="LiveId" clId="{D82DF28D-5756-42D7-AE8E-6BC1F0AED4B2}" dt="2023-11-26T07:36:44.294" v="392" actId="14100"/>
          <ac:graphicFrameMkLst>
            <pc:docMk/>
            <pc:sldMk cId="4044306759" sldId="264"/>
            <ac:graphicFrameMk id="4" creationId="{4718A1FE-2F12-01C1-48F4-FD0314F62A35}"/>
          </ac:graphicFrameMkLst>
        </pc:graphicFrameChg>
        <pc:graphicFrameChg chg="mod modGraphic">
          <ac:chgData name="Mirsaid Abdurasulov" userId="c2218fd5c9b3a0dc" providerId="LiveId" clId="{D82DF28D-5756-42D7-AE8E-6BC1F0AED4B2}" dt="2023-11-26T07:37:10.019" v="395" actId="14100"/>
          <ac:graphicFrameMkLst>
            <pc:docMk/>
            <pc:sldMk cId="4044306759" sldId="264"/>
            <ac:graphicFrameMk id="5" creationId="{CD381C60-B821-AA59-2F04-1B4973980B17}"/>
          </ac:graphicFrameMkLst>
        </pc:graphicFrameChg>
        <pc:graphicFrameChg chg="mod modGraphic">
          <ac:chgData name="Mirsaid Abdurasulov" userId="c2218fd5c9b3a0dc" providerId="LiveId" clId="{D82DF28D-5756-42D7-AE8E-6BC1F0AED4B2}" dt="2023-11-26T07:37:06.738" v="394" actId="14100"/>
          <ac:graphicFrameMkLst>
            <pc:docMk/>
            <pc:sldMk cId="4044306759" sldId="264"/>
            <ac:graphicFrameMk id="6" creationId="{F6923059-C469-2958-FACD-C053468D1047}"/>
          </ac:graphicFrameMkLst>
        </pc:graphicFrameChg>
      </pc:sldChg>
      <pc:sldChg chg="addSp delSp modSp mod setBg">
        <pc:chgData name="Mirsaid Abdurasulov" userId="c2218fd5c9b3a0dc" providerId="LiveId" clId="{D82DF28D-5756-42D7-AE8E-6BC1F0AED4B2}" dt="2023-11-28T01:05:13.608" v="785" actId="13822"/>
        <pc:sldMkLst>
          <pc:docMk/>
          <pc:sldMk cId="3104927975" sldId="265"/>
        </pc:sldMkLst>
        <pc:spChg chg="mod">
          <ac:chgData name="Mirsaid Abdurasulov" userId="c2218fd5c9b3a0dc" providerId="LiveId" clId="{D82DF28D-5756-42D7-AE8E-6BC1F0AED4B2}" dt="2023-11-26T08:06:50.177" v="773" actId="20577"/>
          <ac:spMkLst>
            <pc:docMk/>
            <pc:sldMk cId="3104927975" sldId="265"/>
            <ac:spMk id="2" creationId="{FDE131F0-062E-5C07-2A4C-2DD96E65266D}"/>
          </ac:spMkLst>
        </pc:spChg>
        <pc:spChg chg="add mod">
          <ac:chgData name="Mirsaid Abdurasulov" userId="c2218fd5c9b3a0dc" providerId="LiveId" clId="{D82DF28D-5756-42D7-AE8E-6BC1F0AED4B2}" dt="2023-11-26T07:35:34.846" v="385" actId="113"/>
          <ac:spMkLst>
            <pc:docMk/>
            <pc:sldMk cId="3104927975" sldId="265"/>
            <ac:spMk id="12" creationId="{AFB729EA-6D20-7CDB-43E8-1556FB769A9E}"/>
          </ac:spMkLst>
        </pc:spChg>
        <pc:graphicFrameChg chg="add mod">
          <ac:chgData name="Mirsaid Abdurasulov" userId="c2218fd5c9b3a0dc" providerId="LiveId" clId="{D82DF28D-5756-42D7-AE8E-6BC1F0AED4B2}" dt="2023-11-26T06:23:28.939" v="126"/>
          <ac:graphicFrameMkLst>
            <pc:docMk/>
            <pc:sldMk cId="3104927975" sldId="265"/>
            <ac:graphicFrameMk id="3" creationId="{8B49B21E-ADB0-34C6-04D3-5FCB5FE35690}"/>
          </ac:graphicFrameMkLst>
        </pc:graphicFrameChg>
        <pc:graphicFrameChg chg="mod topLvl modGraphic">
          <ac:chgData name="Mirsaid Abdurasulov" userId="c2218fd5c9b3a0dc" providerId="LiveId" clId="{D82DF28D-5756-42D7-AE8E-6BC1F0AED4B2}" dt="2023-11-28T01:05:13.608" v="785" actId="13822"/>
          <ac:graphicFrameMkLst>
            <pc:docMk/>
            <pc:sldMk cId="3104927975" sldId="265"/>
            <ac:graphicFrameMk id="4" creationId="{F0EF628A-AA21-119C-9CF1-58CF4A0B71F0}"/>
          </ac:graphicFrameMkLst>
        </pc:graphicFrameChg>
        <pc:graphicFrameChg chg="add mod">
          <ac:chgData name="Mirsaid Abdurasulov" userId="c2218fd5c9b3a0dc" providerId="LiveId" clId="{D82DF28D-5756-42D7-AE8E-6BC1F0AED4B2}" dt="2023-11-26T06:35:23.008" v="184"/>
          <ac:graphicFrameMkLst>
            <pc:docMk/>
            <pc:sldMk cId="3104927975" sldId="265"/>
            <ac:graphicFrameMk id="5" creationId="{8B49B21E-ADB0-34C6-04D3-5FCB5FE35690}"/>
          </ac:graphicFrameMkLst>
        </pc:graphicFrameChg>
        <pc:graphicFrameChg chg="add mod">
          <ac:chgData name="Mirsaid Abdurasulov" userId="c2218fd5c9b3a0dc" providerId="LiveId" clId="{D82DF28D-5756-42D7-AE8E-6BC1F0AED4B2}" dt="2023-11-26T06:36:08.415" v="187" actId="1076"/>
          <ac:graphicFrameMkLst>
            <pc:docMk/>
            <pc:sldMk cId="3104927975" sldId="265"/>
            <ac:graphicFrameMk id="6" creationId="{CA2180D0-D9B4-616C-B309-0E24CEAAFCA1}"/>
          </ac:graphicFrameMkLst>
        </pc:graphicFrameChg>
        <pc:graphicFrameChg chg="add del mod ord">
          <ac:chgData name="Mirsaid Abdurasulov" userId="c2218fd5c9b3a0dc" providerId="LiveId" clId="{D82DF28D-5756-42D7-AE8E-6BC1F0AED4B2}" dt="2023-11-26T07:16:22.205" v="275" actId="21"/>
          <ac:graphicFrameMkLst>
            <pc:docMk/>
            <pc:sldMk cId="3104927975" sldId="265"/>
            <ac:graphicFrameMk id="7" creationId="{D8844827-AA30-DF31-B650-002A5B591D07}"/>
          </ac:graphicFrameMkLst>
        </pc:graphicFrameChg>
        <pc:graphicFrameChg chg="add del mod">
          <ac:chgData name="Mirsaid Abdurasulov" userId="c2218fd5c9b3a0dc" providerId="LiveId" clId="{D82DF28D-5756-42D7-AE8E-6BC1F0AED4B2}" dt="2023-11-26T06:38:31.683" v="209" actId="478"/>
          <ac:graphicFrameMkLst>
            <pc:docMk/>
            <pc:sldMk cId="3104927975" sldId="265"/>
            <ac:graphicFrameMk id="8" creationId="{00A39155-C89E-9564-03DC-C0CCD5C33D1E}"/>
          </ac:graphicFrameMkLst>
        </pc:graphicFrameChg>
        <pc:graphicFrameChg chg="add mod modGraphic">
          <ac:chgData name="Mirsaid Abdurasulov" userId="c2218fd5c9b3a0dc" providerId="LiveId" clId="{D82DF28D-5756-42D7-AE8E-6BC1F0AED4B2}" dt="2023-11-26T07:17:10.599" v="279" actId="1076"/>
          <ac:graphicFrameMkLst>
            <pc:docMk/>
            <pc:sldMk cId="3104927975" sldId="265"/>
            <ac:graphicFrameMk id="9" creationId="{894761AE-A741-4AEB-FF5C-1A7F8A6196CA}"/>
          </ac:graphicFrameMkLst>
        </pc:graphicFrameChg>
        <pc:graphicFrameChg chg="add del mod">
          <ac:chgData name="Mirsaid Abdurasulov" userId="c2218fd5c9b3a0dc" providerId="LiveId" clId="{D82DF28D-5756-42D7-AE8E-6BC1F0AED4B2}" dt="2023-11-26T07:11:58.842" v="230" actId="478"/>
          <ac:graphicFrameMkLst>
            <pc:docMk/>
            <pc:sldMk cId="3104927975" sldId="265"/>
            <ac:graphicFrameMk id="10" creationId="{F939E675-CC5C-FF5B-2AF9-D01D5C9CE801}"/>
          </ac:graphicFrameMkLst>
        </pc:graphicFrameChg>
        <pc:graphicFrameChg chg="add del mod">
          <ac:chgData name="Mirsaid Abdurasulov" userId="c2218fd5c9b3a0dc" providerId="LiveId" clId="{D82DF28D-5756-42D7-AE8E-6BC1F0AED4B2}" dt="2023-11-26T07:12:04.924" v="232"/>
          <ac:graphicFrameMkLst>
            <pc:docMk/>
            <pc:sldMk cId="3104927975" sldId="265"/>
            <ac:graphicFrameMk id="13" creationId="{5C726361-AFC8-DFA9-91FD-52F9A3862B25}"/>
          </ac:graphicFrameMkLst>
        </pc:graphicFrameChg>
        <pc:graphicFrameChg chg="add del mod modGraphic">
          <ac:chgData name="Mirsaid Abdurasulov" userId="c2218fd5c9b3a0dc" providerId="LiveId" clId="{D82DF28D-5756-42D7-AE8E-6BC1F0AED4B2}" dt="2023-11-26T07:16:08.902" v="274" actId="21"/>
          <ac:graphicFrameMkLst>
            <pc:docMk/>
            <pc:sldMk cId="3104927975" sldId="265"/>
            <ac:graphicFrameMk id="14" creationId="{59C1906F-C617-5385-9A73-1AE67752D172}"/>
          </ac:graphicFrameMkLst>
        </pc:graphicFrameChg>
        <pc:graphicFrameChg chg="add mod">
          <ac:chgData name="Mirsaid Abdurasulov" userId="c2218fd5c9b3a0dc" providerId="LiveId" clId="{D82DF28D-5756-42D7-AE8E-6BC1F0AED4B2}" dt="2023-11-26T07:17:03.180" v="278" actId="1076"/>
          <ac:graphicFrameMkLst>
            <pc:docMk/>
            <pc:sldMk cId="3104927975" sldId="265"/>
            <ac:graphicFrameMk id="15" creationId="{CBF61449-A6D6-D88F-EA0A-54ACBACA259A}"/>
          </ac:graphicFrameMkLst>
        </pc:graphicFrameChg>
        <pc:picChg chg="add mod">
          <ac:chgData name="Mirsaid Abdurasulov" userId="c2218fd5c9b3a0dc" providerId="LiveId" clId="{D82DF28D-5756-42D7-AE8E-6BC1F0AED4B2}" dt="2023-11-26T07:17:32.311" v="284" actId="14100"/>
          <ac:picMkLst>
            <pc:docMk/>
            <pc:sldMk cId="3104927975" sldId="265"/>
            <ac:picMk id="17" creationId="{BFE4FD26-FD0E-9C8B-C7C9-DA367D1FD762}"/>
          </ac:picMkLst>
        </pc:picChg>
      </pc:sldChg>
      <pc:sldChg chg="addSp delSp modSp mod">
        <pc:chgData name="Mirsaid Abdurasulov" userId="c2218fd5c9b3a0dc" providerId="LiveId" clId="{D82DF28D-5756-42D7-AE8E-6BC1F0AED4B2}" dt="2023-11-26T08:05:36.720" v="713" actId="20577"/>
        <pc:sldMkLst>
          <pc:docMk/>
          <pc:sldMk cId="3824853933" sldId="266"/>
        </pc:sldMkLst>
        <pc:spChg chg="mod">
          <ac:chgData name="Mirsaid Abdurasulov" userId="c2218fd5c9b3a0dc" providerId="LiveId" clId="{D82DF28D-5756-42D7-AE8E-6BC1F0AED4B2}" dt="2023-11-26T08:04:37.075" v="690" actId="20577"/>
          <ac:spMkLst>
            <pc:docMk/>
            <pc:sldMk cId="3824853933" sldId="266"/>
            <ac:spMk id="2" creationId="{8FDD9E5A-83E2-D45A-BB51-68FFB3605F0E}"/>
          </ac:spMkLst>
        </pc:spChg>
        <pc:spChg chg="add del">
          <ac:chgData name="Mirsaid Abdurasulov" userId="c2218fd5c9b3a0dc" providerId="LiveId" clId="{D82DF28D-5756-42D7-AE8E-6BC1F0AED4B2}" dt="2023-11-26T08:03:50.469" v="660"/>
          <ac:spMkLst>
            <pc:docMk/>
            <pc:sldMk cId="3824853933" sldId="266"/>
            <ac:spMk id="3" creationId="{2323DA1C-5AA9-1113-AB05-B810092D90E9}"/>
          </ac:spMkLst>
        </pc:spChg>
        <pc:spChg chg="add del mod">
          <ac:chgData name="Mirsaid Abdurasulov" userId="c2218fd5c9b3a0dc" providerId="LiveId" clId="{D82DF28D-5756-42D7-AE8E-6BC1F0AED4B2}" dt="2023-11-26T08:03:49.975" v="659"/>
          <ac:spMkLst>
            <pc:docMk/>
            <pc:sldMk cId="3824853933" sldId="266"/>
            <ac:spMk id="4" creationId="{58669DDA-894E-E9EA-722E-3483882E39FA}"/>
          </ac:spMkLst>
        </pc:spChg>
        <pc:spChg chg="add del">
          <ac:chgData name="Mirsaid Abdurasulov" userId="c2218fd5c9b3a0dc" providerId="LiveId" clId="{D82DF28D-5756-42D7-AE8E-6BC1F0AED4B2}" dt="2023-11-26T08:03:53.237" v="662"/>
          <ac:spMkLst>
            <pc:docMk/>
            <pc:sldMk cId="3824853933" sldId="266"/>
            <ac:spMk id="5" creationId="{F177E2F5-3A2F-9E61-0680-1355A2B676E6}"/>
          </ac:spMkLst>
        </pc:spChg>
        <pc:spChg chg="add del">
          <ac:chgData name="Mirsaid Abdurasulov" userId="c2218fd5c9b3a0dc" providerId="LiveId" clId="{D82DF28D-5756-42D7-AE8E-6BC1F0AED4B2}" dt="2023-11-26T08:03:58.866" v="664"/>
          <ac:spMkLst>
            <pc:docMk/>
            <pc:sldMk cId="3824853933" sldId="266"/>
            <ac:spMk id="6" creationId="{282C6EEB-6D06-3E4A-AF37-9B2B1C18BDAD}"/>
          </ac:spMkLst>
        </pc:spChg>
        <pc:spChg chg="add del">
          <ac:chgData name="Mirsaid Abdurasulov" userId="c2218fd5c9b3a0dc" providerId="LiveId" clId="{D82DF28D-5756-42D7-AE8E-6BC1F0AED4B2}" dt="2023-11-26T08:04:05.034" v="667"/>
          <ac:spMkLst>
            <pc:docMk/>
            <pc:sldMk cId="3824853933" sldId="266"/>
            <ac:spMk id="7" creationId="{F3818809-1C7B-0FDD-9073-F9A3D072B59A}"/>
          </ac:spMkLst>
        </pc:spChg>
        <pc:spChg chg="add del">
          <ac:chgData name="Mirsaid Abdurasulov" userId="c2218fd5c9b3a0dc" providerId="LiveId" clId="{D82DF28D-5756-42D7-AE8E-6BC1F0AED4B2}" dt="2023-11-26T08:05:13.135" v="695"/>
          <ac:spMkLst>
            <pc:docMk/>
            <pc:sldMk cId="3824853933" sldId="266"/>
            <ac:spMk id="9" creationId="{05D16DE8-C9B2-3210-5F0E-C0ED2F9F2025}"/>
          </ac:spMkLst>
        </pc:spChg>
        <pc:spChg chg="add del">
          <ac:chgData name="Mirsaid Abdurasulov" userId="c2218fd5c9b3a0dc" providerId="LiveId" clId="{D82DF28D-5756-42D7-AE8E-6BC1F0AED4B2}" dt="2023-11-26T08:05:18.083" v="703"/>
          <ac:spMkLst>
            <pc:docMk/>
            <pc:sldMk cId="3824853933" sldId="266"/>
            <ac:spMk id="10" creationId="{6D987BDA-CBF3-33E0-B090-BBB3D286DB5C}"/>
          </ac:spMkLst>
        </pc:spChg>
        <pc:spChg chg="mod">
          <ac:chgData name="Mirsaid Abdurasulov" userId="c2218fd5c9b3a0dc" providerId="LiveId" clId="{D82DF28D-5756-42D7-AE8E-6BC1F0AED4B2}" dt="2023-11-26T08:05:36.720" v="713" actId="20577"/>
          <ac:spMkLst>
            <pc:docMk/>
            <pc:sldMk cId="3824853933" sldId="266"/>
            <ac:spMk id="99" creationId="{3A9F5C3F-42E5-2C19-1E74-BC5430C91C7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OneDrive\Desktop\NEW%20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OneDrive\Desktop\Presesntation%20all\Charts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OneDrive\Desktop\Presesntation%20all\Charts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OneDrive\Desktop\NEW%20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OneDrive\Desktop\NEW%20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OneDrive\Desktop\Presesntation%20all\Charts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\OneDrive\Desktop\Presesntation%20all\Charts.csv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c\OneDrive\Desktop\NEW%20DATA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pc\OneDrive\Desktop\NEW%20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Instagram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4.2611111111111113E-2"/>
                  <c:y val="-9.02431466899971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90-498E-88A8-39EB2BC11DE0}"/>
                </c:ext>
              </c:extLst>
            </c:dLbl>
            <c:dLbl>
              <c:idx val="7"/>
              <c:layout>
                <c:manualLayout>
                  <c:x val="-8.1500000000000045E-2"/>
                  <c:y val="-7.17246281714785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90-498E-88A8-39EB2BC11DE0}"/>
                </c:ext>
              </c:extLst>
            </c:dLbl>
            <c:dLbl>
              <c:idx val="9"/>
              <c:layout>
                <c:manualLayout>
                  <c:x val="-5.7722222222222223E-2"/>
                  <c:y val="-1.616907261592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90-498E-88A8-39EB2BC11DE0}"/>
                </c:ext>
              </c:extLst>
            </c:dLbl>
            <c:dLbl>
              <c:idx val="10"/>
              <c:layout>
                <c:manualLayout>
                  <c:x val="-4.2611001749781378E-2"/>
                  <c:y val="-0.1295944517351997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4666666666666662E-2"/>
                      <c:h val="9.715296004666081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390-498E-88A8-39EB2BC11DE0}"/>
                </c:ext>
              </c:extLst>
            </c:dLbl>
            <c:dLbl>
              <c:idx val="17"/>
              <c:layout>
                <c:manualLayout>
                  <c:x val="-5.9277777777777776E-2"/>
                  <c:y val="-9.02431466899970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90-498E-88A8-39EB2BC11DE0}"/>
                </c:ext>
              </c:extLst>
            </c:dLbl>
            <c:dLbl>
              <c:idx val="18"/>
              <c:layout>
                <c:manualLayout>
                  <c:x val="-4.3388888888888887E-2"/>
                  <c:y val="-9.02431466899971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90-498E-88A8-39EB2BC11DE0}"/>
                </c:ext>
              </c:extLst>
            </c:dLbl>
            <c:dLbl>
              <c:idx val="19"/>
              <c:layout>
                <c:manualLayout>
                  <c:x val="-1.4833333333333231E-2"/>
                  <c:y val="2.54975940507436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390-498E-88A8-39EB2BC11D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1"/>
            <c:trendlineLbl>
              <c:layout>
                <c:manualLayout>
                  <c:x val="3.8646762904636922E-2"/>
                  <c:y val="-0.5707378244386118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Linear Equatation: </a:t>
                    </a:r>
                  </a:p>
                  <a:p>
                    <a:pPr>
                      <a:defRPr/>
                    </a:pPr>
                    <a:r>
                      <a:rPr lang="en-US" baseline="0"/>
                      <a:t>y = 25.771x + 313.76</a:t>
                    </a:r>
                    <a:endParaRPr lang="en-US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'Data Analysis1'!$B$20:$B$39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</c:numCache>
            </c:numRef>
          </c:cat>
          <c:val>
            <c:numRef>
              <c:f>'Data Analysis1'!$A$20:$A$39</c:f>
              <c:numCache>
                <c:formatCode>General</c:formatCode>
                <c:ptCount val="20"/>
                <c:pt idx="0">
                  <c:v>30</c:v>
                </c:pt>
                <c:pt idx="1">
                  <c:v>298</c:v>
                </c:pt>
                <c:pt idx="2">
                  <c:v>344</c:v>
                </c:pt>
                <c:pt idx="3">
                  <c:v>604</c:v>
                </c:pt>
                <c:pt idx="4">
                  <c:v>496</c:v>
                </c:pt>
                <c:pt idx="5">
                  <c:v>57</c:v>
                </c:pt>
                <c:pt idx="6">
                  <c:v>18</c:v>
                </c:pt>
                <c:pt idx="7">
                  <c:v>456</c:v>
                </c:pt>
                <c:pt idx="8">
                  <c:v>4201</c:v>
                </c:pt>
                <c:pt idx="9">
                  <c:v>4</c:v>
                </c:pt>
                <c:pt idx="10">
                  <c:v>294</c:v>
                </c:pt>
                <c:pt idx="11">
                  <c:v>83</c:v>
                </c:pt>
                <c:pt idx="12">
                  <c:v>49</c:v>
                </c:pt>
                <c:pt idx="13">
                  <c:v>671</c:v>
                </c:pt>
                <c:pt idx="14">
                  <c:v>99</c:v>
                </c:pt>
                <c:pt idx="15">
                  <c:v>73</c:v>
                </c:pt>
                <c:pt idx="16">
                  <c:v>79</c:v>
                </c:pt>
                <c:pt idx="17">
                  <c:v>428</c:v>
                </c:pt>
                <c:pt idx="18">
                  <c:v>2689</c:v>
                </c:pt>
                <c:pt idx="19">
                  <c:v>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390-498E-88A8-39EB2BC11D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68532047"/>
        <c:axId val="968478767"/>
      </c:lineChart>
      <c:catAx>
        <c:axId val="968532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i="1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478767"/>
        <c:crosses val="autoZero"/>
        <c:auto val="1"/>
        <c:lblAlgn val="ctr"/>
        <c:lblOffset val="100"/>
        <c:tickLblSkip val="1"/>
        <c:noMultiLvlLbl val="0"/>
      </c:catAx>
      <c:valAx>
        <c:axId val="9684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i="1"/>
                  <a:t>Followers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532047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Ins Hour Line Fit  Plot</a:t>
            </a:r>
          </a:p>
        </c:rich>
      </c:tx>
      <c:layout>
        <c:manualLayout>
          <c:xMode val="edge"/>
          <c:yMode val="edge"/>
          <c:x val="2.8706794426182635E-2"/>
          <c:y val="3.443526170798898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909761212880966"/>
          <c:y val="0.2690772346276798"/>
          <c:w val="0.41898385738841487"/>
          <c:h val="0.46786574701929162"/>
        </c:manualLayout>
      </c:layout>
      <c:scatterChart>
        <c:scatterStyle val="lineMarker"/>
        <c:varyColors val="0"/>
        <c:ser>
          <c:idx val="0"/>
          <c:order val="0"/>
          <c:tx>
            <c:v>Ins Follower</c:v>
          </c:tx>
          <c:spPr>
            <a:ln w="19050">
              <a:noFill/>
            </a:ln>
          </c:spPr>
          <c:xVal>
            <c:numRef>
              <c:f>Sheet10!$C$2:$C$21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</c:numCache>
            </c:numRef>
          </c:xVal>
          <c:yVal>
            <c:numRef>
              <c:f>Sheet10!$B$2:$B$21</c:f>
              <c:numCache>
                <c:formatCode>General</c:formatCode>
                <c:ptCount val="20"/>
                <c:pt idx="0">
                  <c:v>298</c:v>
                </c:pt>
                <c:pt idx="1">
                  <c:v>344</c:v>
                </c:pt>
                <c:pt idx="2">
                  <c:v>604</c:v>
                </c:pt>
                <c:pt idx="3">
                  <c:v>30</c:v>
                </c:pt>
                <c:pt idx="4">
                  <c:v>496</c:v>
                </c:pt>
                <c:pt idx="5">
                  <c:v>57</c:v>
                </c:pt>
                <c:pt idx="6">
                  <c:v>18</c:v>
                </c:pt>
                <c:pt idx="7">
                  <c:v>456</c:v>
                </c:pt>
                <c:pt idx="8">
                  <c:v>4201</c:v>
                </c:pt>
                <c:pt idx="9">
                  <c:v>4</c:v>
                </c:pt>
                <c:pt idx="10">
                  <c:v>294</c:v>
                </c:pt>
                <c:pt idx="11">
                  <c:v>83</c:v>
                </c:pt>
                <c:pt idx="12">
                  <c:v>49</c:v>
                </c:pt>
                <c:pt idx="13">
                  <c:v>671</c:v>
                </c:pt>
                <c:pt idx="14">
                  <c:v>99</c:v>
                </c:pt>
                <c:pt idx="15">
                  <c:v>73</c:v>
                </c:pt>
                <c:pt idx="16">
                  <c:v>79</c:v>
                </c:pt>
                <c:pt idx="17">
                  <c:v>428</c:v>
                </c:pt>
                <c:pt idx="18">
                  <c:v>2689</c:v>
                </c:pt>
                <c:pt idx="19">
                  <c:v>714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06-4A4B-97C5-E3C18B319015}"/>
            </c:ext>
          </c:extLst>
        </c:ser>
        <c:ser>
          <c:idx val="1"/>
          <c:order val="1"/>
          <c:tx>
            <c:v>Predicted Ins Follower</c:v>
          </c:tx>
          <c:spPr>
            <a:ln w="19050">
              <a:noFill/>
            </a:ln>
          </c:spPr>
          <c:xVal>
            <c:numRef>
              <c:f>Sheet10!$C$2:$C$21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</c:numCache>
            </c:numRef>
          </c:xVal>
          <c:yVal>
            <c:numRef>
              <c:f>Sheet10!$G$26:$G$45</c:f>
              <c:numCache>
                <c:formatCode>General</c:formatCode>
                <c:ptCount val="20"/>
                <c:pt idx="0">
                  <c:v>182.73239436619718</c:v>
                </c:pt>
                <c:pt idx="1">
                  <c:v>182.73239436619718</c:v>
                </c:pt>
                <c:pt idx="2">
                  <c:v>182.73239436619718</c:v>
                </c:pt>
                <c:pt idx="3">
                  <c:v>182.73239436619718</c:v>
                </c:pt>
                <c:pt idx="4">
                  <c:v>365.46478873239437</c:v>
                </c:pt>
                <c:pt idx="5">
                  <c:v>365.46478873239437</c:v>
                </c:pt>
                <c:pt idx="6">
                  <c:v>365.46478873239437</c:v>
                </c:pt>
                <c:pt idx="7">
                  <c:v>365.46478873239437</c:v>
                </c:pt>
                <c:pt idx="8">
                  <c:v>365.46478873239437</c:v>
                </c:pt>
                <c:pt idx="9">
                  <c:v>365.46478873239437</c:v>
                </c:pt>
                <c:pt idx="10">
                  <c:v>548.19718309859149</c:v>
                </c:pt>
                <c:pt idx="11">
                  <c:v>548.19718309859149</c:v>
                </c:pt>
                <c:pt idx="12">
                  <c:v>548.19718309859149</c:v>
                </c:pt>
                <c:pt idx="13">
                  <c:v>548.19718309859149</c:v>
                </c:pt>
                <c:pt idx="14">
                  <c:v>548.19718309859149</c:v>
                </c:pt>
                <c:pt idx="15">
                  <c:v>730.92957746478874</c:v>
                </c:pt>
                <c:pt idx="16">
                  <c:v>730.92957746478874</c:v>
                </c:pt>
                <c:pt idx="17">
                  <c:v>1096.394366197183</c:v>
                </c:pt>
                <c:pt idx="18">
                  <c:v>1096.394366197183</c:v>
                </c:pt>
                <c:pt idx="19">
                  <c:v>1096.394366197183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06-4A4B-97C5-E3C18B319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564959"/>
        <c:axId val="1322112767"/>
      </c:scatterChart>
      <c:valAx>
        <c:axId val="88156495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Ins Hour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22112767"/>
        <c:crosses val="autoZero"/>
        <c:crossBetween val="midCat"/>
      </c:valAx>
      <c:valAx>
        <c:axId val="1322112767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Ins Follower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815649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0067020466835872"/>
          <c:y val="2.4399138181225771E-2"/>
          <c:w val="0.27506581499731653"/>
          <c:h val="0.40746187718270754"/>
        </c:manualLayout>
      </c:layout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Ins Hour  Residual Plot</a:t>
            </a:r>
          </a:p>
        </c:rich>
      </c:tx>
      <c:layout>
        <c:manualLayout>
          <c:xMode val="edge"/>
          <c:yMode val="edge"/>
          <c:x val="0.16908847331583551"/>
          <c:y val="4.1152263374485597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Sheet10!$C$2:$C$21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</c:numCache>
            </c:numRef>
          </c:xVal>
          <c:yVal>
            <c:numRef>
              <c:f>Sheet10!$H$26:$H$45</c:f>
              <c:numCache>
                <c:formatCode>General</c:formatCode>
                <c:ptCount val="20"/>
                <c:pt idx="0">
                  <c:v>115.26760563380282</c:v>
                </c:pt>
                <c:pt idx="1">
                  <c:v>161.26760563380282</c:v>
                </c:pt>
                <c:pt idx="2">
                  <c:v>421.26760563380282</c:v>
                </c:pt>
                <c:pt idx="3">
                  <c:v>-152.73239436619718</c:v>
                </c:pt>
                <c:pt idx="4">
                  <c:v>130.53521126760563</c:v>
                </c:pt>
                <c:pt idx="5">
                  <c:v>-308.46478873239437</c:v>
                </c:pt>
                <c:pt idx="6">
                  <c:v>-347.46478873239437</c:v>
                </c:pt>
                <c:pt idx="7">
                  <c:v>90.535211267605632</c:v>
                </c:pt>
                <c:pt idx="8">
                  <c:v>3835.5352112676055</c:v>
                </c:pt>
                <c:pt idx="9">
                  <c:v>-361.46478873239437</c:v>
                </c:pt>
                <c:pt idx="10">
                  <c:v>-254.19718309859149</c:v>
                </c:pt>
                <c:pt idx="11">
                  <c:v>-465.19718309859149</c:v>
                </c:pt>
                <c:pt idx="12">
                  <c:v>-499.19718309859149</c:v>
                </c:pt>
                <c:pt idx="13">
                  <c:v>122.80281690140851</c:v>
                </c:pt>
                <c:pt idx="14">
                  <c:v>-449.19718309859149</c:v>
                </c:pt>
                <c:pt idx="15">
                  <c:v>-657.92957746478874</c:v>
                </c:pt>
                <c:pt idx="16">
                  <c:v>-651.92957746478874</c:v>
                </c:pt>
                <c:pt idx="17">
                  <c:v>-668.39436619718299</c:v>
                </c:pt>
                <c:pt idx="18">
                  <c:v>1592.605633802817</c:v>
                </c:pt>
                <c:pt idx="19">
                  <c:v>-382.39436619718299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CF-4185-AE53-45C3B1A1C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7974239"/>
        <c:axId val="1322093423"/>
      </c:scatterChart>
      <c:valAx>
        <c:axId val="179797423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Ins Hour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22093423"/>
        <c:crosses val="autoZero"/>
        <c:crossBetween val="midCat"/>
      </c:valAx>
      <c:valAx>
        <c:axId val="1322093423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97974239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Telegram</a:t>
            </a:r>
          </a:p>
        </c:rich>
      </c:tx>
      <c:layout>
        <c:manualLayout>
          <c:xMode val="edge"/>
          <c:yMode val="edge"/>
          <c:x val="0.38823856851420913"/>
          <c:y val="2.2858308485172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842085232194172"/>
          <c:y val="0.15675100042596848"/>
          <c:w val="0.80254413378123257"/>
          <c:h val="0.67912004511666135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l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055555555555556E-2"/>
                  <c:y val="-0.1045677344725214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402-4BB7-890D-BFC00A99B9EE}"/>
                </c:ext>
              </c:extLst>
            </c:dLbl>
            <c:dLbl>
              <c:idx val="2"/>
              <c:layout>
                <c:manualLayout>
                  <c:x val="-8.3500000000000005E-2"/>
                  <c:y val="-2.55347265692206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402-4BB7-890D-BFC00A99B9EE}"/>
                </c:ext>
              </c:extLst>
            </c:dLbl>
            <c:dLbl>
              <c:idx val="3"/>
              <c:layout>
                <c:manualLayout>
                  <c:x val="-8.9055555555555554E-2"/>
                  <c:y val="-4.87797288937210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000000000000003E-2"/>
                      <c:h val="4.64204526735413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402-4BB7-890D-BFC00A99B9EE}"/>
                </c:ext>
              </c:extLst>
            </c:dLbl>
            <c:dLbl>
              <c:idx val="6"/>
              <c:layout>
                <c:manualLayout>
                  <c:x val="-1.4833333333333434E-2"/>
                  <c:y val="-7.20247312182211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402-4BB7-890D-BFC00A99B9EE}"/>
                </c:ext>
              </c:extLst>
            </c:dLbl>
            <c:dLbl>
              <c:idx val="7"/>
              <c:layout>
                <c:manualLayout>
                  <c:x val="-7.8722222222222221E-2"/>
                  <c:y val="-8.59717326129213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402-4BB7-890D-BFC00A99B9E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2000000000000003E-2"/>
                      <c:h val="4.1771452208641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A402-4BB7-890D-BFC00A99B9EE}"/>
                </c:ext>
              </c:extLst>
            </c:dLbl>
            <c:dLbl>
              <c:idx val="9"/>
              <c:layout>
                <c:manualLayout>
                  <c:x val="-6.7611111111111108E-2"/>
                  <c:y val="-9.06207330778213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402-4BB7-890D-BFC00A99B9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9.5849211450609484E-2"/>
                  <c:y val="-0.4851366998842085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="1" i="1" baseline="0" dirty="0"/>
                      <a:t>Linear equation: </a:t>
                    </a:r>
                  </a:p>
                  <a:p>
                    <a:pPr>
                      <a:defRPr/>
                    </a:pPr>
                    <a:r>
                      <a:rPr lang="en-US" sz="1100" b="1" i="1" baseline="0" dirty="0"/>
                      <a:t>y = 758.98x - 1412.5</a:t>
                    </a:r>
                    <a:endParaRPr lang="en-US" sz="1100" b="1" i="1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'Data Analysis1'!$B$44:$B$56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</c:numCache>
            </c:numRef>
          </c:xVal>
          <c:yVal>
            <c:numRef>
              <c:f>'Data Analysis1'!$A$44:$A$56</c:f>
              <c:numCache>
                <c:formatCode>General</c:formatCode>
                <c:ptCount val="12"/>
                <c:pt idx="0">
                  <c:v>7</c:v>
                </c:pt>
                <c:pt idx="1">
                  <c:v>58</c:v>
                </c:pt>
                <c:pt idx="2">
                  <c:v>85</c:v>
                </c:pt>
                <c:pt idx="3">
                  <c:v>39</c:v>
                </c:pt>
                <c:pt idx="4">
                  <c:v>990</c:v>
                </c:pt>
                <c:pt idx="5">
                  <c:v>49</c:v>
                </c:pt>
                <c:pt idx="6">
                  <c:v>136</c:v>
                </c:pt>
                <c:pt idx="7">
                  <c:v>191</c:v>
                </c:pt>
                <c:pt idx="8">
                  <c:v>94</c:v>
                </c:pt>
                <c:pt idx="9">
                  <c:v>623</c:v>
                </c:pt>
                <c:pt idx="10">
                  <c:v>6504</c:v>
                </c:pt>
                <c:pt idx="11">
                  <c:v>5392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402-4BB7-890D-BFC00A99B9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67272207"/>
        <c:axId val="969819871"/>
      </c:scatterChart>
      <c:valAx>
        <c:axId val="467272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819871"/>
        <c:crosses val="autoZero"/>
        <c:crossBetween val="midCat"/>
      </c:valAx>
      <c:valAx>
        <c:axId val="96981987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Number</a:t>
                </a:r>
                <a:r>
                  <a:rPr lang="en-GB" b="1" baseline="0"/>
                  <a:t> of Followers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272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You</a:t>
            </a:r>
            <a:r>
              <a:rPr lang="en-GB" b="1" baseline="0" dirty="0"/>
              <a:t> tube</a:t>
            </a:r>
            <a:endParaRPr lang="en-GB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numRef>
              <c:f>'Data Analysis1'!$B$61:$B$67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'Data Analysis1'!$A$61:$A$67</c:f>
              <c:numCache>
                <c:formatCode>General</c:formatCode>
                <c:ptCount val="7"/>
                <c:pt idx="0">
                  <c:v>12</c:v>
                </c:pt>
                <c:pt idx="1">
                  <c:v>464</c:v>
                </c:pt>
                <c:pt idx="2">
                  <c:v>40</c:v>
                </c:pt>
                <c:pt idx="3">
                  <c:v>14</c:v>
                </c:pt>
                <c:pt idx="4">
                  <c:v>29</c:v>
                </c:pt>
                <c:pt idx="5">
                  <c:v>844</c:v>
                </c:pt>
                <c:pt idx="6">
                  <c:v>5597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E6-49FA-8B21-4137DCA783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7260207"/>
        <c:axId val="461940991"/>
      </c:barChart>
      <c:catAx>
        <c:axId val="4672602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i="1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940991"/>
        <c:crosses val="autoZero"/>
        <c:auto val="0"/>
        <c:lblAlgn val="ctr"/>
        <c:lblOffset val="100"/>
        <c:noMultiLvlLbl val="0"/>
      </c:catAx>
      <c:valAx>
        <c:axId val="461940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Number</a:t>
                </a:r>
                <a:r>
                  <a:rPr lang="en-GB" b="1" baseline="0"/>
                  <a:t> of Followers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26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Hours Line Fit  Plot</a:t>
            </a:r>
          </a:p>
        </c:rich>
      </c:tx>
      <c:layout>
        <c:manualLayout>
          <c:xMode val="edge"/>
          <c:yMode val="edge"/>
          <c:x val="3.8341808836395451E-2"/>
          <c:y val="4.694835680751173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882245188101488"/>
          <c:y val="0.28979035161927075"/>
          <c:w val="0.64994477252843397"/>
          <c:h val="0.4880561159193943"/>
        </c:manualLayout>
      </c:layout>
      <c:scatterChart>
        <c:scatterStyle val="lineMarker"/>
        <c:varyColors val="0"/>
        <c:ser>
          <c:idx val="0"/>
          <c:order val="0"/>
          <c:tx>
            <c:v>Followers</c:v>
          </c:tx>
          <c:spPr>
            <a:ln w="19050">
              <a:noFill/>
            </a:ln>
          </c:spPr>
          <c:xVal>
            <c:numRef>
              <c:f>Charts!$C$2:$C$50</c:f>
              <c:numCache>
                <c:formatCode>General</c:formatCode>
                <c:ptCount val="4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5</c:v>
                </c:pt>
                <c:pt idx="30">
                  <c:v>5</c:v>
                </c:pt>
                <c:pt idx="31">
                  <c:v>6</c:v>
                </c:pt>
                <c:pt idx="32">
                  <c:v>7</c:v>
                </c:pt>
                <c:pt idx="33">
                  <c:v>1</c:v>
                </c:pt>
                <c:pt idx="34">
                  <c:v>2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6</c:v>
                </c:pt>
                <c:pt idx="39">
                  <c:v>1</c:v>
                </c:pt>
                <c:pt idx="40">
                  <c:v>2</c:v>
                </c:pt>
                <c:pt idx="41">
                  <c:v>6</c:v>
                </c:pt>
                <c:pt idx="42">
                  <c:v>7</c:v>
                </c:pt>
                <c:pt idx="43">
                  <c:v>1</c:v>
                </c:pt>
                <c:pt idx="44">
                  <c:v>1</c:v>
                </c:pt>
                <c:pt idx="45">
                  <c:v>3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</c:numCache>
            </c:numRef>
          </c:xVal>
          <c:yVal>
            <c:numRef>
              <c:f>Charts!$B$2:$B$50</c:f>
              <c:numCache>
                <c:formatCode>General</c:formatCode>
                <c:ptCount val="49"/>
                <c:pt idx="0">
                  <c:v>298</c:v>
                </c:pt>
                <c:pt idx="1">
                  <c:v>344</c:v>
                </c:pt>
                <c:pt idx="2">
                  <c:v>604</c:v>
                </c:pt>
                <c:pt idx="3">
                  <c:v>30</c:v>
                </c:pt>
                <c:pt idx="4">
                  <c:v>496</c:v>
                </c:pt>
                <c:pt idx="5">
                  <c:v>57</c:v>
                </c:pt>
                <c:pt idx="6">
                  <c:v>18</c:v>
                </c:pt>
                <c:pt idx="7">
                  <c:v>456</c:v>
                </c:pt>
                <c:pt idx="8">
                  <c:v>4201</c:v>
                </c:pt>
                <c:pt idx="9">
                  <c:v>4</c:v>
                </c:pt>
                <c:pt idx="10">
                  <c:v>294</c:v>
                </c:pt>
                <c:pt idx="11">
                  <c:v>83</c:v>
                </c:pt>
                <c:pt idx="12">
                  <c:v>49</c:v>
                </c:pt>
                <c:pt idx="13">
                  <c:v>671</c:v>
                </c:pt>
                <c:pt idx="14">
                  <c:v>99</c:v>
                </c:pt>
                <c:pt idx="15">
                  <c:v>73</c:v>
                </c:pt>
                <c:pt idx="16">
                  <c:v>79</c:v>
                </c:pt>
                <c:pt idx="17">
                  <c:v>428</c:v>
                </c:pt>
                <c:pt idx="18">
                  <c:v>2689</c:v>
                </c:pt>
                <c:pt idx="19">
                  <c:v>714</c:v>
                </c:pt>
                <c:pt idx="20">
                  <c:v>7</c:v>
                </c:pt>
                <c:pt idx="21">
                  <c:v>58</c:v>
                </c:pt>
                <c:pt idx="22">
                  <c:v>85</c:v>
                </c:pt>
                <c:pt idx="23">
                  <c:v>39</c:v>
                </c:pt>
                <c:pt idx="24">
                  <c:v>990</c:v>
                </c:pt>
                <c:pt idx="25">
                  <c:v>81</c:v>
                </c:pt>
                <c:pt idx="26">
                  <c:v>49</c:v>
                </c:pt>
                <c:pt idx="27">
                  <c:v>191</c:v>
                </c:pt>
                <c:pt idx="28">
                  <c:v>136</c:v>
                </c:pt>
                <c:pt idx="29">
                  <c:v>94</c:v>
                </c:pt>
                <c:pt idx="30">
                  <c:v>623</c:v>
                </c:pt>
                <c:pt idx="31">
                  <c:v>6504</c:v>
                </c:pt>
                <c:pt idx="32">
                  <c:v>5392</c:v>
                </c:pt>
                <c:pt idx="33">
                  <c:v>862</c:v>
                </c:pt>
                <c:pt idx="34">
                  <c:v>294</c:v>
                </c:pt>
                <c:pt idx="35">
                  <c:v>44</c:v>
                </c:pt>
                <c:pt idx="36">
                  <c:v>4207</c:v>
                </c:pt>
                <c:pt idx="37">
                  <c:v>589</c:v>
                </c:pt>
                <c:pt idx="38">
                  <c:v>691</c:v>
                </c:pt>
                <c:pt idx="39">
                  <c:v>990</c:v>
                </c:pt>
                <c:pt idx="40">
                  <c:v>192</c:v>
                </c:pt>
                <c:pt idx="41">
                  <c:v>660</c:v>
                </c:pt>
                <c:pt idx="42">
                  <c:v>5597</c:v>
                </c:pt>
                <c:pt idx="43">
                  <c:v>464</c:v>
                </c:pt>
                <c:pt idx="44">
                  <c:v>12</c:v>
                </c:pt>
                <c:pt idx="45">
                  <c:v>40</c:v>
                </c:pt>
                <c:pt idx="46">
                  <c:v>29</c:v>
                </c:pt>
                <c:pt idx="47">
                  <c:v>14</c:v>
                </c:pt>
                <c:pt idx="48">
                  <c:v>844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D8-4E7F-B51C-432D164B641E}"/>
            </c:ext>
          </c:extLst>
        </c:ser>
        <c:ser>
          <c:idx val="1"/>
          <c:order val="1"/>
          <c:tx>
            <c:v>Predicted Followers</c:v>
          </c:tx>
          <c:spPr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c:spPr>
          <c:dPt>
            <c:idx val="40"/>
            <c:marker>
              <c:spPr>
                <a:solidFill>
                  <a:schemeClr val="tx1">
                    <a:alpha val="35000"/>
                  </a:schemeClr>
                </a:solidFill>
                <a:ln>
                  <a:solidFill>
                    <a:schemeClr val="tx1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D8-4E7F-B51C-432D164B641E}"/>
              </c:ext>
            </c:extLst>
          </c:dPt>
          <c:xVal>
            <c:numRef>
              <c:f>Charts!$C$2:$C$50</c:f>
              <c:numCache>
                <c:formatCode>General</c:formatCode>
                <c:ptCount val="4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5</c:v>
                </c:pt>
                <c:pt idx="30">
                  <c:v>5</c:v>
                </c:pt>
                <c:pt idx="31">
                  <c:v>6</c:v>
                </c:pt>
                <c:pt idx="32">
                  <c:v>7</c:v>
                </c:pt>
                <c:pt idx="33">
                  <c:v>1</c:v>
                </c:pt>
                <c:pt idx="34">
                  <c:v>2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6</c:v>
                </c:pt>
                <c:pt idx="39">
                  <c:v>1</c:v>
                </c:pt>
                <c:pt idx="40">
                  <c:v>2</c:v>
                </c:pt>
                <c:pt idx="41">
                  <c:v>6</c:v>
                </c:pt>
                <c:pt idx="42">
                  <c:v>7</c:v>
                </c:pt>
                <c:pt idx="43">
                  <c:v>1</c:v>
                </c:pt>
                <c:pt idx="44">
                  <c:v>1</c:v>
                </c:pt>
                <c:pt idx="45">
                  <c:v>3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</c:numCache>
            </c:numRef>
          </c:xVal>
          <c:yVal>
            <c:numRef>
              <c:f>Sheet8!$B$25:$B$73</c:f>
              <c:numCache>
                <c:formatCode>General</c:formatCode>
                <c:ptCount val="49"/>
                <c:pt idx="0">
                  <c:v>289.21906116642964</c:v>
                </c:pt>
                <c:pt idx="1">
                  <c:v>289.21906116642964</c:v>
                </c:pt>
                <c:pt idx="2">
                  <c:v>289.21906116642964</c:v>
                </c:pt>
                <c:pt idx="3">
                  <c:v>289.21906116642964</c:v>
                </c:pt>
                <c:pt idx="4">
                  <c:v>289.21906116642964</c:v>
                </c:pt>
                <c:pt idx="5">
                  <c:v>289.21906116642964</c:v>
                </c:pt>
                <c:pt idx="6">
                  <c:v>289.21906116642964</c:v>
                </c:pt>
                <c:pt idx="7">
                  <c:v>289.21906116642964</c:v>
                </c:pt>
                <c:pt idx="8">
                  <c:v>289.21906116642964</c:v>
                </c:pt>
                <c:pt idx="9">
                  <c:v>289.21906116642964</c:v>
                </c:pt>
                <c:pt idx="10">
                  <c:v>289.21906116642964</c:v>
                </c:pt>
                <c:pt idx="11">
                  <c:v>578.43812233285928</c:v>
                </c:pt>
                <c:pt idx="12">
                  <c:v>578.43812233285928</c:v>
                </c:pt>
                <c:pt idx="13">
                  <c:v>578.43812233285928</c:v>
                </c:pt>
                <c:pt idx="14">
                  <c:v>578.43812233285928</c:v>
                </c:pt>
                <c:pt idx="15">
                  <c:v>578.43812233285928</c:v>
                </c:pt>
                <c:pt idx="16">
                  <c:v>578.43812233285928</c:v>
                </c:pt>
                <c:pt idx="17">
                  <c:v>578.43812233285928</c:v>
                </c:pt>
                <c:pt idx="18">
                  <c:v>578.43812233285928</c:v>
                </c:pt>
                <c:pt idx="19">
                  <c:v>578.43812233285928</c:v>
                </c:pt>
                <c:pt idx="20">
                  <c:v>578.43812233285928</c:v>
                </c:pt>
                <c:pt idx="21">
                  <c:v>867.65718349928898</c:v>
                </c:pt>
                <c:pt idx="22">
                  <c:v>867.65718349928898</c:v>
                </c:pt>
                <c:pt idx="23">
                  <c:v>867.65718349928898</c:v>
                </c:pt>
                <c:pt idx="24">
                  <c:v>867.65718349928898</c:v>
                </c:pt>
                <c:pt idx="25">
                  <c:v>867.65718349928898</c:v>
                </c:pt>
                <c:pt idx="26">
                  <c:v>867.65718349928898</c:v>
                </c:pt>
                <c:pt idx="27">
                  <c:v>867.65718349928898</c:v>
                </c:pt>
                <c:pt idx="28">
                  <c:v>867.65718349928898</c:v>
                </c:pt>
                <c:pt idx="29">
                  <c:v>1156.8762446657186</c:v>
                </c:pt>
                <c:pt idx="30">
                  <c:v>1156.8762446657186</c:v>
                </c:pt>
                <c:pt idx="31">
                  <c:v>1156.8762446657186</c:v>
                </c:pt>
                <c:pt idx="32">
                  <c:v>1156.8762446657186</c:v>
                </c:pt>
                <c:pt idx="33">
                  <c:v>1156.8762446657186</c:v>
                </c:pt>
                <c:pt idx="34">
                  <c:v>1446.0953058321481</c:v>
                </c:pt>
                <c:pt idx="35">
                  <c:v>1446.0953058321481</c:v>
                </c:pt>
                <c:pt idx="36">
                  <c:v>1446.0953058321481</c:v>
                </c:pt>
                <c:pt idx="37">
                  <c:v>1446.0953058321481</c:v>
                </c:pt>
                <c:pt idx="38">
                  <c:v>1446.0953058321481</c:v>
                </c:pt>
                <c:pt idx="39">
                  <c:v>1446.0953058321481</c:v>
                </c:pt>
                <c:pt idx="40">
                  <c:v>1735.314366998578</c:v>
                </c:pt>
                <c:pt idx="41">
                  <c:v>1735.314366998578</c:v>
                </c:pt>
                <c:pt idx="42">
                  <c:v>1735.314366998578</c:v>
                </c:pt>
                <c:pt idx="43">
                  <c:v>1735.314366998578</c:v>
                </c:pt>
                <c:pt idx="44">
                  <c:v>1735.314366998578</c:v>
                </c:pt>
                <c:pt idx="45">
                  <c:v>1735.314366998578</c:v>
                </c:pt>
                <c:pt idx="46">
                  <c:v>1735.314366998578</c:v>
                </c:pt>
                <c:pt idx="47">
                  <c:v>2024.5334281650075</c:v>
                </c:pt>
                <c:pt idx="48">
                  <c:v>2024.5334281650075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D8-4E7F-B51C-432D164B6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4911519"/>
        <c:axId val="1798002927"/>
      </c:scatterChart>
      <c:valAx>
        <c:axId val="131491151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Hours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98002927"/>
        <c:crosses val="autoZero"/>
        <c:crossBetween val="midCat"/>
      </c:valAx>
      <c:valAx>
        <c:axId val="1798002927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Followers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1491151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565277777777778"/>
          <c:y val="5.48963069757124E-3"/>
          <c:w val="0.23652777777777778"/>
          <c:h val="0.32349820709031091"/>
        </c:manualLayout>
      </c:layout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Hours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Charts!$C$2:$C$50</c:f>
              <c:numCache>
                <c:formatCode>General</c:formatCode>
                <c:ptCount val="4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5</c:v>
                </c:pt>
                <c:pt idx="30">
                  <c:v>5</c:v>
                </c:pt>
                <c:pt idx="31">
                  <c:v>6</c:v>
                </c:pt>
                <c:pt idx="32">
                  <c:v>7</c:v>
                </c:pt>
                <c:pt idx="33">
                  <c:v>1</c:v>
                </c:pt>
                <c:pt idx="34">
                  <c:v>2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6</c:v>
                </c:pt>
                <c:pt idx="39">
                  <c:v>1</c:v>
                </c:pt>
                <c:pt idx="40">
                  <c:v>2</c:v>
                </c:pt>
                <c:pt idx="41">
                  <c:v>6</c:v>
                </c:pt>
                <c:pt idx="42">
                  <c:v>7</c:v>
                </c:pt>
                <c:pt idx="43">
                  <c:v>1</c:v>
                </c:pt>
                <c:pt idx="44">
                  <c:v>1</c:v>
                </c:pt>
                <c:pt idx="45">
                  <c:v>3</c:v>
                </c:pt>
                <c:pt idx="46">
                  <c:v>5</c:v>
                </c:pt>
                <c:pt idx="47">
                  <c:v>5</c:v>
                </c:pt>
                <c:pt idx="48">
                  <c:v>6</c:v>
                </c:pt>
              </c:numCache>
            </c:numRef>
          </c:xVal>
          <c:yVal>
            <c:numRef>
              <c:f>Sheet8!$C$25:$C$73</c:f>
              <c:numCache>
                <c:formatCode>General</c:formatCode>
                <c:ptCount val="49"/>
                <c:pt idx="0">
                  <c:v>8.7809388335703602</c:v>
                </c:pt>
                <c:pt idx="1">
                  <c:v>54.78093883357036</c:v>
                </c:pt>
                <c:pt idx="2">
                  <c:v>314.78093883357036</c:v>
                </c:pt>
                <c:pt idx="3">
                  <c:v>-259.21906116642964</c:v>
                </c:pt>
                <c:pt idx="4">
                  <c:v>-282.21906116642964</c:v>
                </c:pt>
                <c:pt idx="5">
                  <c:v>-231.21906116642964</c:v>
                </c:pt>
                <c:pt idx="6">
                  <c:v>-204.21906116642964</c:v>
                </c:pt>
                <c:pt idx="7">
                  <c:v>572.78093883357042</c:v>
                </c:pt>
                <c:pt idx="8">
                  <c:v>700.78093883357042</c:v>
                </c:pt>
                <c:pt idx="9">
                  <c:v>174.78093883357036</c:v>
                </c:pt>
                <c:pt idx="10">
                  <c:v>-277.21906116642964</c:v>
                </c:pt>
                <c:pt idx="11">
                  <c:v>-82.43812233285928</c:v>
                </c:pt>
                <c:pt idx="12">
                  <c:v>-521.43812233285928</c:v>
                </c:pt>
                <c:pt idx="13">
                  <c:v>-560.43812233285928</c:v>
                </c:pt>
                <c:pt idx="14">
                  <c:v>-122.43812233285928</c:v>
                </c:pt>
                <c:pt idx="15">
                  <c:v>3622.5618776671408</c:v>
                </c:pt>
                <c:pt idx="16">
                  <c:v>-574.43812233285928</c:v>
                </c:pt>
                <c:pt idx="17">
                  <c:v>-539.43812233285928</c:v>
                </c:pt>
                <c:pt idx="18">
                  <c:v>411.56187766714072</c:v>
                </c:pt>
                <c:pt idx="19">
                  <c:v>-284.43812233285928</c:v>
                </c:pt>
                <c:pt idx="20">
                  <c:v>-386.43812233285928</c:v>
                </c:pt>
                <c:pt idx="21">
                  <c:v>-573.65718349928898</c:v>
                </c:pt>
                <c:pt idx="22">
                  <c:v>-784.65718349928898</c:v>
                </c:pt>
                <c:pt idx="23">
                  <c:v>-818.65718349928898</c:v>
                </c:pt>
                <c:pt idx="24">
                  <c:v>-196.65718349928898</c:v>
                </c:pt>
                <c:pt idx="25">
                  <c:v>-768.65718349928898</c:v>
                </c:pt>
                <c:pt idx="26">
                  <c:v>-786.65718349928898</c:v>
                </c:pt>
                <c:pt idx="27">
                  <c:v>-818.65718349928898</c:v>
                </c:pt>
                <c:pt idx="28">
                  <c:v>-827.65718349928898</c:v>
                </c:pt>
                <c:pt idx="29">
                  <c:v>-1083.8762446657186</c:v>
                </c:pt>
                <c:pt idx="30">
                  <c:v>-1077.8762446657186</c:v>
                </c:pt>
                <c:pt idx="31">
                  <c:v>-965.87624466571856</c:v>
                </c:pt>
                <c:pt idx="32">
                  <c:v>-1020.8762446657186</c:v>
                </c:pt>
                <c:pt idx="33">
                  <c:v>-1112.8762446657186</c:v>
                </c:pt>
                <c:pt idx="34">
                  <c:v>-1352.0953058321481</c:v>
                </c:pt>
                <c:pt idx="35">
                  <c:v>-823.09530583214814</c:v>
                </c:pt>
                <c:pt idx="36">
                  <c:v>2760.9046941678516</c:v>
                </c:pt>
                <c:pt idx="37">
                  <c:v>-857.09530583214814</c:v>
                </c:pt>
                <c:pt idx="38">
                  <c:v>-1417.0953058321481</c:v>
                </c:pt>
                <c:pt idx="39">
                  <c:v>-1432.0953058321481</c:v>
                </c:pt>
                <c:pt idx="40">
                  <c:v>-1307.314366998578</c:v>
                </c:pt>
                <c:pt idx="41">
                  <c:v>953.68563300142205</c:v>
                </c:pt>
                <c:pt idx="42">
                  <c:v>-1021.314366998578</c:v>
                </c:pt>
                <c:pt idx="43">
                  <c:v>4768.6856330014216</c:v>
                </c:pt>
                <c:pt idx="44">
                  <c:v>-1044.314366998578</c:v>
                </c:pt>
                <c:pt idx="45">
                  <c:v>-1075.314366998578</c:v>
                </c:pt>
                <c:pt idx="46">
                  <c:v>-891.31436699857795</c:v>
                </c:pt>
                <c:pt idx="47">
                  <c:v>3367.4665718349925</c:v>
                </c:pt>
                <c:pt idx="48">
                  <c:v>3572.4665718349925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77-481A-A69C-B2A32A6181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7971839"/>
        <c:axId val="1162136319"/>
      </c:scatterChart>
      <c:valAx>
        <c:axId val="179797183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Hours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62136319"/>
        <c:crosses val="autoZero"/>
        <c:crossBetween val="midCat"/>
      </c:valAx>
      <c:valAx>
        <c:axId val="1162136319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97971839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'NEW DATA'!$A$2:$A$50</cx:f>
        <cx:lvl ptCount="49">
          <cx:pt idx="0">Instagram</cx:pt>
          <cx:pt idx="1">Instagram</cx:pt>
          <cx:pt idx="2">Instagram</cx:pt>
          <cx:pt idx="3">Instagram</cx:pt>
          <cx:pt idx="4">Instagram</cx:pt>
          <cx:pt idx="5">Instagram</cx:pt>
          <cx:pt idx="6">Instagram</cx:pt>
          <cx:pt idx="7">Instagram</cx:pt>
          <cx:pt idx="8">Instagram</cx:pt>
          <cx:pt idx="9">Instagram</cx:pt>
          <cx:pt idx="10">Instagram</cx:pt>
          <cx:pt idx="11">Instagram</cx:pt>
          <cx:pt idx="12">Instagram</cx:pt>
          <cx:pt idx="13">Instagram</cx:pt>
          <cx:pt idx="14">Instagram</cx:pt>
          <cx:pt idx="15">Instagram</cx:pt>
          <cx:pt idx="16">Instagram</cx:pt>
          <cx:pt idx="17">Instagram</cx:pt>
          <cx:pt idx="18">Instagram</cx:pt>
          <cx:pt idx="19">Instagram</cx:pt>
          <cx:pt idx="20">Telegram</cx:pt>
          <cx:pt idx="21">Telegram</cx:pt>
          <cx:pt idx="22">Telegram</cx:pt>
          <cx:pt idx="23">Telegram</cx:pt>
          <cx:pt idx="24">Telegram</cx:pt>
          <cx:pt idx="25">Telegram</cx:pt>
          <cx:pt idx="26">Telegram</cx:pt>
          <cx:pt idx="27">Telegram</cx:pt>
          <cx:pt idx="28">Telegram</cx:pt>
          <cx:pt idx="29">Telegram</cx:pt>
          <cx:pt idx="30">Telegram</cx:pt>
          <cx:pt idx="31">Telegram</cx:pt>
          <cx:pt idx="32">Telegram</cx:pt>
          <cx:pt idx="33">Tik-tok</cx:pt>
          <cx:pt idx="34">Tik-tok</cx:pt>
          <cx:pt idx="35">Tik-tok</cx:pt>
          <cx:pt idx="36">Tik-tok</cx:pt>
          <cx:pt idx="37">Tik-tok</cx:pt>
          <cx:pt idx="38">Tik-tok</cx:pt>
          <cx:pt idx="39">Twitter</cx:pt>
          <cx:pt idx="40">Twitter</cx:pt>
          <cx:pt idx="41">Twitter</cx:pt>
          <cx:pt idx="42">Twitter</cx:pt>
          <cx:pt idx="43">You Tube</cx:pt>
          <cx:pt idx="44">You Tube</cx:pt>
          <cx:pt idx="45">You Tube</cx:pt>
          <cx:pt idx="46">You Tube</cx:pt>
          <cx:pt idx="47">You Tube</cx:pt>
          <cx:pt idx="48">You Tube</cx:pt>
        </cx:lvl>
      </cx:strDim>
      <cx:numDim type="val">
        <cx:f>'NEW DATA'!$B$2:$B$50</cx:f>
        <cx:lvl ptCount="49" formatCode="General">
          <cx:pt idx="0">496</cx:pt>
          <cx:pt idx="1">298</cx:pt>
          <cx:pt idx="2">294</cx:pt>
          <cx:pt idx="3">428</cx:pt>
          <cx:pt idx="4">57</cx:pt>
          <cx:pt idx="5">18</cx:pt>
          <cx:pt idx="6">83</cx:pt>
          <cx:pt idx="7">73</cx:pt>
          <cx:pt idx="8">49</cx:pt>
          <cx:pt idx="9">456</cx:pt>
          <cx:pt idx="10">79</cx:pt>
          <cx:pt idx="11">4201</cx:pt>
          <cx:pt idx="12">671</cx:pt>
          <cx:pt idx="13">4</cx:pt>
          <cx:pt idx="14">2689</cx:pt>
          <cx:pt idx="15">344</cx:pt>
          <cx:pt idx="16">604</cx:pt>
          <cx:pt idx="17">714</cx:pt>
          <cx:pt idx="18">30</cx:pt>
          <cx:pt idx="19">99</cx:pt>
          <cx:pt idx="20">191</cx:pt>
          <cx:pt idx="21">7</cx:pt>
          <cx:pt idx="22">81</cx:pt>
          <cx:pt idx="23">94</cx:pt>
          <cx:pt idx="24">39</cx:pt>
          <cx:pt idx="25">58</cx:pt>
          <cx:pt idx="26">136</cx:pt>
          <cx:pt idx="27">5392</cx:pt>
          <cx:pt idx="28">990</cx:pt>
          <cx:pt idx="29">623</cx:pt>
          <cx:pt idx="30">49</cx:pt>
          <cx:pt idx="31">6504</cx:pt>
          <cx:pt idx="32">85</cx:pt>
          <cx:pt idx="33">4207</cx:pt>
          <cx:pt idx="34">862</cx:pt>
          <cx:pt idx="35">589</cx:pt>
          <cx:pt idx="36">691</cx:pt>
          <cx:pt idx="37">294</cx:pt>
          <cx:pt idx="38">44</cx:pt>
          <cx:pt idx="39">990</cx:pt>
          <cx:pt idx="40">660</cx:pt>
          <cx:pt idx="41">192</cx:pt>
          <cx:pt idx="42">5597</cx:pt>
          <cx:pt idx="43">40</cx:pt>
          <cx:pt idx="44">29</cx:pt>
          <cx:pt idx="45">464</cx:pt>
          <cx:pt idx="46">14</cx:pt>
          <cx:pt idx="47">844</cx:pt>
          <cx:pt idx="48">12</cx:pt>
        </cx:lvl>
      </cx:numDim>
    </cx:data>
  </cx:chartData>
  <cx:chart>
    <cx:title pos="t" align="ctr" overlay="0">
      <cx:tx>
        <cx:txData>
          <cx:v>Correlation with Platforms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500" b="1" i="0" u="none" strike="noStrike" baseline="0" dirty="0">
              <a:solidFill>
                <a:schemeClr val="tx1"/>
              </a:solidFill>
              <a:latin typeface="Calibri" panose="020F0502020204030204"/>
            </a:rPr>
            <a:t>Correlation with Platforms</a:t>
          </a:r>
        </a:p>
      </cx:txPr>
    </cx:title>
    <cx:plotArea>
      <cx:plotAreaRegion>
        <cx:series layoutId="boxWhisker" uniqueId="{8BBD8C4E-F52D-4385-B209-856D7D060B7B}"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Platforms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00" b="1" i="1" u="none" strike="noStrike" baseline="0" dirty="0">
                  <a:solidFill>
                    <a:schemeClr val="tx1"/>
                  </a:solidFill>
                  <a:latin typeface="Calibri" panose="020F0502020204030204"/>
                </a:rPr>
                <a:t>Platforms</a:t>
              </a:r>
            </a:p>
          </cx:txPr>
        </cx:title>
        <cx:tickLabels/>
      </cx:axis>
      <cx:axis id="1">
        <cx:valScaling/>
        <cx:title>
          <cx:tx>
            <cx:txData>
              <cx:v>Followers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00" b="1" i="1" u="none" strike="noStrike" baseline="0" dirty="0">
                  <a:solidFill>
                    <a:schemeClr val="tx1"/>
                  </a:solidFill>
                  <a:latin typeface="Calibri" panose="020F0502020204030204"/>
                </a:rPr>
                <a:t>Followers</a:t>
              </a:r>
            </a:p>
          </cx:txPr>
        </cx:title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'NEW DATA'!$C$2:$C$50</cx:f>
        <cx:lvl ptCount="49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2</cx:pt>
          <cx:pt idx="12">2</cx:pt>
          <cx:pt idx="13">2</cx:pt>
          <cx:pt idx="14">2</cx:pt>
          <cx:pt idx="15">2</cx:pt>
          <cx:pt idx="16">2</cx:pt>
          <cx:pt idx="17">2</cx:pt>
          <cx:pt idx="18">2</cx:pt>
          <cx:pt idx="19">2</cx:pt>
          <cx:pt idx="20">2</cx:pt>
          <cx:pt idx="21">3</cx:pt>
          <cx:pt idx="22">3</cx:pt>
          <cx:pt idx="23">3</cx:pt>
          <cx:pt idx="24">3</cx:pt>
          <cx:pt idx="25">3</cx:pt>
          <cx:pt idx="26">3</cx:pt>
          <cx:pt idx="27">3</cx:pt>
          <cx:pt idx="28">3</cx:pt>
          <cx:pt idx="29">4</cx:pt>
          <cx:pt idx="30">4</cx:pt>
          <cx:pt idx="31">4</cx:pt>
          <cx:pt idx="32">4</cx:pt>
          <cx:pt idx="33">4</cx:pt>
          <cx:pt idx="34">5</cx:pt>
          <cx:pt idx="35">5</cx:pt>
          <cx:pt idx="36">5</cx:pt>
          <cx:pt idx="37">5</cx:pt>
          <cx:pt idx="38">5</cx:pt>
          <cx:pt idx="39">5</cx:pt>
          <cx:pt idx="40">6</cx:pt>
          <cx:pt idx="41">6</cx:pt>
          <cx:pt idx="42">6</cx:pt>
          <cx:pt idx="43">6</cx:pt>
          <cx:pt idx="44">6</cx:pt>
          <cx:pt idx="45">6</cx:pt>
          <cx:pt idx="46">6</cx:pt>
          <cx:pt idx="47">7</cx:pt>
          <cx:pt idx="48">7</cx:pt>
        </cx:lvl>
      </cx:strDim>
      <cx:numDim type="val">
        <cx:f>'NEW DATA'!$B$2:$B$50</cx:f>
        <cx:lvl ptCount="49" formatCode="General">
          <cx:pt idx="0">298</cx:pt>
          <cx:pt idx="1">344</cx:pt>
          <cx:pt idx="2">604</cx:pt>
          <cx:pt idx="3">30</cx:pt>
          <cx:pt idx="4">7</cx:pt>
          <cx:pt idx="5">58</cx:pt>
          <cx:pt idx="6">85</cx:pt>
          <cx:pt idx="7">862</cx:pt>
          <cx:pt idx="8">990</cx:pt>
          <cx:pt idx="9">464</cx:pt>
          <cx:pt idx="10">12</cx:pt>
          <cx:pt idx="11">496</cx:pt>
          <cx:pt idx="12">57</cx:pt>
          <cx:pt idx="13">18</cx:pt>
          <cx:pt idx="14">456</cx:pt>
          <cx:pt idx="15">4201</cx:pt>
          <cx:pt idx="16">4</cx:pt>
          <cx:pt idx="17">39</cx:pt>
          <cx:pt idx="18">990</cx:pt>
          <cx:pt idx="19">294</cx:pt>
          <cx:pt idx="20">192</cx:pt>
          <cx:pt idx="21">294</cx:pt>
          <cx:pt idx="22">83</cx:pt>
          <cx:pt idx="23">49</cx:pt>
          <cx:pt idx="24">671</cx:pt>
          <cx:pt idx="25">99</cx:pt>
          <cx:pt idx="26">81</cx:pt>
          <cx:pt idx="27">49</cx:pt>
          <cx:pt idx="28">40</cx:pt>
          <cx:pt idx="29">73</cx:pt>
          <cx:pt idx="30">79</cx:pt>
          <cx:pt idx="31">191</cx:pt>
          <cx:pt idx="32">136</cx:pt>
          <cx:pt idx="33">44</cx:pt>
          <cx:pt idx="34">94</cx:pt>
          <cx:pt idx="35">623</cx:pt>
          <cx:pt idx="36">4207</cx:pt>
          <cx:pt idx="37">589</cx:pt>
          <cx:pt idx="38">29</cx:pt>
          <cx:pt idx="39">14</cx:pt>
          <cx:pt idx="40">428</cx:pt>
          <cx:pt idx="41">2689</cx:pt>
          <cx:pt idx="42">714</cx:pt>
          <cx:pt idx="43">6504</cx:pt>
          <cx:pt idx="44">691</cx:pt>
          <cx:pt idx="45">660</cx:pt>
          <cx:pt idx="46">844</cx:pt>
          <cx:pt idx="47">5392</cx:pt>
          <cx:pt idx="48">5597</cx:pt>
        </cx:lvl>
      </cx:numDim>
    </cx:data>
  </cx:chartData>
  <cx:chart>
    <cx:title pos="t" align="ctr" overlay="0">
      <cx:tx>
        <cx:txData>
          <cx:v>Correlation between hours and followers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Correlation between hours and followers</a:t>
          </a:r>
        </a:p>
      </cx:txPr>
    </cx:title>
    <cx:plotArea>
      <cx:plotAreaRegion>
        <cx:series layoutId="boxWhisker" uniqueId="{17B4D2C8-D37F-4E27-9EAE-C711BE978404}">
          <cx:tx>
            <cx:txData>
              <cx:f>'NEW DATA'!$B$1</cx:f>
              <cx:v>Followers</cx:v>
            </cx:txData>
          </cx:tx>
          <cx:spPr>
            <a:solidFill>
              <a:schemeClr val="accent1"/>
            </a:solidFill>
          </cx:spPr>
          <cx:dataId val="0"/>
          <cx:layoutPr>
            <cx:visibility meanLine="1" meanMarker="1" nonoutliers="1" outliers="1"/>
            <cx:statistics quartileMethod="exclusive"/>
          </cx:layoutPr>
        </cx:series>
      </cx:plotAreaRegion>
      <cx:axis id="0">
        <cx:catScaling gapWidth="1.04999995"/>
        <cx:title>
          <cx:tx>
            <cx:txData>
              <cx:v>Number of Hours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Hours</a:t>
              </a:r>
            </a:p>
          </cx:txPr>
        </cx:title>
        <cx:tickLabels/>
      </cx:axis>
      <cx:axis id="1">
        <cx:valScaling/>
        <cx:title>
          <cx:tx>
            <cx:txData>
              <cx:v>Number of followers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Number of followers</a:t>
              </a:r>
            </a:p>
          </cx:txPr>
        </cx:title>
        <cx:majorGridlines/>
        <cx:tickLabels/>
      </cx:axis>
    </cx:plotArea>
  </cx:chart>
  <cx:spPr>
    <a:gradFill rotWithShape="1">
      <a:gsLst>
        <a:gs pos="0">
          <a:schemeClr val="accent3">
            <a:tint val="100000"/>
            <a:shade val="85000"/>
            <a:satMod val="100000"/>
            <a:lumMod val="100000"/>
          </a:schemeClr>
        </a:gs>
        <a:gs pos="100000">
          <a:schemeClr val="accent3">
            <a:tint val="90000"/>
            <a:shade val="100000"/>
            <a:satMod val="150000"/>
            <a:lumMod val="100000"/>
          </a:schemeClr>
        </a:gs>
      </a:gsLst>
      <a:path path="circle">
        <a:fillToRect l="100000" t="100000" r="100000" b="100000"/>
      </a:path>
    </a:gradFill>
    <a:ln>
      <a:noFill/>
    </a:ln>
    <a:effectLst>
      <a:outerShdw blurRad="76200" dist="25400" dir="5400000" algn="ctr" rotWithShape="0">
        <a:srgbClr val="000000">
          <a:alpha val="60000"/>
        </a:srgbClr>
      </a:outerShdw>
    </a:effectLst>
    <a:scene3d>
      <a:camera prst="orthographicFront">
        <a:rot lat="0" lon="0" rev="0"/>
      </a:camera>
      <a:lightRig rig="flat" dir="t">
        <a:rot lat="0" lon="0" rev="3600000"/>
      </a:lightRig>
    </a:scene3d>
    <a:sp3d contourW="12700" prstMaterial="flat">
      <a:bevelT w="38100" h="44450" prst="angle"/>
      <a:contourClr>
        <a:schemeClr val="accent3">
          <a:shade val="35000"/>
          <a:satMod val="160000"/>
        </a:schemeClr>
      </a:contourClr>
    </a:sp3d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omments/modernComment_103_FAE3B1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AAE1F5-6C2F-460D-943F-438034DBBE68}" authorId="{182409E6-219E-CAD2-AEE0-6F3B1E1346A5}" created="2023-11-23T18:34:35.920">
    <pc:sldMkLst xmlns:pc="http://schemas.microsoft.com/office/powerpoint/2013/main/command">
      <pc:docMk/>
      <pc:sldMk cId="4209226190" sldId="259"/>
    </pc:sldMkLst>
    <p188:txBody>
      <a:bodyPr/>
      <a:lstStyle/>
      <a:p>
        <a:r>
          <a:rPr lang="en-GB"/>
          <a:t>Good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66A74-D0B7-4130-AC63-93B708CABDE3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AA31-BA2C-4314-BCC9-44B60B81B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8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5AA31-BA2C-4314-BCC9-44B60B81BB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38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5AA31-BA2C-4314-BCC9-44B60B81BB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53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5AA31-BA2C-4314-BCC9-44B60B81BB4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9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5" y="802300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6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9"/>
            <a:ext cx="562677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5" y="798973"/>
            <a:ext cx="811019" cy="503578"/>
          </a:xfrm>
        </p:spPr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3" y="798975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5"/>
            <a:ext cx="751865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42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0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4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6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9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84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4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367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30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13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43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4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6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7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4"/>
            <a:ext cx="719772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7"/>
            <a:ext cx="1600200" cy="377825"/>
          </a:xfrm>
        </p:spPr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7"/>
            <a:ext cx="4893959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9" y="5870577"/>
            <a:ext cx="551167" cy="377825"/>
          </a:xfrm>
        </p:spPr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2"/>
            <a:ext cx="8643155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9"/>
            <a:ext cx="8643155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328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07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5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5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9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533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4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5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6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68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9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7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8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4" y="914400"/>
            <a:ext cx="3280975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07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1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659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0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8" y="804891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488655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1" y="2017343"/>
            <a:ext cx="4488655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9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6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294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428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108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2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27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247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601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2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3350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621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0672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5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5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1"/>
            <a:ext cx="4488795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1"/>
            <a:ext cx="4488795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5"/>
            <a:ext cx="4488795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5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16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9626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2633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35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2792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0069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0514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1505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02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290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56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12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164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75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06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30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203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519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278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63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8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03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1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88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18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58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20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214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2904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736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513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3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3" y="3205493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62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9622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117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41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8" y="482172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4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3" y="5469858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1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4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80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9"/>
            <a:ext cx="562677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56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56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1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  <p:sldLayoutId id="2147484324" r:id="rId14"/>
    <p:sldLayoutId id="2147484325" r:id="rId15"/>
    <p:sldLayoutId id="2147484326" r:id="rId16"/>
    <p:sldLayoutId id="21474843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142069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7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7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60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  <p:sldLayoutId id="2147484357" r:id="rId12"/>
    <p:sldLayoutId id="2147484358" r:id="rId13"/>
    <p:sldLayoutId id="2147484359" r:id="rId14"/>
    <p:sldLayoutId id="2147484360" r:id="rId15"/>
    <p:sldLayoutId id="2147484361" r:id="rId16"/>
    <p:sldLayoutId id="21474843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7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89" r:id="rId2"/>
    <p:sldLayoutId id="2147484390" r:id="rId3"/>
    <p:sldLayoutId id="2147484391" r:id="rId4"/>
    <p:sldLayoutId id="2147484392" r:id="rId5"/>
    <p:sldLayoutId id="2147484393" r:id="rId6"/>
    <p:sldLayoutId id="2147484394" r:id="rId7"/>
    <p:sldLayoutId id="2147484395" r:id="rId8"/>
    <p:sldLayoutId id="2147484396" r:id="rId9"/>
    <p:sldLayoutId id="2147484397" r:id="rId10"/>
    <p:sldLayoutId id="21474843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72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  <p:sldLayoutId id="2147484411" r:id="rId12"/>
    <p:sldLayoutId id="2147484412" r:id="rId13"/>
    <p:sldLayoutId id="2147484413" r:id="rId14"/>
    <p:sldLayoutId id="2147484414" r:id="rId15"/>
    <p:sldLayoutId id="21474844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Y7TmQbR-JqrgI4PiMjnddl8ta4_swE9AOWdVBSWHEOZecIQ/viewform?usp=sf_link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FAE3B1CE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14/relationships/chartEx" Target="../charts/chartEx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3F3F16CE-E2C1-1CED-708C-F837E00F0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610" r="-1" b="3424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4C5BD-74BB-75FE-1817-E9A4FF75F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Social Media Survey</a:t>
            </a:r>
            <a:endParaRPr lang="en-GB" sz="48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D9ED0-79B4-18BA-94F2-585BCD2FE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Probability and Statistics by Mirsaid 12225253</a:t>
            </a:r>
            <a:endParaRPr lang="en-GB" sz="2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4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DD9E5A-83E2-D45A-BB51-68FFB360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Summary:</a:t>
            </a:r>
            <a:br>
              <a:rPr lang="en-US" dirty="0"/>
            </a:br>
            <a:endParaRPr lang="en-GB" dirty="0"/>
          </a:p>
        </p:txBody>
      </p:sp>
      <p:sp useBgFill="1">
        <p:nvSpPr>
          <p:cNvPr id="9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3A9F5C3F-42E5-2C19-1E74-BC5430C9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Unknown phrases:</a:t>
            </a:r>
          </a:p>
          <a:p>
            <a:pPr marL="0" indent="0">
              <a:buNone/>
            </a:pPr>
            <a:r>
              <a:rPr lang="en-GB" dirty="0"/>
              <a:t>1. Kurtosis: </a:t>
            </a:r>
            <a:r>
              <a:rPr lang="en-GB" b="0" i="0" dirty="0">
                <a:effectLst/>
                <a:latin typeface="Söhne"/>
              </a:rPr>
              <a:t>Kurtosis is a measure of the tails of a probability distribution. In descriptive statistics, it provides information about the shape of a distribution's tails in comparison to a normal distribution</a:t>
            </a:r>
            <a:r>
              <a:rPr lang="en-GB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GB" dirty="0"/>
              <a:t>2. Skewness: </a:t>
            </a:r>
            <a:r>
              <a:rPr lang="en-GB" b="0" i="0" dirty="0">
                <a:effectLst/>
                <a:latin typeface="Söhne"/>
              </a:rPr>
              <a:t>Skewness is another measure in descriptive statistics that provides information about the asymmetry of a probability distribution. It helps us understand the degree and direction of skew (departure from horizontal symmetry) in a dataset. </a:t>
            </a:r>
          </a:p>
          <a:p>
            <a:pPr marL="0" indent="0" algn="l">
              <a:buNone/>
            </a:pPr>
            <a:endParaRPr lang="en-GB" dirty="0"/>
          </a:p>
          <a:p>
            <a:r>
              <a:rPr lang="en-GB" dirty="0"/>
              <a:t>Survey link: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  <a:p>
            <a:r>
              <a:rPr lang="en-GB" dirty="0"/>
              <a:t>If you have any questions feel free to ask!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000" b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8248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bstract background of luminous blue">
            <a:extLst>
              <a:ext uri="{FF2B5EF4-FFF2-40B4-BE49-F238E27FC236}">
                <a16:creationId xmlns:a16="http://schemas.microsoft.com/office/drawing/2014/main" id="{EB5C5BE9-9D59-F34B-CB92-D76CF9D98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520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D1CE5-C4B8-7DF5-A2A5-B776128D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255525"/>
            <a:ext cx="9295603" cy="1056319"/>
          </a:xfrm>
        </p:spPr>
        <p:txBody>
          <a:bodyPr>
            <a:normAutofit/>
          </a:bodyPr>
          <a:lstStyle/>
          <a:p>
            <a:r>
              <a:rPr lang="en-US" dirty="0"/>
              <a:t>Survey Questions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4338114-EE52-5C5B-7063-F84F189FE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11697"/>
            <a:ext cx="4488794" cy="802237"/>
          </a:xfrm>
        </p:spPr>
        <p:txBody>
          <a:bodyPr/>
          <a:lstStyle/>
          <a:p>
            <a:r>
              <a:rPr lang="en-US" dirty="0"/>
              <a:t>Other questions: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991ABE4-CDBB-F16B-848B-227F78707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025" y="2519471"/>
            <a:ext cx="4488794" cy="29393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How many hours do you use this social </a:t>
            </a:r>
            <a:r>
              <a:rPr lang="en-GB" b="1"/>
              <a:t>media platform daily</a:t>
            </a:r>
            <a:r>
              <a:rPr lang="en-GB" b="1" dirty="0"/>
              <a:t>?</a:t>
            </a:r>
          </a:p>
          <a:p>
            <a:pPr marL="0" indent="0">
              <a:buNone/>
            </a:pPr>
            <a:r>
              <a:rPr lang="en-GB" dirty="0"/>
              <a:t>________________________</a:t>
            </a:r>
          </a:p>
          <a:p>
            <a:pPr marL="0" indent="0">
              <a:buNone/>
            </a:pPr>
            <a:r>
              <a:rPr lang="en-GB" b="1" i="0" dirty="0">
                <a:effectLst/>
                <a:latin typeface="+mj-lt"/>
              </a:rPr>
              <a:t>If you post regularly on social media, how many followers do you have on chosen platform?</a:t>
            </a:r>
            <a:endParaRPr lang="en-GB" b="1" dirty="0">
              <a:latin typeface="+mj-lt"/>
            </a:endParaRPr>
          </a:p>
          <a:p>
            <a:pPr marL="0" indent="0">
              <a:buNone/>
            </a:pPr>
            <a:r>
              <a:rPr lang="en-GB" dirty="0"/>
              <a:t>_________________________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775B72-6729-1E75-84FF-DC1CBD73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0049" y="1311842"/>
            <a:ext cx="4488794" cy="801943"/>
          </a:xfrm>
        </p:spPr>
        <p:txBody>
          <a:bodyPr/>
          <a:lstStyle/>
          <a:p>
            <a:r>
              <a:rPr lang="en-US" dirty="0"/>
              <a:t>Main Question: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84D6-DDBF-5D6A-C600-82EB992D5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82" y="2519469"/>
            <a:ext cx="4488794" cy="26444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i="0" dirty="0">
                <a:effectLst/>
                <a:latin typeface="+mj-lt"/>
              </a:rPr>
              <a:t>What is your favourite social media platform?</a:t>
            </a:r>
            <a:endParaRPr lang="en-US" b="1" i="0" dirty="0">
              <a:effectLst/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/>
              <a:t>Telegram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/>
              <a:t>Instagram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/>
              <a:t>You Tube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/>
              <a:t>Tik-Tok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/>
              <a:t>Twitter                                        </a:t>
            </a:r>
            <a:r>
              <a:rPr lang="en-GB" i="1" dirty="0"/>
              <a:t>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803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ound wave pattern on pixilated monitor">
            <a:extLst>
              <a:ext uri="{FF2B5EF4-FFF2-40B4-BE49-F238E27FC236}">
                <a16:creationId xmlns:a16="http://schemas.microsoft.com/office/drawing/2014/main" id="{A4849784-806F-1DBE-AD78-7FA0D0181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r="-1" b="15728"/>
          <a:stretch/>
        </p:blipFill>
        <p:spPr>
          <a:xfrm>
            <a:off x="306" y="10"/>
            <a:ext cx="12191695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3F03F-C0A5-83E3-3A6A-1AB7A43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047983"/>
            <a:ext cx="10757504" cy="5064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err="1"/>
              <a:t>Favourite</a:t>
            </a:r>
            <a:r>
              <a:rPr lang="en-US" b="1" dirty="0"/>
              <a:t> social media platform: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2000" dirty="0"/>
          </a:p>
        </p:txBody>
      </p:sp>
      <p:sp>
        <p:nvSpPr>
          <p:cNvPr id="7" name="Vertical Text Placeholder 6">
            <a:extLst>
              <a:ext uri="{FF2B5EF4-FFF2-40B4-BE49-F238E27FC236}">
                <a16:creationId xmlns:a16="http://schemas.microsoft.com/office/drawing/2014/main" id="{BC36C802-D92F-BDD4-9F60-D0E398154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51580" y="1046922"/>
            <a:ext cx="9291215" cy="441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>
              <a:buFont typeface="Wingdings" panose="05000000000000000000" pitchFamily="2" charset="2"/>
              <a:buChar char="Ø"/>
            </a:pPr>
            <a:r>
              <a:rPr lang="en-US" sz="2000" dirty="0"/>
              <a:t>Sample size: 49 users</a:t>
            </a:r>
            <a:endParaRPr lang="en-US" dirty="0"/>
          </a:p>
          <a:p>
            <a:pPr marL="114300">
              <a:buFont typeface="Wingdings" panose="05000000000000000000" pitchFamily="2" charset="2"/>
              <a:buChar char="Ø"/>
            </a:pPr>
            <a:r>
              <a:rPr lang="en-US" sz="2000" dirty="0"/>
              <a:t>Pie chart is made in Python Library using matplotlib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249119-9085-19B6-DE95-FB05F787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" y="2602452"/>
            <a:ext cx="5605078" cy="2944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3C6C9A-0279-CB56-1C8E-1DDAA1BDC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199" y="1951074"/>
            <a:ext cx="5791199" cy="2611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60F3-82F2-FE3B-70BA-EAE86725F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198" y="4562658"/>
            <a:ext cx="5791199" cy="20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5DE-733E-0A76-5608-0B9CD9B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71" y="150312"/>
            <a:ext cx="2880984" cy="6504488"/>
          </a:xfrm>
          <a:solidFill>
            <a:srgbClr val="D9E1F2"/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Daily Hour usage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descriptive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Statistical analysis:</a:t>
            </a: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  <a:highlight>
                  <a:srgbClr val="C0C0C0"/>
                </a:highlight>
              </a:rPr>
              <a:t>Note: Chart made in excel</a:t>
            </a:r>
            <a:br>
              <a:rPr lang="en-US" sz="1800" b="1" dirty="0">
                <a:solidFill>
                  <a:srgbClr val="FFFFFF"/>
                </a:solidFill>
              </a:rPr>
            </a:br>
            <a:br>
              <a:rPr lang="en-US" sz="1800" b="1" dirty="0">
                <a:solidFill>
                  <a:srgbClr val="FFFFFF"/>
                </a:solidFill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A14ABB-DA37-1372-C407-E0E457FA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0049" y="150312"/>
            <a:ext cx="6034827" cy="650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-285750">
              <a:buFont typeface="Wingdings" panose="05000000000000000000" pitchFamily="2" charset="2"/>
              <a:buChar char="v"/>
            </a:pPr>
            <a:r>
              <a:rPr lang="en-US" b="1" dirty="0"/>
              <a:t>Data Analysis and Correlation with boxplots: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571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571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571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297C33C-D73E-31E7-EE1D-18B4C6E9C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956" y="3415955"/>
            <a:ext cx="5434244" cy="29598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1CE4CC9-EE6E-946C-67B7-10F8A096A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245" y="482188"/>
            <a:ext cx="5368066" cy="2758679"/>
          </a:xfrm>
          <a:prstGeom prst="rect">
            <a:avLst/>
          </a:prstGeom>
        </p:spPr>
      </p:pic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0889B6B-1CC9-E1BA-20B6-9B7F58E88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03856"/>
              </p:ext>
            </p:extLst>
          </p:nvPr>
        </p:nvGraphicFramePr>
        <p:xfrm>
          <a:off x="681823" y="2590801"/>
          <a:ext cx="2387518" cy="2987040"/>
        </p:xfrm>
        <a:graphic>
          <a:graphicData uri="http://schemas.openxmlformats.org/drawingml/2006/table">
            <a:tbl>
              <a:tblPr/>
              <a:tblGrid>
                <a:gridCol w="1166178">
                  <a:extLst>
                    <a:ext uri="{9D8B030D-6E8A-4147-A177-3AD203B41FA5}">
                      <a16:colId xmlns:a16="http://schemas.microsoft.com/office/drawing/2014/main" val="3172042265"/>
                    </a:ext>
                  </a:extLst>
                </a:gridCol>
                <a:gridCol w="1221340">
                  <a:extLst>
                    <a:ext uri="{9D8B030D-6E8A-4147-A177-3AD203B41FA5}">
                      <a16:colId xmlns:a16="http://schemas.microsoft.com/office/drawing/2014/main" val="1124774789"/>
                    </a:ext>
                  </a:extLst>
                </a:gridCol>
              </a:tblGrid>
              <a:tr h="1924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3.2857143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135808"/>
                  </a:ext>
                </a:extLst>
              </a:tr>
              <a:tr h="26771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0.2719919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9420"/>
                  </a:ext>
                </a:extLst>
              </a:tr>
              <a:tr h="1924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81271"/>
                  </a:ext>
                </a:extLst>
              </a:tr>
              <a:tr h="1924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098142"/>
                  </a:ext>
                </a:extLst>
              </a:tr>
              <a:tr h="37648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1.9039433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863994"/>
                  </a:ext>
                </a:extLst>
              </a:tr>
              <a:tr h="26771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5228"/>
                  </a:ext>
                </a:extLst>
              </a:tr>
              <a:tr h="1924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-1.1464877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990871"/>
                  </a:ext>
                </a:extLst>
              </a:tr>
              <a:tr h="1924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0.3830333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915206"/>
                  </a:ext>
                </a:extLst>
              </a:tr>
              <a:tr h="1924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032278"/>
                  </a:ext>
                </a:extLst>
              </a:tr>
              <a:tr h="1924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47618"/>
                  </a:ext>
                </a:extLst>
              </a:tr>
              <a:tr h="19242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663026"/>
                  </a:ext>
                </a:extLst>
              </a:tr>
              <a:tr h="35310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31505"/>
                  </a:ext>
                </a:extLst>
              </a:tr>
              <a:tr h="182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ample size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1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2261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5E8F02-548F-1A03-DA9D-BA37E4CF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86975"/>
            <a:ext cx="11541760" cy="2199025"/>
          </a:xfrm>
          <a:pattFill prst="pct60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pPr algn="l"/>
            <a:r>
              <a:rPr lang="en-US" b="1" dirty="0"/>
              <a:t>Followers:</a:t>
            </a:r>
            <a:r>
              <a:rPr lang="en-US" sz="3200" dirty="0"/>
              <a:t>                                 </a:t>
            </a:r>
            <a:r>
              <a:rPr lang="en-US" sz="1500" dirty="0"/>
              <a:t>Descriptive Statistics: </a:t>
            </a:r>
            <a:br>
              <a:rPr lang="en-US" dirty="0"/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FB47C-5B07-8507-24CF-A40B22BB3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1814142"/>
            <a:ext cx="5582458" cy="344213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Analysis by Scatterplots: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1AAC4F-CE6D-E7A6-2EEF-0FEC79970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140" y="1814142"/>
            <a:ext cx="5815940" cy="51759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Correlation: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5F915-70A8-27F2-932D-B6EBC5B45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825709"/>
            <a:ext cx="5974080" cy="308524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70BD8E21-338D-7F8F-2DB9-3BE0D73C7D6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33446393"/>
                  </p:ext>
                </p:extLst>
              </p:nvPr>
            </p:nvGraphicFramePr>
            <p:xfrm>
              <a:off x="6145852" y="2825710"/>
              <a:ext cx="5700708" cy="30852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70BD8E21-338D-7F8F-2DB9-3BE0D73C7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5852" y="2825710"/>
                <a:ext cx="5700708" cy="3085248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FF9CBFB9-3B35-9B60-C378-6FD2D0A1C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989" y="148124"/>
            <a:ext cx="1463040" cy="207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44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AC0865F-9FDE-350A-BA7C-34C087CD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1" y="1"/>
            <a:ext cx="10204314" cy="185375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Analyze the data by platform</a:t>
            </a:r>
            <a:br>
              <a:rPr lang="en-US" dirty="0"/>
            </a:br>
            <a:br>
              <a:rPr lang="en-US" b="1" dirty="0"/>
            </a:br>
            <a:r>
              <a:rPr lang="en-US" sz="2500" b="1" dirty="0"/>
              <a:t>Instagram</a:t>
            </a:r>
            <a:r>
              <a:rPr lang="en-US" sz="2500" dirty="0"/>
              <a:t>:</a:t>
            </a:r>
            <a:endParaRPr lang="en-GB" sz="25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A099FA7-F24C-BC43-E27C-5465307A1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9" y="1999959"/>
            <a:ext cx="1226926" cy="275867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432337-064E-0EB2-96BC-EF7136D9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75" y="1999960"/>
            <a:ext cx="1455546" cy="2758679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5408C7F-D3E7-6D34-A694-C0A2CAE38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30704"/>
              </p:ext>
            </p:extLst>
          </p:nvPr>
        </p:nvGraphicFramePr>
        <p:xfrm>
          <a:off x="3171411" y="2049660"/>
          <a:ext cx="4927598" cy="2758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DB70EBD-2FB6-64DB-EAD8-AFAE16191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826678"/>
              </p:ext>
            </p:extLst>
          </p:nvPr>
        </p:nvGraphicFramePr>
        <p:xfrm>
          <a:off x="8293224" y="1575245"/>
          <a:ext cx="3393441" cy="1853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68C019-2622-F4E1-83AF-54CEB81287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277468"/>
              </p:ext>
            </p:extLst>
          </p:nvPr>
        </p:nvGraphicFramePr>
        <p:xfrm>
          <a:off x="8099009" y="3379298"/>
          <a:ext cx="3657600" cy="185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5481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F7A7-768F-5F01-877F-479FACBB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Telegram</a:t>
            </a:r>
            <a:r>
              <a:rPr lang="en-US" dirty="0"/>
              <a:t>: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0A97B7-BCFD-CC83-687E-DC13E046E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86330"/>
              </p:ext>
            </p:extLst>
          </p:nvPr>
        </p:nvGraphicFramePr>
        <p:xfrm>
          <a:off x="1160750" y="1623622"/>
          <a:ext cx="1285158" cy="3333580"/>
        </p:xfrm>
        <a:graphic>
          <a:graphicData uri="http://schemas.openxmlformats.org/drawingml/2006/table">
            <a:tbl>
              <a:tblPr/>
              <a:tblGrid>
                <a:gridCol w="642579">
                  <a:extLst>
                    <a:ext uri="{9D8B030D-6E8A-4147-A177-3AD203B41FA5}">
                      <a16:colId xmlns:a16="http://schemas.microsoft.com/office/drawing/2014/main" val="3812725776"/>
                    </a:ext>
                  </a:extLst>
                </a:gridCol>
                <a:gridCol w="642579">
                  <a:extLst>
                    <a:ext uri="{9D8B030D-6E8A-4147-A177-3AD203B41FA5}">
                      <a16:colId xmlns:a16="http://schemas.microsoft.com/office/drawing/2014/main" val="1257108455"/>
                    </a:ext>
                  </a:extLst>
                </a:gridCol>
              </a:tblGrid>
              <a:tr h="3043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Telegram Followers Descriptive Statistics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28858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1096.0769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140268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605.58746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57299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20577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40874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2183.4766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124602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4767570.2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27887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3.3858928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53914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2.1559111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74801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527508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34212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6504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29852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14249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48111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43799"/>
                  </a:ext>
                </a:extLst>
              </a:tr>
              <a:tr h="45318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 Level(95.0%)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1319.4617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436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E7FB2B-3BCA-7D93-9871-0C06DE7A5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8018"/>
              </p:ext>
            </p:extLst>
          </p:nvPr>
        </p:nvGraphicFramePr>
        <p:xfrm>
          <a:off x="2637355" y="1623622"/>
          <a:ext cx="1285158" cy="3333580"/>
        </p:xfrm>
        <a:graphic>
          <a:graphicData uri="http://schemas.openxmlformats.org/drawingml/2006/table">
            <a:tbl>
              <a:tblPr/>
              <a:tblGrid>
                <a:gridCol w="642579">
                  <a:extLst>
                    <a:ext uri="{9D8B030D-6E8A-4147-A177-3AD203B41FA5}">
                      <a16:colId xmlns:a16="http://schemas.microsoft.com/office/drawing/2014/main" val="398831906"/>
                    </a:ext>
                  </a:extLst>
                </a:gridCol>
                <a:gridCol w="642579">
                  <a:extLst>
                    <a:ext uri="{9D8B030D-6E8A-4147-A177-3AD203B41FA5}">
                      <a16:colId xmlns:a16="http://schemas.microsoft.com/office/drawing/2014/main" val="3095734494"/>
                    </a:ext>
                  </a:extLst>
                </a:gridCol>
              </a:tblGrid>
              <a:tr h="3043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Telegram Hours Descriptive Statistics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44500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3.3846154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947778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0.5493406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86955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023047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89273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1.9806759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87050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3.9230769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12663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-0.9176471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64830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0.3541347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403129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96570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06816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429468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84023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106191"/>
                  </a:ext>
                </a:extLst>
              </a:tr>
              <a:tr h="45318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 Level(95.0%)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1.1969105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69260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547B6C-5750-E87F-2EFF-0FFFDAF44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673095"/>
              </p:ext>
            </p:extLst>
          </p:nvPr>
        </p:nvGraphicFramePr>
        <p:xfrm>
          <a:off x="3945505" y="1623622"/>
          <a:ext cx="7189855" cy="2885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1B48A1-1943-1CFC-3578-4BE2DA1976BB}"/>
              </a:ext>
            </a:extLst>
          </p:cNvPr>
          <p:cNvSpPr txBox="1"/>
          <p:nvPr/>
        </p:nvSpPr>
        <p:spPr>
          <a:xfrm>
            <a:off x="4628969" y="12796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Correlation coefficient</a:t>
            </a:r>
            <a:r>
              <a:rPr lang="en-GB" b="1" dirty="0"/>
              <a:t>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0.694289</a:t>
            </a:r>
            <a:r>
              <a:rPr lang="en-GB" b="1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706B32-4CFC-4E25-C692-C25BAE481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44549"/>
              </p:ext>
            </p:extLst>
          </p:nvPr>
        </p:nvGraphicFramePr>
        <p:xfrm>
          <a:off x="4031774" y="4554374"/>
          <a:ext cx="6890226" cy="1219200"/>
        </p:xfrm>
        <a:graphic>
          <a:graphicData uri="http://schemas.openxmlformats.org/drawingml/2006/table">
            <a:tbl>
              <a:tblPr/>
              <a:tblGrid>
                <a:gridCol w="984318">
                  <a:extLst>
                    <a:ext uri="{9D8B030D-6E8A-4147-A177-3AD203B41FA5}">
                      <a16:colId xmlns:a16="http://schemas.microsoft.com/office/drawing/2014/main" val="2375771600"/>
                    </a:ext>
                  </a:extLst>
                </a:gridCol>
                <a:gridCol w="984318">
                  <a:extLst>
                    <a:ext uri="{9D8B030D-6E8A-4147-A177-3AD203B41FA5}">
                      <a16:colId xmlns:a16="http://schemas.microsoft.com/office/drawing/2014/main" val="266004065"/>
                    </a:ext>
                  </a:extLst>
                </a:gridCol>
                <a:gridCol w="984318">
                  <a:extLst>
                    <a:ext uri="{9D8B030D-6E8A-4147-A177-3AD203B41FA5}">
                      <a16:colId xmlns:a16="http://schemas.microsoft.com/office/drawing/2014/main" val="379129150"/>
                    </a:ext>
                  </a:extLst>
                </a:gridCol>
                <a:gridCol w="984318">
                  <a:extLst>
                    <a:ext uri="{9D8B030D-6E8A-4147-A177-3AD203B41FA5}">
                      <a16:colId xmlns:a16="http://schemas.microsoft.com/office/drawing/2014/main" val="1984807270"/>
                    </a:ext>
                  </a:extLst>
                </a:gridCol>
                <a:gridCol w="984318">
                  <a:extLst>
                    <a:ext uri="{9D8B030D-6E8A-4147-A177-3AD203B41FA5}">
                      <a16:colId xmlns:a16="http://schemas.microsoft.com/office/drawing/2014/main" val="31130577"/>
                    </a:ext>
                  </a:extLst>
                </a:gridCol>
                <a:gridCol w="984318">
                  <a:extLst>
                    <a:ext uri="{9D8B030D-6E8A-4147-A177-3AD203B41FA5}">
                      <a16:colId xmlns:a16="http://schemas.microsoft.com/office/drawing/2014/main" val="2346863742"/>
                    </a:ext>
                  </a:extLst>
                </a:gridCol>
                <a:gridCol w="984318">
                  <a:extLst>
                    <a:ext uri="{9D8B030D-6E8A-4147-A177-3AD203B41FA5}">
                      <a16:colId xmlns:a16="http://schemas.microsoft.com/office/drawing/2014/main" val="3065942968"/>
                    </a:ext>
                  </a:extLst>
                </a:gridCol>
              </a:tblGrid>
              <a:tr h="17024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47071"/>
                  </a:ext>
                </a:extLst>
              </a:tr>
              <a:tr h="3064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Variation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crit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455180"/>
                  </a:ext>
                </a:extLst>
              </a:tr>
              <a:tr h="1634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Groups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7760847.1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7760847.1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3.2556797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0.0837419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4.2596773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81156"/>
                  </a:ext>
                </a:extLst>
              </a:tr>
              <a:tr h="1634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Groups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57210890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2383787.1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704765"/>
                  </a:ext>
                </a:extLst>
              </a:tr>
              <a:tr h="163439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504219"/>
                  </a:ext>
                </a:extLst>
              </a:tr>
              <a:tr h="16343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64971737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1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66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27DA-5E2B-6C7D-FC73-5DFA71F3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90" y="861884"/>
            <a:ext cx="9603275" cy="1049235"/>
          </a:xfrm>
        </p:spPr>
        <p:txBody>
          <a:bodyPr/>
          <a:lstStyle/>
          <a:p>
            <a:r>
              <a:rPr lang="en-US" b="1" dirty="0"/>
              <a:t>You tube:</a:t>
            </a:r>
            <a:endParaRPr lang="en-GB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18A1FE-2F12-01C1-48F4-FD0314F62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714508"/>
              </p:ext>
            </p:extLst>
          </p:nvPr>
        </p:nvGraphicFramePr>
        <p:xfrm>
          <a:off x="609600" y="1524000"/>
          <a:ext cx="6261300" cy="377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381C60-B821-AA59-2F04-1B4973980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85848"/>
              </p:ext>
            </p:extLst>
          </p:nvPr>
        </p:nvGraphicFramePr>
        <p:xfrm>
          <a:off x="6992820" y="1756580"/>
          <a:ext cx="2275840" cy="3294067"/>
        </p:xfrm>
        <a:graphic>
          <a:graphicData uri="http://schemas.openxmlformats.org/drawingml/2006/table">
            <a:tbl>
              <a:tblPr/>
              <a:tblGrid>
                <a:gridCol w="1137920">
                  <a:extLst>
                    <a:ext uri="{9D8B030D-6E8A-4147-A177-3AD203B41FA5}">
                      <a16:colId xmlns:a16="http://schemas.microsoft.com/office/drawing/2014/main" val="216997119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490432975"/>
                    </a:ext>
                  </a:extLst>
                </a:gridCol>
              </a:tblGrid>
              <a:tr h="3043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 Tube Followers Descriptive Statistics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82940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018527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775.46947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455460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155302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#N/A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7889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2051.6994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736004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4209470.3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142505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6.4591086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758523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2.5197222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828859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5585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988155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70454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344400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49605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44869"/>
                  </a:ext>
                </a:extLst>
              </a:tr>
              <a:tr h="45318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 Level(95.0%)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1897.5054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904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923059-C469-2958-FACD-C053468D1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67732"/>
              </p:ext>
            </p:extLst>
          </p:nvPr>
        </p:nvGraphicFramePr>
        <p:xfrm>
          <a:off x="9591040" y="1756580"/>
          <a:ext cx="2275840" cy="3294067"/>
        </p:xfrm>
        <a:graphic>
          <a:graphicData uri="http://schemas.openxmlformats.org/drawingml/2006/table">
            <a:tbl>
              <a:tblPr/>
              <a:tblGrid>
                <a:gridCol w="1137920">
                  <a:extLst>
                    <a:ext uri="{9D8B030D-6E8A-4147-A177-3AD203B41FA5}">
                      <a16:colId xmlns:a16="http://schemas.microsoft.com/office/drawing/2014/main" val="82557824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3944586584"/>
                    </a:ext>
                  </a:extLst>
                </a:gridCol>
              </a:tblGrid>
              <a:tr h="3043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 Tube Followers Descriptive Statistics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31412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543091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0.8997354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17775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71867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723401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2.3804761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82161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5.6666667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67568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-1.5923875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836308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-0.3113564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19594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374017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272499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819506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425853"/>
                  </a:ext>
                </a:extLst>
              </a:tr>
              <a:tr h="1623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72749"/>
                  </a:ext>
                </a:extLst>
              </a:tr>
              <a:tr h="453187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 Level(95.0%)</a:t>
                      </a:r>
                    </a:p>
                  </a:txBody>
                  <a:tcPr marL="6764" marR="6764" marT="676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2.2015732</a:t>
                      </a:r>
                    </a:p>
                  </a:txBody>
                  <a:tcPr marL="6764" marR="6764" marT="6764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2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3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31F0-062E-5C07-2A4C-2DD96E65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Other important information:</a:t>
            </a:r>
            <a:br>
              <a:rPr lang="en-US" sz="2000" dirty="0"/>
            </a:br>
            <a:br>
              <a:rPr lang="en-US" sz="2000" dirty="0"/>
            </a:br>
            <a:endParaRPr lang="en-GB" sz="20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0EF628A-AA21-119C-9CF1-58CF4A0B71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2479843"/>
                  </p:ext>
                </p:extLst>
              </p:nvPr>
            </p:nvGraphicFramePr>
            <p:xfrm>
              <a:off x="1130758" y="2082800"/>
              <a:ext cx="3463013" cy="2108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0EF628A-AA21-119C-9CF1-58CF4A0B71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758" y="2082800"/>
                <a:ext cx="3463013" cy="2108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49B21E-ADB0-34C6-04D3-5FCB5FE35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45228"/>
              </p:ext>
            </p:extLst>
          </p:nvPr>
        </p:nvGraphicFramePr>
        <p:xfrm>
          <a:off x="4593771" y="2082800"/>
          <a:ext cx="3657600" cy="216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2180D0-D9B4-616C-B309-0E24CEAAF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77041"/>
              </p:ext>
            </p:extLst>
          </p:nvPr>
        </p:nvGraphicFramePr>
        <p:xfrm>
          <a:off x="8251371" y="2207006"/>
          <a:ext cx="3657600" cy="185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4761AE-A741-4AEB-FF5C-1A7F8A619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08167"/>
              </p:ext>
            </p:extLst>
          </p:nvPr>
        </p:nvGraphicFramePr>
        <p:xfrm>
          <a:off x="6464662" y="4246880"/>
          <a:ext cx="2095500" cy="112807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42314895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20000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Regression Statistics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1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09010"/>
                  </a:ext>
                </a:extLst>
              </a:tr>
              <a:tr h="21367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0.6198261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99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Square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0.3841844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71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 Square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1401.3269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444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055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FB729EA-6D20-7CDB-43E8-1556FB769A9E}"/>
              </a:ext>
            </a:extLst>
          </p:cNvPr>
          <p:cNvSpPr txBox="1"/>
          <p:nvPr/>
        </p:nvSpPr>
        <p:spPr>
          <a:xfrm>
            <a:off x="6464662" y="5709920"/>
            <a:ext cx="3310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Correlation coefficient</a:t>
            </a:r>
            <a:r>
              <a:rPr lang="en-GB" b="1" dirty="0"/>
              <a:t>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0.468185</a:t>
            </a:r>
            <a:r>
              <a:rPr lang="en-GB" b="1" dirty="0"/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BF61449-A6D6-D88F-EA0A-54ACBACA2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75329"/>
              </p:ext>
            </p:extLst>
          </p:nvPr>
        </p:nvGraphicFramePr>
        <p:xfrm>
          <a:off x="783771" y="4246880"/>
          <a:ext cx="5638800" cy="239268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34649162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37884185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1840775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66458692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5429544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7100293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227132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ANOVA:Single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Factor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9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909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08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846.22449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2457792.4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919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3.2857143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675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904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59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ANOVA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1179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of Variation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crit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108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Groups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17408372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17408372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14.165839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3.9401627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1889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Groups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117974209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1228898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62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279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135382580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03727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BFE4FD26-FD0E-9C8B-C7C9-DA367D1FD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400" y="4206541"/>
            <a:ext cx="3120572" cy="15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279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5422</TotalTime>
  <Words>628</Words>
  <Application>Microsoft Office PowerPoint</Application>
  <PresentationFormat>Widescreen</PresentationFormat>
  <Paragraphs>291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Söhne</vt:lpstr>
      <vt:lpstr>Arial</vt:lpstr>
      <vt:lpstr>Calibri</vt:lpstr>
      <vt:lpstr>Calibri Light</vt:lpstr>
      <vt:lpstr>Century Gothic</vt:lpstr>
      <vt:lpstr>Courier New</vt:lpstr>
      <vt:lpstr>Rockwell</vt:lpstr>
      <vt:lpstr>Trebuchet MS</vt:lpstr>
      <vt:lpstr>Tw Cen MT</vt:lpstr>
      <vt:lpstr>Tw Cen MT Condensed</vt:lpstr>
      <vt:lpstr>Wingdings</vt:lpstr>
      <vt:lpstr>Wingdings 3</vt:lpstr>
      <vt:lpstr>Gallery</vt:lpstr>
      <vt:lpstr>Circuit</vt:lpstr>
      <vt:lpstr>Celestial</vt:lpstr>
      <vt:lpstr>1_Gallery</vt:lpstr>
      <vt:lpstr>Integral</vt:lpstr>
      <vt:lpstr>Facet</vt:lpstr>
      <vt:lpstr>Social Media Survey</vt:lpstr>
      <vt:lpstr>Survey Questions</vt:lpstr>
      <vt:lpstr>Favourite social media platform:   </vt:lpstr>
      <vt:lpstr>Daily Hour usage  descriptive Statistical analysis:                    Note: Chart made in excel      </vt:lpstr>
      <vt:lpstr>Followers:                                 Descriptive Statistics:  </vt:lpstr>
      <vt:lpstr>Analyze the data by platform  Instagram:</vt:lpstr>
      <vt:lpstr>Telegram:</vt:lpstr>
      <vt:lpstr>You tube:</vt:lpstr>
      <vt:lpstr>Other important information:  </vt:lpstr>
      <vt:lpstr>Summary: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Survey</dc:title>
  <dc:creator>미르사이드</dc:creator>
  <cp:lastModifiedBy>Mirsaid Abdurasulov</cp:lastModifiedBy>
  <cp:revision>1</cp:revision>
  <dcterms:created xsi:type="dcterms:W3CDTF">2023-11-21T02:05:08Z</dcterms:created>
  <dcterms:modified xsi:type="dcterms:W3CDTF">2023-11-28T07:59:39Z</dcterms:modified>
</cp:coreProperties>
</file>