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E62501-67A9-4F51-B41E-AFA339678AB8}">
  <a:tblStyle styleId="{3CE62501-67A9-4F51-B41E-AFA339678AB8}"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5c7d31da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5c7d31da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5c7d31dabb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5c7d31dabb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5c7d31dab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5c7d31dab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5c7d31dabb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5c7d31dabb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5c7d31da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5c7d31da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5c7d31dab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5c7d31dab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c7d31dab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c7d31dab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5c7d31dab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5c7d31dab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5c7d31dabb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5c7d31dabb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5c7d31dabb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5c7d31dabb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c7d31dab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c7d31dab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c7d31dabb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c7d31dabb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6NdG7ys36XI"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Sample Mid-term Project</a:t>
            </a:r>
            <a:r>
              <a:rPr lang="en" dirty="0" smtClean="0"/>
              <a:t>:</a:t>
            </a:r>
            <a:r>
              <a:rPr lang="en" dirty="0"/>
              <a:t/>
            </a:r>
            <a:br>
              <a:rPr lang="en" dirty="0"/>
            </a:br>
            <a:r>
              <a:rPr lang="en" dirty="0" smtClean="0"/>
              <a:t>Gaming club</a:t>
            </a:r>
            <a:endParaRPr dirty="0"/>
          </a:p>
        </p:txBody>
      </p:sp>
      <p:sp>
        <p:nvSpPr>
          <p:cNvPr id="55" name="Google Shape;55;p13"/>
          <p:cNvSpPr txBox="1">
            <a:spLocks noGrp="1"/>
          </p:cNvSpPr>
          <p:nvPr>
            <p:ph type="subTitle" idx="1"/>
          </p:nvPr>
        </p:nvSpPr>
        <p:spPr>
          <a:xfrm>
            <a:off x="311700" y="3559175"/>
            <a:ext cx="8520600" cy="792600"/>
          </a:xfrm>
          <a:prstGeom prst="rect">
            <a:avLst/>
          </a:prstGeom>
        </p:spPr>
        <p:txBody>
          <a:bodyPr spcFirstLastPara="1" wrap="square" lIns="91425" tIns="91425" rIns="91425" bIns="91425" anchor="t" anchorCtr="0">
            <a:normAutofit fontScale="40000" lnSpcReduction="20000"/>
          </a:bodyPr>
          <a:lstStyle/>
          <a:p>
            <a:pPr marL="0" lvl="0" indent="0">
              <a:buClr>
                <a:schemeClr val="dk1"/>
              </a:buClr>
              <a:buSzPct val="39285"/>
            </a:pPr>
            <a:r>
              <a:rPr lang="en" b="1" dirty="0"/>
              <a:t>Description</a:t>
            </a:r>
            <a:r>
              <a:rPr lang="en" dirty="0"/>
              <a:t>: </a:t>
            </a:r>
            <a:r>
              <a:rPr lang="en-US" dirty="0"/>
              <a:t>Project that allows to user play games (track delivery and guess game).</a:t>
            </a:r>
            <a:endParaRPr dirty="0"/>
          </a:p>
          <a:p>
            <a:pPr marL="0" lvl="0" indent="0" algn="ctr" rtl="0">
              <a:spcBef>
                <a:spcPts val="0"/>
              </a:spcBef>
              <a:spcAft>
                <a:spcPts val="0"/>
              </a:spcAft>
              <a:buClr>
                <a:schemeClr val="dk1"/>
              </a:buClr>
              <a:buSzPct val="39285"/>
              <a:buFont typeface="Arial"/>
              <a:buNone/>
            </a:pPr>
            <a:endParaRPr dirty="0"/>
          </a:p>
          <a:p>
            <a:pPr marL="0" lvl="0" indent="0" algn="ctr" rtl="0">
              <a:spcBef>
                <a:spcPts val="0"/>
              </a:spcBef>
              <a:spcAft>
                <a:spcPts val="0"/>
              </a:spcAft>
              <a:buClr>
                <a:schemeClr val="dk1"/>
              </a:buClr>
              <a:buSzPct val="39285"/>
              <a:buFont typeface="Arial"/>
              <a:buNone/>
            </a:pPr>
            <a:r>
              <a:rPr lang="en" dirty="0" smtClean="0"/>
              <a:t>Abdurasulov Mirsaid , 12225253</a:t>
            </a:r>
          </a:p>
          <a:p>
            <a:pPr marL="0" lvl="0" indent="0">
              <a:buClr>
                <a:schemeClr val="dk1"/>
              </a:buClr>
              <a:buSzPct val="39285"/>
            </a:pPr>
            <a:r>
              <a:rPr lang="en-US" dirty="0"/>
              <a:t>https://youtu.be/oXQDaq2yGow</a:t>
            </a:r>
            <a:endParaRPr dirty="0"/>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aphicFrame>
        <p:nvGraphicFramePr>
          <p:cNvPr id="119" name="Google Shape;119;p22"/>
          <p:cNvGraphicFramePr/>
          <p:nvPr>
            <p:extLst>
              <p:ext uri="{D42A27DB-BD31-4B8C-83A1-F6EECF244321}">
                <p14:modId xmlns:p14="http://schemas.microsoft.com/office/powerpoint/2010/main" val="4033819922"/>
              </p:ext>
            </p:extLst>
          </p:nvPr>
        </p:nvGraphicFramePr>
        <p:xfrm>
          <a:off x="152400" y="152400"/>
          <a:ext cx="8608828" cy="5162614"/>
        </p:xfrm>
        <a:graphic>
          <a:graphicData uri="http://schemas.openxmlformats.org/drawingml/2006/table">
            <a:tbl>
              <a:tblPr>
                <a:noFill/>
                <a:tableStyleId>{3CE62501-67A9-4F51-B41E-AFA339678AB8}</a:tableStyleId>
              </a:tblPr>
              <a:tblGrid>
                <a:gridCol w="1738326">
                  <a:extLst>
                    <a:ext uri="{9D8B030D-6E8A-4147-A177-3AD203B41FA5}">
                      <a16:colId xmlns:a16="http://schemas.microsoft.com/office/drawing/2014/main" val="20000"/>
                    </a:ext>
                  </a:extLst>
                </a:gridCol>
                <a:gridCol w="6870502">
                  <a:extLst>
                    <a:ext uri="{9D8B030D-6E8A-4147-A177-3AD203B41FA5}">
                      <a16:colId xmlns:a16="http://schemas.microsoft.com/office/drawing/2014/main" val="20001"/>
                    </a:ext>
                  </a:extLst>
                </a:gridCol>
              </a:tblGrid>
              <a:tr h="271653">
                <a:tc>
                  <a:txBody>
                    <a:bodyPr/>
                    <a:lstStyle/>
                    <a:p>
                      <a:pPr marL="0" lvl="0" indent="0" algn="l" rtl="0">
                        <a:spcBef>
                          <a:spcPts val="0"/>
                        </a:spcBef>
                        <a:spcAft>
                          <a:spcPts val="0"/>
                        </a:spcAft>
                        <a:buNone/>
                      </a:pPr>
                      <a:r>
                        <a:rPr lang="en" sz="1100" b="1">
                          <a:solidFill>
                            <a:schemeClr val="lt1"/>
                          </a:solidFill>
                        </a:rPr>
                        <a:t>Elements</a:t>
                      </a:r>
                      <a:endParaRPr sz="1100" b="1">
                        <a:solidFill>
                          <a:schemeClr val="lt1"/>
                        </a:solidFil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666666"/>
                    </a:solidFill>
                  </a:tcPr>
                </a:tc>
                <a:tc>
                  <a:txBody>
                    <a:bodyPr/>
                    <a:lstStyle/>
                    <a:p>
                      <a:pPr marL="0" lvl="0" indent="0" algn="l" rtl="0">
                        <a:spcBef>
                          <a:spcPts val="0"/>
                        </a:spcBef>
                        <a:spcAft>
                          <a:spcPts val="0"/>
                        </a:spcAft>
                        <a:buNone/>
                      </a:pPr>
                      <a:r>
                        <a:rPr lang="en" sz="1100" b="1">
                          <a:solidFill>
                            <a:schemeClr val="lt1"/>
                          </a:solidFill>
                        </a:rPr>
                        <a:t>Use case</a:t>
                      </a:r>
                      <a:endParaRPr sz="1100" b="1">
                        <a:solidFill>
                          <a:schemeClr val="lt1"/>
                        </a:solidFill>
                        <a:latin typeface="Courier New"/>
                        <a:ea typeface="Courier New"/>
                        <a:cs typeface="Courier New"/>
                        <a:sym typeface="Courier New"/>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666666"/>
                    </a:solidFill>
                  </a:tcPr>
                </a:tc>
                <a:extLst>
                  <a:ext uri="{0D108BD9-81ED-4DB2-BD59-A6C34878D82A}">
                    <a16:rowId xmlns:a16="http://schemas.microsoft.com/office/drawing/2014/main" val="10000"/>
                  </a:ext>
                </a:extLst>
              </a:tr>
              <a:tr h="2335748">
                <a:tc>
                  <a:txBody>
                    <a:bodyPr/>
                    <a:lstStyle/>
                    <a:p>
                      <a:pPr marL="0" lvl="0" indent="0" algn="l" rtl="0">
                        <a:spcBef>
                          <a:spcPts val="0"/>
                        </a:spcBef>
                        <a:spcAft>
                          <a:spcPts val="0"/>
                        </a:spcAft>
                        <a:buNone/>
                      </a:pPr>
                      <a:r>
                        <a:rPr lang="en" sz="1300"/>
                        <a:t>Function definitions and their call</a:t>
                      </a:r>
                      <a:endParaRPr sz="1300"/>
                    </a:p>
                  </a:txBody>
                  <a:tcPr marL="63500" marR="63500" marT="63500" marB="63500">
                    <a:lnT w="12700" cap="flat" cmpd="sng">
                      <a:solidFill>
                        <a:srgbClr val="000000"/>
                      </a:solidFill>
                      <a:prstDash val="solid"/>
                      <a:round/>
                      <a:headEnd type="none" w="sm" len="sm"/>
                      <a:tailEnd type="none" w="sm" len="sm"/>
                    </a:lnT>
                  </a:tcPr>
                </a:tc>
                <a:tc>
                  <a:txBody>
                    <a:bodyPr/>
                    <a:lstStyle/>
                    <a:p>
                      <a:pPr marL="0" lvl="0" indent="0" algn="l" rtl="0">
                        <a:lnSpc>
                          <a:spcPct val="135714"/>
                        </a:lnSpc>
                        <a:spcBef>
                          <a:spcPts val="0"/>
                        </a:spcBef>
                        <a:spcAft>
                          <a:spcPts val="0"/>
                        </a:spcAft>
                        <a:buNone/>
                      </a:pPr>
                      <a:r>
                        <a:rPr lang="en-US" sz="900" b="0" dirty="0" err="1" smtClean="0">
                          <a:solidFill>
                            <a:schemeClr val="tx1"/>
                          </a:solidFill>
                          <a:latin typeface="Courier New"/>
                          <a:ea typeface="Courier New"/>
                          <a:cs typeface="Courier New"/>
                          <a:sym typeface="Courier New"/>
                        </a:rPr>
                        <a:t>def</a:t>
                      </a:r>
                      <a:r>
                        <a:rPr lang="en-US" sz="900" b="0" dirty="0" smtClean="0">
                          <a:solidFill>
                            <a:schemeClr val="tx1"/>
                          </a:solidFill>
                          <a:latin typeface="Courier New"/>
                          <a:ea typeface="Courier New"/>
                          <a:cs typeface="Courier New"/>
                          <a:sym typeface="Courier New"/>
                        </a:rPr>
                        <a:t> </a:t>
                      </a:r>
                      <a:r>
                        <a:rPr lang="en-US" sz="900" b="0" dirty="0" err="1" smtClean="0">
                          <a:solidFill>
                            <a:schemeClr val="tx1"/>
                          </a:solidFill>
                          <a:latin typeface="Courier New"/>
                          <a:ea typeface="Courier New"/>
                          <a:cs typeface="Courier New"/>
                          <a:sym typeface="Courier New"/>
                        </a:rPr>
                        <a:t>ask_user</a:t>
                      </a:r>
                      <a:r>
                        <a:rPr lang="en-US" sz="900" b="0" dirty="0" smtClean="0">
                          <a:solidFill>
                            <a:schemeClr val="tx1"/>
                          </a:solidFill>
                          <a:latin typeface="Courier New"/>
                          <a:ea typeface="Courier New"/>
                          <a:cs typeface="Courier New"/>
                          <a:sym typeface="Courier New"/>
                        </a:rPr>
                        <a:t>():</a:t>
                      </a:r>
                    </a:p>
                    <a:p>
                      <a:pPr marL="0" lvl="0" indent="0" algn="l" rtl="0">
                        <a:lnSpc>
                          <a:spcPct val="135714"/>
                        </a:lnSpc>
                        <a:spcBef>
                          <a:spcPts val="0"/>
                        </a:spcBef>
                        <a:spcAft>
                          <a:spcPts val="0"/>
                        </a:spcAft>
                        <a:buNone/>
                      </a:pPr>
                      <a:r>
                        <a:rPr lang="en-US" sz="900" b="0" dirty="0" smtClean="0">
                          <a:solidFill>
                            <a:schemeClr val="tx1"/>
                          </a:solidFill>
                          <a:latin typeface="Courier New"/>
                          <a:ea typeface="Courier New"/>
                          <a:cs typeface="Courier New"/>
                          <a:sym typeface="Courier New"/>
                        </a:rPr>
                        <a:t>    print("Track Delivery \</a:t>
                      </a:r>
                      <a:r>
                        <a:rPr lang="en-US" sz="900" b="0" dirty="0" err="1" smtClean="0">
                          <a:solidFill>
                            <a:schemeClr val="tx1"/>
                          </a:solidFill>
                          <a:latin typeface="Courier New"/>
                          <a:ea typeface="Courier New"/>
                          <a:cs typeface="Courier New"/>
                          <a:sym typeface="Courier New"/>
                        </a:rPr>
                        <a:t>nGuess</a:t>
                      </a:r>
                      <a:r>
                        <a:rPr lang="en-US" sz="900" b="0" dirty="0" smtClean="0">
                          <a:solidFill>
                            <a:schemeClr val="tx1"/>
                          </a:solidFill>
                          <a:latin typeface="Courier New"/>
                          <a:ea typeface="Courier New"/>
                          <a:cs typeface="Courier New"/>
                          <a:sym typeface="Courier New"/>
                        </a:rPr>
                        <a:t> Game ")</a:t>
                      </a:r>
                    </a:p>
                    <a:p>
                      <a:pPr marL="0" lvl="0" indent="0" algn="l" rtl="0">
                        <a:lnSpc>
                          <a:spcPct val="135714"/>
                        </a:lnSpc>
                        <a:spcBef>
                          <a:spcPts val="0"/>
                        </a:spcBef>
                        <a:spcAft>
                          <a:spcPts val="0"/>
                        </a:spcAft>
                        <a:buNone/>
                      </a:pPr>
                      <a:r>
                        <a:rPr lang="en-US" sz="900" b="0" dirty="0" smtClean="0">
                          <a:solidFill>
                            <a:schemeClr val="tx1"/>
                          </a:solidFill>
                          <a:latin typeface="Courier New"/>
                          <a:ea typeface="Courier New"/>
                          <a:cs typeface="Courier New"/>
                          <a:sym typeface="Courier New"/>
                        </a:rPr>
                        <a:t>    response = ''</a:t>
                      </a:r>
                    </a:p>
                    <a:p>
                      <a:pPr marL="0" lvl="0" indent="0" algn="l" rtl="0">
                        <a:lnSpc>
                          <a:spcPct val="135714"/>
                        </a:lnSpc>
                        <a:spcBef>
                          <a:spcPts val="0"/>
                        </a:spcBef>
                        <a:spcAft>
                          <a:spcPts val="0"/>
                        </a:spcAft>
                        <a:buNone/>
                      </a:pPr>
                      <a:r>
                        <a:rPr lang="en-US" sz="900" b="0" dirty="0" smtClean="0">
                          <a:solidFill>
                            <a:schemeClr val="tx1"/>
                          </a:solidFill>
                          <a:latin typeface="Courier New"/>
                          <a:ea typeface="Courier New"/>
                          <a:cs typeface="Courier New"/>
                          <a:sym typeface="Courier New"/>
                        </a:rPr>
                        <a:t>    while response not in {"t", "g"}:</a:t>
                      </a:r>
                    </a:p>
                    <a:p>
                      <a:pPr marL="0" lvl="0" indent="0" algn="l" rtl="0">
                        <a:lnSpc>
                          <a:spcPct val="135714"/>
                        </a:lnSpc>
                        <a:spcBef>
                          <a:spcPts val="0"/>
                        </a:spcBef>
                        <a:spcAft>
                          <a:spcPts val="0"/>
                        </a:spcAft>
                        <a:buNone/>
                      </a:pPr>
                      <a:r>
                        <a:rPr lang="en-US" sz="900" b="0" dirty="0" smtClean="0">
                          <a:solidFill>
                            <a:schemeClr val="tx1"/>
                          </a:solidFill>
                          <a:latin typeface="Courier New"/>
                          <a:ea typeface="Courier New"/>
                          <a:cs typeface="Courier New"/>
                          <a:sym typeface="Courier New"/>
                        </a:rPr>
                        <a:t>        response = input("Please enter t to play Track Deliver or g to enjoy Guess Game ").lower()</a:t>
                      </a:r>
                    </a:p>
                    <a:p>
                      <a:pPr marL="0" lvl="0" indent="0" algn="l" rtl="0">
                        <a:lnSpc>
                          <a:spcPct val="135714"/>
                        </a:lnSpc>
                        <a:spcBef>
                          <a:spcPts val="0"/>
                        </a:spcBef>
                        <a:spcAft>
                          <a:spcPts val="0"/>
                        </a:spcAft>
                        <a:buNone/>
                      </a:pPr>
                      <a:r>
                        <a:rPr lang="en-US" sz="900" b="0" dirty="0" smtClean="0">
                          <a:solidFill>
                            <a:schemeClr val="tx1"/>
                          </a:solidFill>
                          <a:latin typeface="Courier New"/>
                          <a:ea typeface="Courier New"/>
                          <a:cs typeface="Courier New"/>
                          <a:sym typeface="Courier New"/>
                        </a:rPr>
                        <a:t>        if response == "t":</a:t>
                      </a:r>
                    </a:p>
                    <a:p>
                      <a:pPr marL="0" lvl="0" indent="0" algn="l" rtl="0">
                        <a:lnSpc>
                          <a:spcPct val="135714"/>
                        </a:lnSpc>
                        <a:spcBef>
                          <a:spcPts val="0"/>
                        </a:spcBef>
                        <a:spcAft>
                          <a:spcPts val="0"/>
                        </a:spcAft>
                        <a:buNone/>
                      </a:pPr>
                      <a:r>
                        <a:rPr lang="en-US" sz="900" b="0" dirty="0" smtClean="0">
                          <a:solidFill>
                            <a:schemeClr val="tx1"/>
                          </a:solidFill>
                          <a:latin typeface="Courier New"/>
                          <a:ea typeface="Courier New"/>
                          <a:cs typeface="Courier New"/>
                          <a:sym typeface="Courier New"/>
                        </a:rPr>
                        <a:t>            </a:t>
                      </a:r>
                      <a:r>
                        <a:rPr lang="en-US" sz="900" b="0" dirty="0" err="1" smtClean="0">
                          <a:solidFill>
                            <a:schemeClr val="tx1"/>
                          </a:solidFill>
                          <a:latin typeface="Courier New"/>
                          <a:ea typeface="Courier New"/>
                          <a:cs typeface="Courier New"/>
                          <a:sym typeface="Courier New"/>
                        </a:rPr>
                        <a:t>track_delivery</a:t>
                      </a:r>
                      <a:r>
                        <a:rPr lang="en-US" sz="900" b="0" dirty="0" smtClean="0">
                          <a:solidFill>
                            <a:schemeClr val="tx1"/>
                          </a:solidFill>
                          <a:latin typeface="Courier New"/>
                          <a:ea typeface="Courier New"/>
                          <a:cs typeface="Courier New"/>
                          <a:sym typeface="Courier New"/>
                        </a:rPr>
                        <a:t>()</a:t>
                      </a:r>
                    </a:p>
                    <a:p>
                      <a:pPr marL="0" lvl="0" indent="0" algn="l" rtl="0">
                        <a:lnSpc>
                          <a:spcPct val="135714"/>
                        </a:lnSpc>
                        <a:spcBef>
                          <a:spcPts val="0"/>
                        </a:spcBef>
                        <a:spcAft>
                          <a:spcPts val="0"/>
                        </a:spcAft>
                        <a:buNone/>
                      </a:pPr>
                      <a:r>
                        <a:rPr lang="en-US" sz="900" b="0" dirty="0" smtClean="0">
                          <a:solidFill>
                            <a:schemeClr val="tx1"/>
                          </a:solidFill>
                          <a:latin typeface="Courier New"/>
                          <a:ea typeface="Courier New"/>
                          <a:cs typeface="Courier New"/>
                          <a:sym typeface="Courier New"/>
                        </a:rPr>
                        <a:t>        </a:t>
                      </a:r>
                      <a:r>
                        <a:rPr lang="en-US" sz="900" b="0" dirty="0" err="1" smtClean="0">
                          <a:solidFill>
                            <a:schemeClr val="tx1"/>
                          </a:solidFill>
                          <a:latin typeface="Courier New"/>
                          <a:ea typeface="Courier New"/>
                          <a:cs typeface="Courier New"/>
                          <a:sym typeface="Courier New"/>
                        </a:rPr>
                        <a:t>elif</a:t>
                      </a:r>
                      <a:r>
                        <a:rPr lang="en-US" sz="900" b="0" dirty="0" smtClean="0">
                          <a:solidFill>
                            <a:schemeClr val="tx1"/>
                          </a:solidFill>
                          <a:latin typeface="Courier New"/>
                          <a:ea typeface="Courier New"/>
                          <a:cs typeface="Courier New"/>
                          <a:sym typeface="Courier New"/>
                        </a:rPr>
                        <a:t> response == "g":</a:t>
                      </a:r>
                    </a:p>
                    <a:p>
                      <a:pPr marL="0" lvl="0" indent="0" algn="l" rtl="0">
                        <a:lnSpc>
                          <a:spcPct val="135714"/>
                        </a:lnSpc>
                        <a:spcBef>
                          <a:spcPts val="0"/>
                        </a:spcBef>
                        <a:spcAft>
                          <a:spcPts val="0"/>
                        </a:spcAft>
                        <a:buNone/>
                      </a:pPr>
                      <a:r>
                        <a:rPr lang="en-US" sz="900" b="0" dirty="0" smtClean="0">
                          <a:solidFill>
                            <a:schemeClr val="tx1"/>
                          </a:solidFill>
                          <a:latin typeface="Courier New"/>
                          <a:ea typeface="Courier New"/>
                          <a:cs typeface="Courier New"/>
                          <a:sym typeface="Courier New"/>
                        </a:rPr>
                        <a:t>            </a:t>
                      </a:r>
                      <a:r>
                        <a:rPr lang="en-US" sz="900" b="0" dirty="0" err="1" smtClean="0">
                          <a:solidFill>
                            <a:schemeClr val="tx1"/>
                          </a:solidFill>
                          <a:latin typeface="Courier New"/>
                          <a:ea typeface="Courier New"/>
                          <a:cs typeface="Courier New"/>
                          <a:sym typeface="Courier New"/>
                        </a:rPr>
                        <a:t>guess_game</a:t>
                      </a:r>
                      <a:r>
                        <a:rPr lang="en-US" sz="900" b="0" dirty="0" smtClean="0">
                          <a:solidFill>
                            <a:schemeClr val="tx1"/>
                          </a:solidFill>
                          <a:latin typeface="Courier New"/>
                          <a:ea typeface="Courier New"/>
                          <a:cs typeface="Courier New"/>
                          <a:sym typeface="Courier New"/>
                        </a:rPr>
                        <a:t>()</a:t>
                      </a:r>
                    </a:p>
                    <a:p>
                      <a:pPr marL="0" lvl="0" indent="0" algn="l" rtl="0">
                        <a:lnSpc>
                          <a:spcPct val="135714"/>
                        </a:lnSpc>
                        <a:spcBef>
                          <a:spcPts val="0"/>
                        </a:spcBef>
                        <a:spcAft>
                          <a:spcPts val="0"/>
                        </a:spcAft>
                        <a:buNone/>
                      </a:pPr>
                      <a:r>
                        <a:rPr lang="en-US" sz="900" b="0" dirty="0" smtClean="0">
                          <a:solidFill>
                            <a:schemeClr val="tx1"/>
                          </a:solidFill>
                          <a:latin typeface="Courier New"/>
                          <a:ea typeface="Courier New"/>
                          <a:cs typeface="Courier New"/>
                          <a:sym typeface="Courier New"/>
                        </a:rPr>
                        <a:t>    return response == "t“</a:t>
                      </a:r>
                    </a:p>
                    <a:p>
                      <a:pPr marL="0" lvl="0" indent="0" algn="l" rtl="0">
                        <a:lnSpc>
                          <a:spcPct val="135714"/>
                        </a:lnSpc>
                        <a:spcBef>
                          <a:spcPts val="0"/>
                        </a:spcBef>
                        <a:spcAft>
                          <a:spcPts val="0"/>
                        </a:spcAft>
                        <a:buNone/>
                      </a:pPr>
                      <a:endParaRPr lang="en-US" sz="900" b="0" dirty="0" smtClean="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US" sz="900" b="0" dirty="0" err="1" smtClean="0">
                          <a:solidFill>
                            <a:schemeClr val="tx1"/>
                          </a:solidFill>
                          <a:latin typeface="Courier New"/>
                          <a:ea typeface="Courier New"/>
                          <a:cs typeface="Courier New"/>
                          <a:sym typeface="Courier New"/>
                        </a:rPr>
                        <a:t>ask_user</a:t>
                      </a:r>
                      <a:r>
                        <a:rPr lang="en-US" sz="900" b="0" dirty="0" smtClean="0">
                          <a:solidFill>
                            <a:schemeClr val="tx1"/>
                          </a:solidFill>
                          <a:latin typeface="Courier New"/>
                          <a:ea typeface="Courier New"/>
                          <a:cs typeface="Courier New"/>
                          <a:sym typeface="Courier New"/>
                        </a:rPr>
                        <a:t>()</a:t>
                      </a:r>
                      <a:endParaRPr sz="900" b="0" dirty="0">
                        <a:solidFill>
                          <a:schemeClr val="tx1"/>
                        </a:solidFill>
                        <a:latin typeface="Courier New"/>
                        <a:ea typeface="Courier New"/>
                        <a:cs typeface="Courier New"/>
                        <a:sym typeface="Courier New"/>
                      </a:endParaRPr>
                    </a:p>
                    <a:p>
                      <a:pPr marL="0" lvl="0" indent="0" algn="l" rtl="0">
                        <a:spcBef>
                          <a:spcPts val="0"/>
                        </a:spcBef>
                        <a:spcAft>
                          <a:spcPts val="0"/>
                        </a:spcAft>
                        <a:buNone/>
                      </a:pPr>
                      <a:endParaRPr sz="1100" dirty="0"/>
                    </a:p>
                  </a:txBody>
                  <a:tcPr marL="63500" marR="63500" marT="63500" marB="63500">
                    <a:lnT w="12700" cap="flat" cmpd="sng">
                      <a:solidFill>
                        <a:srgbClr val="000000"/>
                      </a:solidFill>
                      <a:prstDash val="solid"/>
                      <a:round/>
                      <a:headEnd type="none" w="sm" len="sm"/>
                      <a:tailEnd type="none" w="sm" len="sm"/>
                    </a:lnT>
                  </a:tcPr>
                </a:tc>
                <a:extLst>
                  <a:ext uri="{0D108BD9-81ED-4DB2-BD59-A6C34878D82A}">
                    <a16:rowId xmlns:a16="http://schemas.microsoft.com/office/drawing/2014/main" val="10001"/>
                  </a:ext>
                </a:extLst>
              </a:tr>
              <a:tr h="1002306">
                <a:tc>
                  <a:txBody>
                    <a:bodyPr/>
                    <a:lstStyle/>
                    <a:p>
                      <a:pPr marL="0" lvl="0" indent="0" algn="l" rtl="0">
                        <a:spcBef>
                          <a:spcPts val="0"/>
                        </a:spcBef>
                        <a:spcAft>
                          <a:spcPts val="0"/>
                        </a:spcAft>
                        <a:buNone/>
                      </a:pPr>
                      <a:r>
                        <a:rPr lang="en" sz="1300"/>
                        <a:t>Return statement</a:t>
                      </a:r>
                      <a:endParaRPr sz="1300"/>
                    </a:p>
                  </a:txBody>
                  <a:tcPr marL="63500" marR="63500" marT="63500" marB="63500"/>
                </a:tc>
                <a:tc>
                  <a:txBody>
                    <a:bodyPr/>
                    <a:lstStyle/>
                    <a:p>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while response not in {"t", "g"}:</a:t>
                      </a:r>
                    </a:p>
                    <a:p>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response = input("Please enter t to play Track Deliver or g to enjoy Guess Game ").lower()</a:t>
                      </a:r>
                    </a:p>
                    <a:p>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if response == "t":</a:t>
                      </a:r>
                    </a:p>
                    <a:p>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a:t>
                      </a:r>
                      <a:r>
                        <a:rPr lang="en-US" sz="900" b="0" i="0" u="none" strike="noStrike" cap="none" dirty="0" err="1" smtClean="0">
                          <a:solidFill>
                            <a:srgbClr val="000000"/>
                          </a:solidFill>
                          <a:effectLst/>
                          <a:latin typeface="Courier New" panose="02070309020205020404" pitchFamily="49" charset="0"/>
                          <a:ea typeface="Arial"/>
                          <a:cs typeface="Courier New" panose="02070309020205020404" pitchFamily="49" charset="0"/>
                          <a:sym typeface="Arial"/>
                        </a:rPr>
                        <a:t>track_delivery</a:t>
                      </a:r>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a:t>
                      </a:r>
                    </a:p>
                    <a:p>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a:t>
                      </a:r>
                      <a:r>
                        <a:rPr lang="en-US" sz="900" b="0" i="0" u="none" strike="noStrike" cap="none" dirty="0" err="1" smtClean="0">
                          <a:solidFill>
                            <a:srgbClr val="000000"/>
                          </a:solidFill>
                          <a:effectLst/>
                          <a:latin typeface="Courier New" panose="02070309020205020404" pitchFamily="49" charset="0"/>
                          <a:ea typeface="Arial"/>
                          <a:cs typeface="Courier New" panose="02070309020205020404" pitchFamily="49" charset="0"/>
                          <a:sym typeface="Arial"/>
                        </a:rPr>
                        <a:t>elif</a:t>
                      </a:r>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response == "g":</a:t>
                      </a:r>
                    </a:p>
                    <a:p>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a:t>
                      </a:r>
                      <a:r>
                        <a:rPr lang="en-US" sz="900" b="0" i="0" u="none" strike="noStrike" cap="none" dirty="0" err="1" smtClean="0">
                          <a:solidFill>
                            <a:srgbClr val="000000"/>
                          </a:solidFill>
                          <a:effectLst/>
                          <a:latin typeface="Courier New" panose="02070309020205020404" pitchFamily="49" charset="0"/>
                          <a:ea typeface="Arial"/>
                          <a:cs typeface="Courier New" panose="02070309020205020404" pitchFamily="49" charset="0"/>
                          <a:sym typeface="Arial"/>
                        </a:rPr>
                        <a:t>guess_game</a:t>
                      </a:r>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a:t>
                      </a:r>
                    </a:p>
                    <a:p>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return response == "t”</a:t>
                      </a:r>
                    </a:p>
                  </a:txBody>
                  <a:tcPr marL="63500" marR="63500" marT="63500" marB="63500"/>
                </a:tc>
                <a:extLst>
                  <a:ext uri="{0D108BD9-81ED-4DB2-BD59-A6C34878D82A}">
                    <a16:rowId xmlns:a16="http://schemas.microsoft.com/office/drawing/2014/main" val="10002"/>
                  </a:ext>
                </a:extLst>
              </a:tr>
              <a:tr h="1150135">
                <a:tc>
                  <a:txBody>
                    <a:bodyPr/>
                    <a:lstStyle/>
                    <a:p>
                      <a:pPr marL="0" lvl="0" indent="0" algn="l" rtl="0">
                        <a:spcBef>
                          <a:spcPts val="0"/>
                        </a:spcBef>
                        <a:spcAft>
                          <a:spcPts val="0"/>
                        </a:spcAft>
                        <a:buNone/>
                      </a:pPr>
                      <a:r>
                        <a:rPr lang="en" sz="1300"/>
                        <a:t>Random module</a:t>
                      </a:r>
                      <a:endParaRPr sz="1300"/>
                    </a:p>
                  </a:txBody>
                  <a:tcPr marL="63500" marR="63500" marT="63500" marB="63500"/>
                </a:tc>
                <a:tc>
                  <a:txBody>
                    <a:bodyPr/>
                    <a:lstStyle/>
                    <a:p>
                      <a:pPr marL="0" lvl="0" indent="0" algn="l" rtl="0">
                        <a:lnSpc>
                          <a:spcPct val="135714"/>
                        </a:lnSpc>
                        <a:spcBef>
                          <a:spcPts val="0"/>
                        </a:spcBef>
                        <a:spcAft>
                          <a:spcPts val="0"/>
                        </a:spcAft>
                        <a:buNone/>
                      </a:pPr>
                      <a:r>
                        <a:rPr lang="en" sz="1050" baseline="0" dirty="0">
                          <a:solidFill>
                            <a:srgbClr val="D4D4D4"/>
                          </a:solidFill>
                          <a:latin typeface="Courier New"/>
                          <a:ea typeface="Courier New"/>
                          <a:cs typeface="Courier New"/>
                          <a:sym typeface="Courier New"/>
                        </a:rPr>
                        <a:t> </a:t>
                      </a:r>
                      <a:r>
                        <a:rPr lang="en" sz="1050" baseline="0" dirty="0" smtClean="0">
                          <a:solidFill>
                            <a:srgbClr val="D4D4D4"/>
                          </a:solidFill>
                          <a:latin typeface="Courier New"/>
                          <a:ea typeface="Courier New"/>
                          <a:cs typeface="Courier New"/>
                          <a:sym typeface="Courier New"/>
                        </a:rPr>
                        <a:t> </a:t>
                      </a:r>
                      <a:r>
                        <a:rPr lang="en" sz="900" dirty="0" smtClean="0">
                          <a:solidFill>
                            <a:srgbClr val="C586C0"/>
                          </a:solidFill>
                          <a:latin typeface="Courier New"/>
                          <a:ea typeface="Courier New"/>
                          <a:cs typeface="Courier New"/>
                          <a:sym typeface="Courier New"/>
                        </a:rPr>
                        <a:t>import</a:t>
                      </a:r>
                      <a:r>
                        <a:rPr lang="en" sz="900" dirty="0" smtClean="0">
                          <a:solidFill>
                            <a:srgbClr val="D4D4D4"/>
                          </a:solidFill>
                          <a:latin typeface="Courier New"/>
                          <a:ea typeface="Courier New"/>
                          <a:cs typeface="Courier New"/>
                          <a:sym typeface="Courier New"/>
                        </a:rPr>
                        <a:t> </a:t>
                      </a:r>
                      <a:r>
                        <a:rPr lang="en" sz="900" dirty="0">
                          <a:solidFill>
                            <a:srgbClr val="4EC9B0"/>
                          </a:solidFill>
                          <a:latin typeface="Courier New"/>
                          <a:ea typeface="Courier New"/>
                          <a:cs typeface="Courier New"/>
                          <a:sym typeface="Courier New"/>
                        </a:rPr>
                        <a:t>random</a:t>
                      </a:r>
                      <a:endParaRPr sz="900" dirty="0">
                        <a:solidFill>
                          <a:srgbClr val="4EC9B0"/>
                        </a:solidFill>
                        <a:latin typeface="Courier New"/>
                        <a:ea typeface="Courier New"/>
                        <a:cs typeface="Courier New"/>
                        <a:sym typeface="Courier New"/>
                      </a:endParaRPr>
                    </a:p>
                    <a:p>
                      <a:r>
                        <a:rPr lang="en" sz="900" dirty="0">
                          <a:solidFill>
                            <a:srgbClr val="D4D4D4"/>
                          </a:solidFill>
                          <a:latin typeface="Courier New"/>
                          <a:ea typeface="Courier New"/>
                          <a:cs typeface="Courier New"/>
                          <a:sym typeface="Courier New"/>
                        </a:rPr>
                        <a:t>  </a:t>
                      </a:r>
                      <a:r>
                        <a:rPr lang="en-US" sz="900" b="0" i="0" u="none" strike="noStrike" cap="none" dirty="0" err="1" smtClean="0">
                          <a:solidFill>
                            <a:srgbClr val="000000"/>
                          </a:solidFill>
                          <a:effectLst/>
                          <a:latin typeface="Courier New" panose="02070309020205020404" pitchFamily="49" charset="0"/>
                          <a:ea typeface="Arial"/>
                          <a:cs typeface="Courier New" panose="02070309020205020404" pitchFamily="49" charset="0"/>
                          <a:sym typeface="Arial"/>
                        </a:rPr>
                        <a:t>def</a:t>
                      </a:r>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a:t>
                      </a:r>
                      <a:r>
                        <a:rPr lang="en-US" sz="900" b="0" i="0" u="none" strike="noStrike" cap="none" dirty="0" err="1" smtClean="0">
                          <a:solidFill>
                            <a:srgbClr val="000000"/>
                          </a:solidFill>
                          <a:effectLst/>
                          <a:latin typeface="Courier New" panose="02070309020205020404" pitchFamily="49" charset="0"/>
                          <a:ea typeface="Arial"/>
                          <a:cs typeface="Courier New" panose="02070309020205020404" pitchFamily="49" charset="0"/>
                          <a:sym typeface="Arial"/>
                        </a:rPr>
                        <a:t>new_func</a:t>
                      </a:r>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a:t>
                      </a:r>
                    </a:p>
                    <a:p>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numbers = (0,1,2,3,4,5,6,7,8,9,10)</a:t>
                      </a:r>
                    </a:p>
                    <a:p>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secret = </a:t>
                      </a:r>
                      <a:r>
                        <a:rPr lang="en-US" sz="900" b="0" i="0" u="none" strike="noStrike" cap="none" dirty="0" err="1" smtClean="0">
                          <a:solidFill>
                            <a:srgbClr val="000000"/>
                          </a:solidFill>
                          <a:effectLst/>
                          <a:latin typeface="Courier New" panose="02070309020205020404" pitchFamily="49" charset="0"/>
                          <a:ea typeface="Arial"/>
                          <a:cs typeface="Courier New" panose="02070309020205020404" pitchFamily="49" charset="0"/>
                          <a:sym typeface="Arial"/>
                        </a:rPr>
                        <a:t>random.choice</a:t>
                      </a:r>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(numbers)</a:t>
                      </a:r>
                    </a:p>
                    <a:p>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return secret</a:t>
                      </a:r>
                    </a:p>
                    <a:p>
                      <a:pPr marL="0" lvl="0" indent="0" algn="l" rtl="0">
                        <a:lnSpc>
                          <a:spcPct val="135714"/>
                        </a:lnSpc>
                        <a:spcBef>
                          <a:spcPts val="0"/>
                        </a:spcBef>
                        <a:spcAft>
                          <a:spcPts val="0"/>
                        </a:spcAft>
                        <a:buNone/>
                      </a:pPr>
                      <a:endParaRPr sz="900" dirty="0">
                        <a:solidFill>
                          <a:srgbClr val="D4D4D4"/>
                        </a:solidFill>
                        <a:latin typeface="Courier New"/>
                        <a:ea typeface="Courier New"/>
                        <a:cs typeface="Courier New"/>
                        <a:sym typeface="Courier New"/>
                      </a:endParaRPr>
                    </a:p>
                    <a:p>
                      <a:pPr marL="0" lvl="0" indent="0" algn="l" rtl="0">
                        <a:spcBef>
                          <a:spcPts val="0"/>
                        </a:spcBef>
                        <a:spcAft>
                          <a:spcPts val="0"/>
                        </a:spcAft>
                        <a:buNone/>
                      </a:pPr>
                      <a:endParaRPr sz="1100" dirty="0"/>
                    </a:p>
                  </a:txBody>
                  <a:tcPr marL="63500" marR="63500" marT="63500" marB="63500"/>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aphicFrame>
        <p:nvGraphicFramePr>
          <p:cNvPr id="124" name="Google Shape;124;p23"/>
          <p:cNvGraphicFramePr/>
          <p:nvPr>
            <p:extLst>
              <p:ext uri="{D42A27DB-BD31-4B8C-83A1-F6EECF244321}">
                <p14:modId xmlns:p14="http://schemas.microsoft.com/office/powerpoint/2010/main" val="2764631952"/>
              </p:ext>
            </p:extLst>
          </p:nvPr>
        </p:nvGraphicFramePr>
        <p:xfrm>
          <a:off x="130363" y="345125"/>
          <a:ext cx="8883275" cy="4694435"/>
        </p:xfrm>
        <a:graphic>
          <a:graphicData uri="http://schemas.openxmlformats.org/drawingml/2006/table">
            <a:tbl>
              <a:tblPr>
                <a:noFill/>
                <a:tableStyleId>{3CE62501-67A9-4F51-B41E-AFA339678AB8}</a:tableStyleId>
              </a:tblPr>
              <a:tblGrid>
                <a:gridCol w="1793750">
                  <a:extLst>
                    <a:ext uri="{9D8B030D-6E8A-4147-A177-3AD203B41FA5}">
                      <a16:colId xmlns:a16="http://schemas.microsoft.com/office/drawing/2014/main" val="20000"/>
                    </a:ext>
                  </a:extLst>
                </a:gridCol>
                <a:gridCol w="7089525">
                  <a:extLst>
                    <a:ext uri="{9D8B030D-6E8A-4147-A177-3AD203B41FA5}">
                      <a16:colId xmlns:a16="http://schemas.microsoft.com/office/drawing/2014/main" val="20001"/>
                    </a:ext>
                  </a:extLst>
                </a:gridCol>
              </a:tblGrid>
              <a:tr h="160125">
                <a:tc>
                  <a:txBody>
                    <a:bodyPr/>
                    <a:lstStyle/>
                    <a:p>
                      <a:pPr marL="0" lvl="0" indent="0" algn="l" rtl="0">
                        <a:spcBef>
                          <a:spcPts val="0"/>
                        </a:spcBef>
                        <a:spcAft>
                          <a:spcPts val="0"/>
                        </a:spcAft>
                        <a:buNone/>
                      </a:pPr>
                      <a:r>
                        <a:rPr lang="en" sz="1100" b="1">
                          <a:solidFill>
                            <a:schemeClr val="lt1"/>
                          </a:solidFill>
                        </a:rPr>
                        <a:t>Elements</a:t>
                      </a:r>
                      <a:endParaRPr sz="1100" b="1">
                        <a:solidFill>
                          <a:schemeClr val="lt1"/>
                        </a:solidFil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666666"/>
                    </a:solidFill>
                  </a:tcPr>
                </a:tc>
                <a:tc>
                  <a:txBody>
                    <a:bodyPr/>
                    <a:lstStyle/>
                    <a:p>
                      <a:pPr marL="0" lvl="0" indent="0" algn="l" rtl="0">
                        <a:spcBef>
                          <a:spcPts val="0"/>
                        </a:spcBef>
                        <a:spcAft>
                          <a:spcPts val="0"/>
                        </a:spcAft>
                        <a:buNone/>
                      </a:pPr>
                      <a:r>
                        <a:rPr lang="en" sz="1100" b="1" dirty="0">
                          <a:solidFill>
                            <a:schemeClr val="lt1"/>
                          </a:solidFill>
                        </a:rPr>
                        <a:t>Use case</a:t>
                      </a:r>
                      <a:endParaRPr sz="1100" b="1" dirty="0">
                        <a:solidFill>
                          <a:schemeClr val="lt1"/>
                        </a:solidFill>
                        <a:latin typeface="Courier New"/>
                        <a:ea typeface="Courier New"/>
                        <a:cs typeface="Courier New"/>
                        <a:sym typeface="Courier New"/>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666666"/>
                    </a:solidFill>
                  </a:tcPr>
                </a:tc>
                <a:extLst>
                  <a:ext uri="{0D108BD9-81ED-4DB2-BD59-A6C34878D82A}">
                    <a16:rowId xmlns:a16="http://schemas.microsoft.com/office/drawing/2014/main" val="10000"/>
                  </a:ext>
                </a:extLst>
              </a:tr>
              <a:tr h="1192500">
                <a:tc>
                  <a:txBody>
                    <a:bodyPr/>
                    <a:lstStyle/>
                    <a:p>
                      <a:pPr marL="0" lvl="0" indent="0" algn="l" rtl="0">
                        <a:spcBef>
                          <a:spcPts val="0"/>
                        </a:spcBef>
                        <a:spcAft>
                          <a:spcPts val="0"/>
                        </a:spcAft>
                        <a:buNone/>
                      </a:pPr>
                      <a:r>
                        <a:rPr lang="en" sz="1300" dirty="0"/>
                        <a:t>Control statements</a:t>
                      </a:r>
                      <a:endParaRPr sz="1300" dirty="0"/>
                    </a:p>
                  </a:txBody>
                  <a:tcPr marL="63500" marR="63500" marT="63500" marB="63500">
                    <a:lnT w="12700" cap="flat" cmpd="sng">
                      <a:solidFill>
                        <a:srgbClr val="000000"/>
                      </a:solidFill>
                      <a:prstDash val="solid"/>
                      <a:round/>
                      <a:headEnd type="none" w="sm" len="sm"/>
                      <a:tailEnd type="none" w="sm" len="sm"/>
                    </a:lnT>
                  </a:tcPr>
                </a:tc>
                <a:tc>
                  <a:txBody>
                    <a:bodyPr/>
                    <a:lstStyle/>
                    <a:p>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if command == "start" :</a:t>
                      </a:r>
                    </a:p>
                    <a:p>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delivery = input("What do you want for delivery?(anything) " )</a:t>
                      </a:r>
                    </a:p>
                    <a:p>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input("</a:t>
                      </a:r>
                      <a:r>
                        <a:rPr lang="en-US" sz="900" b="0" i="0" u="none" strike="noStrike" cap="none" dirty="0" err="1" smtClean="0">
                          <a:solidFill>
                            <a:srgbClr val="000000"/>
                          </a:solidFill>
                          <a:effectLst/>
                          <a:latin typeface="Courier New" panose="02070309020205020404" pitchFamily="49" charset="0"/>
                          <a:ea typeface="Arial"/>
                          <a:cs typeface="Courier New" panose="02070309020205020404" pitchFamily="49" charset="0"/>
                          <a:sym typeface="Arial"/>
                        </a:rPr>
                        <a:t>Adress</a:t>
                      </a:r>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a:t>
                      </a:r>
                    </a:p>
                    <a:p>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print(delivery + " is on the way")</a:t>
                      </a:r>
                    </a:p>
                    <a:p>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print("it will take almost 5 working days to be delivered")</a:t>
                      </a:r>
                    </a:p>
                    <a:p>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a:t>
                      </a:r>
                      <a:r>
                        <a:rPr lang="en-US" sz="900" b="0" i="0" u="none" strike="noStrike" cap="none" dirty="0" err="1" smtClean="0">
                          <a:solidFill>
                            <a:srgbClr val="000000"/>
                          </a:solidFill>
                          <a:effectLst/>
                          <a:latin typeface="Courier New" panose="02070309020205020404" pitchFamily="49" charset="0"/>
                          <a:ea typeface="Arial"/>
                          <a:cs typeface="Courier New" panose="02070309020205020404" pitchFamily="49" charset="0"/>
                          <a:sym typeface="Arial"/>
                        </a:rPr>
                        <a:t>elif</a:t>
                      </a:r>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command == "cancel":</a:t>
                      </a:r>
                    </a:p>
                    <a:p>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print("Delivery cancelled.")</a:t>
                      </a:r>
                    </a:p>
                    <a:p>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a:t>
                      </a:r>
                      <a:r>
                        <a:rPr lang="en-US" sz="900" b="0" i="0" u="none" strike="noStrike" cap="none" dirty="0" err="1" smtClean="0">
                          <a:solidFill>
                            <a:srgbClr val="000000"/>
                          </a:solidFill>
                          <a:effectLst/>
                          <a:latin typeface="Courier New" panose="02070309020205020404" pitchFamily="49" charset="0"/>
                          <a:ea typeface="Arial"/>
                          <a:cs typeface="Courier New" panose="02070309020205020404" pitchFamily="49" charset="0"/>
                          <a:sym typeface="Arial"/>
                        </a:rPr>
                        <a:t>elif</a:t>
                      </a:r>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command == "help":</a:t>
                      </a:r>
                    </a:p>
                    <a:p>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print("""</a:t>
                      </a:r>
                    </a:p>
                    <a:p>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start - to start the delivery</a:t>
                      </a:r>
                    </a:p>
                    <a:p>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status - to check status</a:t>
                      </a:r>
                    </a:p>
                    <a:p>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cancel - to cancel delivery</a:t>
                      </a:r>
                    </a:p>
                    <a:p>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quit - to go to the menu </a:t>
                      </a:r>
                    </a:p>
                    <a:p>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a:t>
                      </a:r>
                    </a:p>
                    <a:p>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a:t>
                      </a:r>
                      <a:r>
                        <a:rPr lang="en-US" sz="900" b="0" i="0" u="none" strike="noStrike" cap="none" dirty="0" err="1" smtClean="0">
                          <a:solidFill>
                            <a:srgbClr val="000000"/>
                          </a:solidFill>
                          <a:effectLst/>
                          <a:latin typeface="Courier New" panose="02070309020205020404" pitchFamily="49" charset="0"/>
                          <a:ea typeface="Arial"/>
                          <a:cs typeface="Courier New" panose="02070309020205020404" pitchFamily="49" charset="0"/>
                          <a:sym typeface="Arial"/>
                        </a:rPr>
                        <a:t>elif</a:t>
                      </a:r>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command == "status":</a:t>
                      </a:r>
                    </a:p>
                    <a:p>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print( </a:t>
                      </a:r>
                      <a:r>
                        <a:rPr lang="en-US" sz="900" b="0" i="0" u="none" strike="noStrike" cap="none" dirty="0" err="1" smtClean="0">
                          <a:solidFill>
                            <a:srgbClr val="000000"/>
                          </a:solidFill>
                          <a:effectLst/>
                          <a:latin typeface="Courier New" panose="02070309020205020404" pitchFamily="49" charset="0"/>
                          <a:ea typeface="Arial"/>
                          <a:cs typeface="Courier New" panose="02070309020205020404" pitchFamily="49" charset="0"/>
                          <a:sym typeface="Arial"/>
                        </a:rPr>
                        <a:t>str</a:t>
                      </a:r>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(secret) + " days left to go to the destination")</a:t>
                      </a:r>
                    </a:p>
                    <a:p>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a:t>
                      </a:r>
                      <a:r>
                        <a:rPr lang="en-US" sz="900" b="0" i="0" u="none" strike="noStrike" cap="none" dirty="0" err="1" smtClean="0">
                          <a:solidFill>
                            <a:srgbClr val="000000"/>
                          </a:solidFill>
                          <a:effectLst/>
                          <a:latin typeface="Courier New" panose="02070309020205020404" pitchFamily="49" charset="0"/>
                          <a:ea typeface="Arial"/>
                          <a:cs typeface="Courier New" panose="02070309020205020404" pitchFamily="49" charset="0"/>
                          <a:sym typeface="Arial"/>
                        </a:rPr>
                        <a:t>elif</a:t>
                      </a:r>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command == "quit":</a:t>
                      </a:r>
                    </a:p>
                    <a:p>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a:t>
                      </a:r>
                      <a:r>
                        <a:rPr lang="en-US" sz="900" b="0" i="0" u="none" strike="noStrike" cap="none" dirty="0" err="1" smtClean="0">
                          <a:solidFill>
                            <a:srgbClr val="000000"/>
                          </a:solidFill>
                          <a:effectLst/>
                          <a:latin typeface="Courier New" panose="02070309020205020404" pitchFamily="49" charset="0"/>
                          <a:ea typeface="Arial"/>
                          <a:cs typeface="Courier New" panose="02070309020205020404" pitchFamily="49" charset="0"/>
                          <a:sym typeface="Arial"/>
                        </a:rPr>
                        <a:t>ask_user</a:t>
                      </a:r>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a:t>
                      </a:r>
                    </a:p>
                    <a:p>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else:</a:t>
                      </a:r>
                    </a:p>
                    <a:p>
                      <a:r>
                        <a:rPr lang="en-US" sz="900" b="0" i="0" u="none" strike="noStrike" cap="none" dirty="0" smtClean="0">
                          <a:solidFill>
                            <a:srgbClr val="000000"/>
                          </a:solidFill>
                          <a:effectLst/>
                          <a:latin typeface="Courier New" panose="02070309020205020404" pitchFamily="49" charset="0"/>
                          <a:ea typeface="Arial"/>
                          <a:cs typeface="Courier New" panose="02070309020205020404" pitchFamily="49" charset="0"/>
                          <a:sym typeface="Arial"/>
                        </a:rPr>
                        <a:t>        print("I don't understand that")</a:t>
                      </a:r>
                    </a:p>
                    <a:p>
                      <a:pPr marL="0" lvl="0" indent="0" algn="l" rtl="0">
                        <a:lnSpc>
                          <a:spcPct val="135714"/>
                        </a:lnSpc>
                        <a:spcBef>
                          <a:spcPts val="0"/>
                        </a:spcBef>
                        <a:spcAft>
                          <a:spcPts val="0"/>
                        </a:spcAft>
                        <a:buNone/>
                      </a:pPr>
                      <a:endParaRPr sz="900" dirty="0">
                        <a:solidFill>
                          <a:srgbClr val="D4D4D4"/>
                        </a:solidFill>
                        <a:latin typeface="Courier New"/>
                        <a:ea typeface="Courier New"/>
                        <a:cs typeface="Courier New"/>
                        <a:sym typeface="Courier New"/>
                      </a:endParaRPr>
                    </a:p>
                  </a:txBody>
                  <a:tcPr marL="63500" marR="63500" marT="63500" marB="63500">
                    <a:lnT w="12700" cap="flat" cmpd="sng">
                      <a:solidFill>
                        <a:srgbClr val="000000"/>
                      </a:solidFill>
                      <a:prstDash val="solid"/>
                      <a:round/>
                      <a:headEnd type="none" w="sm" len="sm"/>
                      <a:tailEnd type="none" w="sm" len="sm"/>
                    </a:lnT>
                  </a:tcPr>
                </a:tc>
                <a:extLst>
                  <a:ext uri="{0D108BD9-81ED-4DB2-BD59-A6C34878D82A}">
                    <a16:rowId xmlns:a16="http://schemas.microsoft.com/office/drawing/2014/main" val="10001"/>
                  </a:ext>
                </a:extLst>
              </a:tr>
              <a:tr h="681425">
                <a:tc>
                  <a:txBody>
                    <a:bodyPr/>
                    <a:lstStyle/>
                    <a:p>
                      <a:pPr marL="0" lvl="0" indent="0" algn="l" rtl="0">
                        <a:spcBef>
                          <a:spcPts val="0"/>
                        </a:spcBef>
                        <a:spcAft>
                          <a:spcPts val="0"/>
                        </a:spcAft>
                        <a:buNone/>
                      </a:pPr>
                      <a:r>
                        <a:rPr lang="en" sz="1300" dirty="0"/>
                        <a:t>While loop</a:t>
                      </a:r>
                      <a:endParaRPr sz="1300" dirty="0"/>
                    </a:p>
                  </a:txBody>
                  <a:tcPr marL="63500" marR="63500" marT="63500" marB="63500"/>
                </a:tc>
                <a:tc>
                  <a:txBody>
                    <a:bodyPr/>
                    <a:lstStyle/>
                    <a:p>
                      <a:pPr marL="0" lvl="0" indent="0" algn="l" rtl="0">
                        <a:lnSpc>
                          <a:spcPct val="135714"/>
                        </a:lnSpc>
                        <a:spcBef>
                          <a:spcPts val="0"/>
                        </a:spcBef>
                        <a:spcAft>
                          <a:spcPts val="0"/>
                        </a:spcAft>
                        <a:buNone/>
                      </a:pPr>
                      <a:r>
                        <a:rPr lang="en" sz="900" dirty="0">
                          <a:solidFill>
                            <a:srgbClr val="C586C0"/>
                          </a:solidFill>
                          <a:latin typeface="Courier New"/>
                          <a:ea typeface="Courier New"/>
                          <a:cs typeface="Courier New"/>
                          <a:sym typeface="Courier New"/>
                        </a:rPr>
                        <a:t>while</a:t>
                      </a:r>
                      <a:r>
                        <a:rPr lang="en" sz="900" dirty="0">
                          <a:solidFill>
                            <a:srgbClr val="D4D4D4"/>
                          </a:solidFill>
                          <a:latin typeface="Courier New"/>
                          <a:ea typeface="Courier New"/>
                          <a:cs typeface="Courier New"/>
                          <a:sym typeface="Courier New"/>
                        </a:rPr>
                        <a:t> </a:t>
                      </a:r>
                      <a:r>
                        <a:rPr lang="en" sz="900" dirty="0" smtClean="0">
                          <a:solidFill>
                            <a:srgbClr val="569CD6"/>
                          </a:solidFill>
                          <a:latin typeface="Courier New"/>
                          <a:ea typeface="Courier New"/>
                          <a:cs typeface="Courier New"/>
                          <a:sym typeface="Courier New"/>
                        </a:rPr>
                        <a:t>chance</a:t>
                      </a:r>
                      <a:r>
                        <a:rPr lang="en" sz="900" baseline="0" dirty="0" smtClean="0">
                          <a:solidFill>
                            <a:srgbClr val="569CD6"/>
                          </a:solidFill>
                          <a:latin typeface="Courier New"/>
                          <a:ea typeface="Courier New"/>
                          <a:cs typeface="Courier New"/>
                          <a:sym typeface="Courier New"/>
                        </a:rPr>
                        <a:t> &lt; chance_limit:</a:t>
                      </a:r>
                    </a:p>
                    <a:p>
                      <a:pPr marL="0" lvl="0" indent="0" algn="l" rtl="0">
                        <a:lnSpc>
                          <a:spcPct val="135714"/>
                        </a:lnSpc>
                        <a:spcBef>
                          <a:spcPts val="0"/>
                        </a:spcBef>
                        <a:spcAft>
                          <a:spcPts val="0"/>
                        </a:spcAft>
                        <a:buNone/>
                      </a:pPr>
                      <a:r>
                        <a:rPr lang="en" sz="900" baseline="0" dirty="0" smtClean="0">
                          <a:solidFill>
                            <a:srgbClr val="569CD6"/>
                          </a:solidFill>
                          <a:latin typeface="Courier New"/>
                          <a:ea typeface="Courier New"/>
                          <a:cs typeface="Courier New"/>
                          <a:sym typeface="Courier New"/>
                        </a:rPr>
                        <a:t>    guess = input(“Guess: ”)</a:t>
                      </a:r>
                      <a:endParaRPr sz="900" dirty="0">
                        <a:solidFill>
                          <a:srgbClr val="D4D4D4"/>
                        </a:solidFill>
                        <a:latin typeface="Courier New"/>
                        <a:ea typeface="Courier New"/>
                        <a:cs typeface="Courier New"/>
                        <a:sym typeface="Courier New"/>
                      </a:endParaRPr>
                    </a:p>
                  </a:txBody>
                  <a:tcPr marL="63500" marR="63500" marT="63500" marB="63500"/>
                </a:tc>
                <a:extLst>
                  <a:ext uri="{0D108BD9-81ED-4DB2-BD59-A6C34878D82A}">
                    <a16:rowId xmlns:a16="http://schemas.microsoft.com/office/drawing/2014/main" val="10002"/>
                  </a:ext>
                </a:extLst>
              </a:tr>
              <a:tr h="374800">
                <a:tc>
                  <a:txBody>
                    <a:bodyPr/>
                    <a:lstStyle/>
                    <a:p>
                      <a:pPr marL="0" lvl="0" indent="0" algn="l" rtl="0">
                        <a:spcBef>
                          <a:spcPts val="0"/>
                        </a:spcBef>
                        <a:spcAft>
                          <a:spcPts val="0"/>
                        </a:spcAft>
                        <a:buNone/>
                      </a:pPr>
                      <a:r>
                        <a:rPr lang="en" sz="1300" dirty="0"/>
                        <a:t>Break option from loop</a:t>
                      </a:r>
                      <a:endParaRPr sz="1300" dirty="0"/>
                    </a:p>
                  </a:txBody>
                  <a:tcPr marL="63500" marR="63500" marT="63500" marB="63500"/>
                </a:tc>
                <a:tc>
                  <a:txBody>
                    <a:bodyPr/>
                    <a:lstStyle/>
                    <a:p>
                      <a:pPr marL="0" lvl="0" indent="0" algn="l" rtl="0">
                        <a:lnSpc>
                          <a:spcPct val="135714"/>
                        </a:lnSpc>
                        <a:spcBef>
                          <a:spcPts val="0"/>
                        </a:spcBef>
                        <a:spcAft>
                          <a:spcPts val="0"/>
                        </a:spcAft>
                        <a:buNone/>
                      </a:pPr>
                      <a:r>
                        <a:rPr lang="en" sz="900" dirty="0" smtClean="0">
                          <a:solidFill>
                            <a:srgbClr val="C586C0"/>
                          </a:solidFill>
                          <a:latin typeface="Courier New"/>
                          <a:ea typeface="Courier New"/>
                          <a:cs typeface="Courier New"/>
                          <a:sym typeface="Courier New"/>
                        </a:rPr>
                        <a:t>if</a:t>
                      </a:r>
                      <a:r>
                        <a:rPr lang="en" sz="900" dirty="0" smtClean="0">
                          <a:solidFill>
                            <a:srgbClr val="D4D4D4"/>
                          </a:solidFill>
                          <a:latin typeface="Courier New"/>
                          <a:ea typeface="Courier New"/>
                          <a:cs typeface="Courier New"/>
                          <a:sym typeface="Courier New"/>
                        </a:rPr>
                        <a:t> </a:t>
                      </a:r>
                      <a:r>
                        <a:rPr lang="en" sz="900" dirty="0" smtClean="0">
                          <a:solidFill>
                            <a:srgbClr val="9CDCFE"/>
                          </a:solidFill>
                          <a:latin typeface="Courier New"/>
                          <a:ea typeface="Courier New"/>
                          <a:cs typeface="Courier New"/>
                          <a:sym typeface="Courier New"/>
                        </a:rPr>
                        <a:t>guess</a:t>
                      </a:r>
                      <a:r>
                        <a:rPr lang="en" sz="900" baseline="0" dirty="0" smtClean="0">
                          <a:solidFill>
                            <a:srgbClr val="9CDCFE"/>
                          </a:solidFill>
                          <a:latin typeface="Courier New"/>
                          <a:ea typeface="Courier New"/>
                          <a:cs typeface="Courier New"/>
                          <a:sym typeface="Courier New"/>
                        </a:rPr>
                        <a:t> == secret</a:t>
                      </a:r>
                      <a:r>
                        <a:rPr lang="en" sz="900" dirty="0" smtClean="0">
                          <a:solidFill>
                            <a:srgbClr val="D4D4D4"/>
                          </a:solidFill>
                          <a:latin typeface="Courier New"/>
                          <a:ea typeface="Courier New"/>
                          <a:cs typeface="Courier New"/>
                          <a:sym typeface="Courier New"/>
                        </a:rPr>
                        <a:t>:</a:t>
                      </a:r>
                    </a:p>
                    <a:p>
                      <a:pPr marL="0" lvl="0" indent="0" algn="l" rtl="0">
                        <a:lnSpc>
                          <a:spcPct val="135714"/>
                        </a:lnSpc>
                        <a:spcBef>
                          <a:spcPts val="0"/>
                        </a:spcBef>
                        <a:spcAft>
                          <a:spcPts val="0"/>
                        </a:spcAft>
                        <a:buNone/>
                      </a:pPr>
                      <a:r>
                        <a:rPr lang="en" sz="900" dirty="0" smtClean="0">
                          <a:solidFill>
                            <a:srgbClr val="D4D4D4"/>
                          </a:solidFill>
                          <a:latin typeface="Courier New"/>
                          <a:ea typeface="Courier New"/>
                          <a:cs typeface="Courier New"/>
                          <a:sym typeface="Courier New"/>
                        </a:rPr>
                        <a:t>       </a:t>
                      </a:r>
                      <a:r>
                        <a:rPr lang="en" sz="900" dirty="0" smtClean="0">
                          <a:solidFill>
                            <a:srgbClr val="DCDCAA"/>
                          </a:solidFill>
                          <a:latin typeface="Courier New"/>
                          <a:ea typeface="Courier New"/>
                          <a:cs typeface="Courier New"/>
                          <a:sym typeface="Courier New"/>
                        </a:rPr>
                        <a:t>print</a:t>
                      </a:r>
                      <a:r>
                        <a:rPr lang="en" sz="900" dirty="0" smtClean="0">
                          <a:solidFill>
                            <a:srgbClr val="D4D4D4"/>
                          </a:solidFill>
                          <a:latin typeface="Courier New"/>
                          <a:ea typeface="Courier New"/>
                          <a:cs typeface="Courier New"/>
                          <a:sym typeface="Courier New"/>
                        </a:rPr>
                        <a:t>(</a:t>
                      </a:r>
                      <a:r>
                        <a:rPr lang="en" sz="900" dirty="0" smtClean="0">
                          <a:solidFill>
                            <a:srgbClr val="CE9178"/>
                          </a:solidFill>
                          <a:latin typeface="Courier New"/>
                          <a:ea typeface="Courier New"/>
                          <a:cs typeface="Courier New"/>
                          <a:sym typeface="Courier New"/>
                        </a:rPr>
                        <a:t>“Game over.You won"</a:t>
                      </a:r>
                      <a:r>
                        <a:rPr lang="en" sz="900" dirty="0" smtClean="0">
                          <a:solidFill>
                            <a:srgbClr val="D4D4D4"/>
                          </a:solidFill>
                          <a:latin typeface="Courier New"/>
                          <a:ea typeface="Courier New"/>
                          <a:cs typeface="Courier New"/>
                          <a:sym typeface="Courier New"/>
                        </a:rPr>
                        <a:t>)</a:t>
                      </a:r>
                    </a:p>
                    <a:p>
                      <a:pPr marL="0" lvl="0" indent="0" algn="l" rtl="0">
                        <a:lnSpc>
                          <a:spcPct val="135714"/>
                        </a:lnSpc>
                        <a:spcBef>
                          <a:spcPts val="0"/>
                        </a:spcBef>
                        <a:spcAft>
                          <a:spcPts val="0"/>
                        </a:spcAft>
                        <a:buNone/>
                      </a:pPr>
                      <a:r>
                        <a:rPr lang="en" sz="900" dirty="0" smtClean="0">
                          <a:solidFill>
                            <a:srgbClr val="D4D4D4"/>
                          </a:solidFill>
                          <a:latin typeface="Courier New"/>
                          <a:ea typeface="Courier New"/>
                          <a:cs typeface="Courier New"/>
                          <a:sym typeface="Courier New"/>
                        </a:rPr>
                        <a:t>       </a:t>
                      </a:r>
                      <a:r>
                        <a:rPr lang="en" sz="900" dirty="0" smtClean="0">
                          <a:solidFill>
                            <a:srgbClr val="C586C0"/>
                          </a:solidFill>
                          <a:latin typeface="Courier New"/>
                          <a:ea typeface="Courier New"/>
                          <a:cs typeface="Courier New"/>
                          <a:sym typeface="Courier New"/>
                        </a:rPr>
                        <a:t>break</a:t>
                      </a:r>
                      <a:endParaRPr sz="900" dirty="0"/>
                    </a:p>
                  </a:txBody>
                  <a:tcPr marL="63500" marR="63500" marT="63500" marB="63500"/>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Q&amp;A</a:t>
            </a:r>
            <a:endParaRPr/>
          </a:p>
        </p:txBody>
      </p:sp>
      <p:sp>
        <p:nvSpPr>
          <p:cNvPr id="130" name="Google Shape;13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Content</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Planning</a:t>
            </a:r>
            <a:endParaRPr b="1" dirty="0"/>
          </a:p>
          <a:p>
            <a:pPr marL="457200" lvl="0" indent="-342900" algn="l" rtl="0">
              <a:spcBef>
                <a:spcPts val="0"/>
              </a:spcBef>
              <a:spcAft>
                <a:spcPts val="0"/>
              </a:spcAft>
              <a:buSzPts val="1800"/>
              <a:buChar char="●"/>
            </a:pPr>
            <a:r>
              <a:rPr lang="en" b="1" dirty="0"/>
              <a:t>Evaluation</a:t>
            </a:r>
            <a:endParaRPr b="1" dirty="0"/>
          </a:p>
          <a:p>
            <a:pPr marL="914400" lvl="1" indent="-317500" algn="l" rtl="0">
              <a:spcBef>
                <a:spcPts val="0"/>
              </a:spcBef>
              <a:spcAft>
                <a:spcPts val="0"/>
              </a:spcAft>
              <a:buSzPts val="1400"/>
              <a:buChar char="○"/>
            </a:pPr>
            <a:r>
              <a:rPr lang="en" dirty="0"/>
              <a:t>Check if the user requirements are met</a:t>
            </a:r>
            <a:endParaRPr dirty="0"/>
          </a:p>
          <a:p>
            <a:pPr marL="457200" lvl="0" indent="-342900" algn="l" rtl="0">
              <a:spcBef>
                <a:spcPts val="0"/>
              </a:spcBef>
              <a:spcAft>
                <a:spcPts val="0"/>
              </a:spcAft>
              <a:buSzPts val="1800"/>
              <a:buChar char="●"/>
            </a:pPr>
            <a:r>
              <a:rPr lang="en" dirty="0"/>
              <a:t>Demo video [not presented, but for reference]</a:t>
            </a:r>
            <a:endParaRPr dirty="0"/>
          </a:p>
          <a:p>
            <a:pPr marL="914400" lvl="1" indent="-317500" algn="l" rtl="0">
              <a:spcBef>
                <a:spcPts val="0"/>
              </a:spcBef>
              <a:spcAft>
                <a:spcPts val="0"/>
              </a:spcAft>
              <a:buSzPts val="1400"/>
              <a:buChar char="○"/>
            </a:pPr>
            <a:r>
              <a:rPr lang="en" b="1" dirty="0"/>
              <a:t>Functionality Test</a:t>
            </a:r>
            <a:endParaRPr b="1" dirty="0"/>
          </a:p>
          <a:p>
            <a:pPr marL="1371600" lvl="2" indent="-317500" algn="l" rtl="0">
              <a:spcBef>
                <a:spcPts val="0"/>
              </a:spcBef>
              <a:spcAft>
                <a:spcPts val="0"/>
              </a:spcAft>
              <a:buSzPts val="1400"/>
              <a:buChar char="■"/>
            </a:pPr>
            <a:r>
              <a:rPr lang="en" dirty="0"/>
              <a:t>Check if the program works without crashing for the given requirements</a:t>
            </a:r>
            <a:endParaRPr dirty="0"/>
          </a:p>
          <a:p>
            <a:pPr marL="914400" lvl="1" indent="-317500" algn="l" rtl="0">
              <a:spcBef>
                <a:spcPts val="0"/>
              </a:spcBef>
              <a:spcAft>
                <a:spcPts val="0"/>
              </a:spcAft>
              <a:buSzPts val="1400"/>
              <a:buChar char="○"/>
            </a:pPr>
            <a:r>
              <a:rPr lang="en" dirty="0"/>
              <a:t>High level explanation of the </a:t>
            </a:r>
            <a:r>
              <a:rPr lang="en" b="1" dirty="0"/>
              <a:t>Code</a:t>
            </a:r>
            <a:r>
              <a:rPr lang="en" dirty="0"/>
              <a:t> </a:t>
            </a:r>
            <a:endParaRPr dirty="0"/>
          </a:p>
          <a:p>
            <a:pPr marL="457200" lvl="0" indent="-342900" algn="l" rtl="0">
              <a:spcBef>
                <a:spcPts val="0"/>
              </a:spcBef>
              <a:spcAft>
                <a:spcPts val="0"/>
              </a:spcAft>
              <a:buSzPts val="1800"/>
              <a:buChar char="●"/>
            </a:pPr>
            <a:r>
              <a:rPr lang="en" b="1" dirty="0"/>
              <a:t>Elements</a:t>
            </a:r>
            <a:r>
              <a:rPr lang="en" dirty="0"/>
              <a:t> used</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Planning: Problem</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b="1" dirty="0">
                <a:solidFill>
                  <a:schemeClr val="dk1"/>
                </a:solidFill>
              </a:rPr>
              <a:t>Task</a:t>
            </a:r>
            <a:r>
              <a:rPr lang="en" sz="1100" dirty="0">
                <a:solidFill>
                  <a:schemeClr val="dk1"/>
                </a:solidFill>
              </a:rPr>
              <a:t> </a:t>
            </a:r>
            <a:endParaRPr sz="1100" dirty="0">
              <a:solidFill>
                <a:schemeClr val="dk1"/>
              </a:solidFill>
            </a:endParaRPr>
          </a:p>
          <a:p>
            <a:pPr indent="-298450">
              <a:buClr>
                <a:schemeClr val="dk1"/>
              </a:buClr>
              <a:buSzPts val="1100"/>
            </a:pPr>
            <a:r>
              <a:rPr lang="en-US" sz="1100" dirty="0"/>
              <a:t>Track delivery game allows user to order variety of fast and delicious food and check the status of delivery whether delivery shipped or not. In guess game, there is secret number that user should </a:t>
            </a:r>
            <a:r>
              <a:rPr lang="en-US" sz="1100" dirty="0" smtClean="0"/>
              <a:t>find it.</a:t>
            </a:r>
            <a:endParaRPr sz="1100" dirty="0">
              <a:solidFill>
                <a:schemeClr val="dk1"/>
              </a:solidFill>
            </a:endParaRPr>
          </a:p>
          <a:p>
            <a:pPr marL="0" lvl="0" indent="0" algn="l" rtl="0">
              <a:spcBef>
                <a:spcPts val="0"/>
              </a:spcBef>
              <a:spcAft>
                <a:spcPts val="0"/>
              </a:spcAft>
              <a:buNone/>
            </a:pPr>
            <a:r>
              <a:rPr lang="en" sz="1100" b="1" dirty="0">
                <a:solidFill>
                  <a:schemeClr val="dk1"/>
                </a:solidFill>
              </a:rPr>
              <a:t>Problem</a:t>
            </a:r>
            <a:endParaRPr sz="1100" b="1"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Doing it on paper, or on head is time consuming.</a:t>
            </a:r>
            <a:endParaRPr sz="1100" dirty="0">
              <a:solidFill>
                <a:schemeClr val="dk1"/>
              </a:solidFill>
            </a:endParaRPr>
          </a:p>
          <a:p>
            <a:pPr marL="0" lvl="0" indent="0" algn="l" rtl="0">
              <a:spcBef>
                <a:spcPts val="0"/>
              </a:spcBef>
              <a:spcAft>
                <a:spcPts val="0"/>
              </a:spcAft>
              <a:buNone/>
            </a:pPr>
            <a:r>
              <a:rPr lang="en" sz="1100" b="1" dirty="0">
                <a:solidFill>
                  <a:schemeClr val="dk1"/>
                </a:solidFill>
              </a:rPr>
              <a:t>Goal</a:t>
            </a:r>
            <a:endParaRPr sz="1100" b="1"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 We would like to optimize the process with the help of computers and programs.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Planning: User requirements</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r>
              <a:rPr lang="en-US" sz="1400" dirty="0"/>
              <a:t>A program shows two games to choose </a:t>
            </a:r>
            <a:endParaRPr lang="en-US" sz="1400" b="1" dirty="0"/>
          </a:p>
          <a:p>
            <a:pPr lvl="0"/>
            <a:r>
              <a:rPr lang="en-US" sz="1400" b="1" dirty="0"/>
              <a:t>Track delivery </a:t>
            </a:r>
          </a:p>
          <a:p>
            <a:pPr marL="114300" indent="0">
              <a:buNone/>
            </a:pPr>
            <a:r>
              <a:rPr lang="en-US" sz="1400" dirty="0"/>
              <a:t>      1 User can choose what to be shipped for him.</a:t>
            </a:r>
            <a:endParaRPr lang="en-US" sz="1400" b="1" dirty="0"/>
          </a:p>
          <a:p>
            <a:pPr marL="114300" indent="0">
              <a:buNone/>
            </a:pPr>
            <a:r>
              <a:rPr lang="en-US" sz="1400" dirty="0"/>
              <a:t>      2 User can check status of the thing he shipped. For example, computer may say shipped or on the way it, depending on how many times you press status command</a:t>
            </a:r>
            <a:endParaRPr lang="en-US" sz="1400" b="1" dirty="0"/>
          </a:p>
          <a:p>
            <a:pPr marL="114300" indent="0">
              <a:buNone/>
            </a:pPr>
            <a:r>
              <a:rPr lang="en-US" sz="1400" dirty="0"/>
              <a:t>      3 And he can also cancel his order. Game continues until user quitted.</a:t>
            </a:r>
            <a:endParaRPr lang="en-US" sz="1400" b="1" dirty="0"/>
          </a:p>
          <a:p>
            <a:pPr lvl="0"/>
            <a:r>
              <a:rPr lang="en-US" sz="1400" b="1" dirty="0"/>
              <a:t>Guess game</a:t>
            </a:r>
          </a:p>
          <a:p>
            <a:pPr marL="114300" indent="0">
              <a:buNone/>
            </a:pPr>
            <a:r>
              <a:rPr lang="en-US" sz="1400" dirty="0"/>
              <a:t>      User should find the secret number in this game. There is a three chance for him to find and no one knows the secret number even programmer because computer generates it randomly.</a:t>
            </a:r>
            <a:endParaRPr lang="en-US" sz="1400" b="1" dirty="0"/>
          </a:p>
          <a:p>
            <a:pPr marL="152400" lvl="0" indent="0" algn="l" rtl="0">
              <a:spcBef>
                <a:spcPts val="0"/>
              </a:spcBef>
              <a:spcAft>
                <a:spcPts val="0"/>
              </a:spcAft>
              <a:buClr>
                <a:schemeClr val="dk1"/>
              </a:buClr>
              <a:buSzPts val="1200"/>
              <a:buNone/>
            </a:pPr>
            <a:r>
              <a:rPr lang="en" sz="1200" dirty="0" smtClean="0">
                <a:solidFill>
                  <a:schemeClr val="dk1"/>
                </a:solidFill>
              </a:rPr>
              <a:t> </a:t>
            </a:r>
            <a:endParaRPr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Evaluation: User requirement 1</a:t>
            </a:r>
            <a:endParaRPr/>
          </a:p>
        </p:txBody>
      </p:sp>
      <p:sp>
        <p:nvSpPr>
          <p:cNvPr id="79" name="Google Shape;79;p17"/>
          <p:cNvSpPr txBox="1">
            <a:spLocks noGrp="1"/>
          </p:cNvSpPr>
          <p:nvPr>
            <p:ph type="body" idx="1"/>
          </p:nvPr>
        </p:nvSpPr>
        <p:spPr>
          <a:xfrm>
            <a:off x="182000" y="1017725"/>
            <a:ext cx="4125900" cy="3658500"/>
          </a:xfrm>
          <a:prstGeom prst="rect">
            <a:avLst/>
          </a:prstGeom>
        </p:spPr>
        <p:txBody>
          <a:bodyPr spcFirstLastPara="1" wrap="square" lIns="91425" tIns="91425" rIns="91425" bIns="91425" anchor="t" anchorCtr="0">
            <a:normAutofit/>
          </a:bodyPr>
          <a:lstStyle/>
          <a:p>
            <a:pPr marL="457200" lvl="0" indent="-298450" algn="l" rtl="0">
              <a:spcBef>
                <a:spcPts val="0"/>
              </a:spcBef>
              <a:spcAft>
                <a:spcPts val="0"/>
              </a:spcAft>
              <a:buClr>
                <a:schemeClr val="dk1"/>
              </a:buClr>
              <a:buSzPts val="1100"/>
              <a:buAutoNum type="arabicPeriod"/>
            </a:pPr>
            <a:r>
              <a:rPr lang="en" sz="1100" dirty="0">
                <a:solidFill>
                  <a:schemeClr val="dk1"/>
                </a:solidFill>
              </a:rPr>
              <a:t>Program should keep working in the loop (</a:t>
            </a:r>
            <a:r>
              <a:rPr lang="en" sz="1100" dirty="0" smtClean="0">
                <a:solidFill>
                  <a:schemeClr val="dk1"/>
                </a:solidFill>
              </a:rPr>
              <a:t>withoout stopping)</a:t>
            </a:r>
            <a:endParaRPr sz="1100" dirty="0" smtClean="0">
              <a:solidFill>
                <a:schemeClr val="dk1"/>
              </a:solidFill>
            </a:endParaRPr>
          </a:p>
          <a:p>
            <a:pPr marL="914400" lvl="1" indent="-298450" algn="l" rtl="0">
              <a:spcBef>
                <a:spcPts val="0"/>
              </a:spcBef>
              <a:spcAft>
                <a:spcPts val="0"/>
              </a:spcAft>
              <a:buClr>
                <a:schemeClr val="dk1"/>
              </a:buClr>
              <a:buSzPts val="1100"/>
              <a:buAutoNum type="alphaLcPeriod"/>
            </a:pPr>
            <a:r>
              <a:rPr lang="en" sz="1100" dirty="0" smtClean="0">
                <a:solidFill>
                  <a:schemeClr val="dk1"/>
                </a:solidFill>
              </a:rPr>
              <a:t>Intro</a:t>
            </a:r>
            <a:endParaRPr lang="en" sz="1100" dirty="0">
              <a:solidFill>
                <a:schemeClr val="dk1"/>
              </a:solidFill>
            </a:endParaRPr>
          </a:p>
          <a:p>
            <a:pPr marL="615950" lvl="1" indent="0" algn="l" rtl="0">
              <a:spcBef>
                <a:spcPts val="0"/>
              </a:spcBef>
              <a:spcAft>
                <a:spcPts val="0"/>
              </a:spcAft>
              <a:buClr>
                <a:schemeClr val="dk1"/>
              </a:buClr>
              <a:buSzPts val="1100"/>
              <a:buNone/>
            </a:pPr>
            <a:r>
              <a:rPr lang="en" sz="1100" dirty="0">
                <a:solidFill>
                  <a:schemeClr val="dk1"/>
                </a:solidFill>
              </a:rPr>
              <a:t> </a:t>
            </a:r>
            <a:r>
              <a:rPr lang="en" sz="1100" dirty="0" smtClean="0">
                <a:solidFill>
                  <a:schemeClr val="dk1"/>
                </a:solidFill>
              </a:rPr>
              <a:t>           1    User must enter his name</a:t>
            </a:r>
            <a:endParaRPr sz="1100" dirty="0">
              <a:solidFill>
                <a:schemeClr val="dk1"/>
              </a:solidFill>
            </a:endParaRPr>
          </a:p>
          <a:p>
            <a:pPr marL="1301750" lvl="2" indent="-228600" algn="l" rtl="0">
              <a:spcBef>
                <a:spcPts val="0"/>
              </a:spcBef>
              <a:spcAft>
                <a:spcPts val="0"/>
              </a:spcAft>
              <a:buClr>
                <a:schemeClr val="dk1"/>
              </a:buClr>
              <a:buSzPts val="1100"/>
              <a:buAutoNum type="arabicPlain" startAt="2"/>
            </a:pPr>
            <a:r>
              <a:rPr lang="en" sz="1100" dirty="0" smtClean="0">
                <a:solidFill>
                  <a:schemeClr val="dk1"/>
                </a:solidFill>
              </a:rPr>
              <a:t>If user”s name is 3 characters or more than 50 characters. Programm will never continue it will ask for name untill name looks good</a:t>
            </a:r>
          </a:p>
          <a:p>
            <a:pPr marL="1073150" lvl="2" indent="0" algn="l" rtl="0">
              <a:spcBef>
                <a:spcPts val="0"/>
              </a:spcBef>
              <a:spcAft>
                <a:spcPts val="0"/>
              </a:spcAft>
              <a:buClr>
                <a:schemeClr val="dk1"/>
              </a:buClr>
              <a:buSzPts val="1100"/>
              <a:buNone/>
            </a:pPr>
            <a:endParaRPr sz="1100" dirty="0">
              <a:solidFill>
                <a:schemeClr val="dk1"/>
              </a:solidFill>
            </a:endParaRPr>
          </a:p>
          <a:p>
            <a:pPr marL="0" lvl="0" indent="0" algn="l" rtl="0">
              <a:spcBef>
                <a:spcPts val="0"/>
              </a:spcBef>
              <a:spcAft>
                <a:spcPts val="1200"/>
              </a:spcAft>
              <a:buNone/>
            </a:pPr>
            <a:r>
              <a:rPr lang="en" dirty="0" smtClean="0"/>
              <a:t>          </a:t>
            </a:r>
            <a:r>
              <a:rPr lang="en" sz="1100" dirty="0" smtClean="0"/>
              <a:t>b Selection</a:t>
            </a:r>
          </a:p>
          <a:p>
            <a:pPr marL="0" lvl="0" indent="0" algn="l" rtl="0">
              <a:spcBef>
                <a:spcPts val="0"/>
              </a:spcBef>
              <a:spcAft>
                <a:spcPts val="1200"/>
              </a:spcAft>
              <a:buNone/>
            </a:pPr>
            <a:r>
              <a:rPr lang="en" sz="1100" dirty="0"/>
              <a:t> </a:t>
            </a:r>
            <a:r>
              <a:rPr lang="en" sz="1100" dirty="0" smtClean="0"/>
              <a:t>                1 Two games to choose user should press “t” to start delivery game g to start guess game no other integers and strings accepted. </a:t>
            </a:r>
            <a:endParaRPr sz="1100" dirty="0"/>
          </a:p>
        </p:txBody>
      </p:sp>
      <p:sp>
        <p:nvSpPr>
          <p:cNvPr id="81" name="Google Shape;81;p17"/>
          <p:cNvSpPr/>
          <p:nvPr/>
        </p:nvSpPr>
        <p:spPr>
          <a:xfrm>
            <a:off x="4611258" y="2786488"/>
            <a:ext cx="1815300" cy="507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7"/>
          <p:cNvSpPr/>
          <p:nvPr/>
        </p:nvSpPr>
        <p:spPr>
          <a:xfrm>
            <a:off x="4609350" y="2756723"/>
            <a:ext cx="1624800" cy="463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7"/>
          <p:cNvSpPr/>
          <p:nvPr/>
        </p:nvSpPr>
        <p:spPr>
          <a:xfrm>
            <a:off x="4609350" y="3735450"/>
            <a:ext cx="1624800" cy="507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7"/>
          <p:cNvSpPr txBox="1"/>
          <p:nvPr/>
        </p:nvSpPr>
        <p:spPr>
          <a:xfrm>
            <a:off x="6798225" y="1471700"/>
            <a:ext cx="128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smtClean="0">
                <a:solidFill>
                  <a:schemeClr val="lt1"/>
                </a:solidFill>
              </a:rPr>
              <a:t>Rnd </a:t>
            </a:r>
            <a:r>
              <a:rPr lang="en" dirty="0">
                <a:solidFill>
                  <a:schemeClr val="lt1"/>
                </a:solidFill>
              </a:rPr>
              <a:t>1</a:t>
            </a:r>
            <a:endParaRPr dirty="0">
              <a:solidFill>
                <a:schemeClr val="lt1"/>
              </a:solidFill>
            </a:endParaRPr>
          </a:p>
        </p:txBody>
      </p:sp>
      <p:sp>
        <p:nvSpPr>
          <p:cNvPr id="85" name="Google Shape;85;p17"/>
          <p:cNvSpPr txBox="1"/>
          <p:nvPr/>
        </p:nvSpPr>
        <p:spPr>
          <a:xfrm>
            <a:off x="6798225" y="2788375"/>
            <a:ext cx="128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Round 2</a:t>
            </a:r>
            <a:endParaRPr>
              <a:solidFill>
                <a:schemeClr val="lt1"/>
              </a:solidFill>
            </a:endParaRPr>
          </a:p>
        </p:txBody>
      </p:sp>
      <p:sp>
        <p:nvSpPr>
          <p:cNvPr id="86" name="Google Shape;86;p17"/>
          <p:cNvSpPr txBox="1"/>
          <p:nvPr/>
        </p:nvSpPr>
        <p:spPr>
          <a:xfrm>
            <a:off x="6837050" y="3735450"/>
            <a:ext cx="128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Round 3</a:t>
            </a:r>
            <a:endParaRPr>
              <a:solidFill>
                <a:schemeClr val="lt1"/>
              </a:solidFill>
            </a:endParaRPr>
          </a:p>
        </p:txBody>
      </p:sp>
      <p:pic>
        <p:nvPicPr>
          <p:cNvPr id="2" name="Picture 1"/>
          <p:cNvPicPr>
            <a:picLocks noChangeAspect="1"/>
          </p:cNvPicPr>
          <p:nvPr/>
        </p:nvPicPr>
        <p:blipFill>
          <a:blip r:embed="rId3"/>
          <a:stretch>
            <a:fillRect/>
          </a:stretch>
        </p:blipFill>
        <p:spPr>
          <a:xfrm>
            <a:off x="4557823" y="170121"/>
            <a:ext cx="4529470" cy="48271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Evaluation: User requirement </a:t>
            </a:r>
            <a:r>
              <a:rPr lang="en" dirty="0" smtClean="0"/>
              <a:t>2 (Guess Game)</a:t>
            </a:r>
            <a:endParaRPr dirty="0"/>
          </a:p>
        </p:txBody>
      </p:sp>
      <p:sp>
        <p:nvSpPr>
          <p:cNvPr id="92" name="Google Shape;92;p18"/>
          <p:cNvSpPr txBox="1">
            <a:spLocks noGrp="1"/>
          </p:cNvSpPr>
          <p:nvPr>
            <p:ph type="body" idx="1"/>
          </p:nvPr>
        </p:nvSpPr>
        <p:spPr>
          <a:xfrm>
            <a:off x="311700" y="1152475"/>
            <a:ext cx="8520600" cy="1589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b="1" dirty="0">
                <a:solidFill>
                  <a:schemeClr val="dk1"/>
                </a:solidFill>
              </a:rPr>
              <a:t>Program should </a:t>
            </a:r>
            <a:r>
              <a:rPr lang="en" sz="1100" b="1" dirty="0" smtClean="0">
                <a:solidFill>
                  <a:schemeClr val="dk1"/>
                </a:solidFill>
              </a:rPr>
              <a:t>randomize secret number for user to find:</a:t>
            </a:r>
          </a:p>
          <a:p>
            <a:pPr marL="0" lvl="0" indent="0" algn="l" rtl="0">
              <a:spcBef>
                <a:spcPts val="0"/>
              </a:spcBef>
              <a:spcAft>
                <a:spcPts val="0"/>
              </a:spcAft>
              <a:buNone/>
            </a:pPr>
            <a:endParaRPr lang="en" sz="1100" b="1" dirty="0" smtClean="0">
              <a:solidFill>
                <a:schemeClr val="dk1"/>
              </a:solidFill>
            </a:endParaRPr>
          </a:p>
          <a:p>
            <a:pPr marL="0" lvl="0" indent="0" algn="l" rtl="0">
              <a:spcBef>
                <a:spcPts val="0"/>
              </a:spcBef>
              <a:spcAft>
                <a:spcPts val="0"/>
              </a:spcAft>
              <a:buNone/>
            </a:pPr>
            <a:r>
              <a:rPr lang="en" sz="1100" b="1" dirty="0" smtClean="0">
                <a:solidFill>
                  <a:schemeClr val="dk1"/>
                </a:solidFill>
              </a:rPr>
              <a:t>1 You cannot enter string or interger(other than numbers from 0 to 10)</a:t>
            </a:r>
          </a:p>
          <a:p>
            <a:pPr marL="0" lvl="0" indent="0" algn="l" rtl="0">
              <a:spcBef>
                <a:spcPts val="0"/>
              </a:spcBef>
              <a:spcAft>
                <a:spcPts val="0"/>
              </a:spcAft>
              <a:buNone/>
            </a:pPr>
            <a:r>
              <a:rPr lang="en" sz="1100" b="1" dirty="0" smtClean="0">
                <a:solidFill>
                  <a:schemeClr val="dk1"/>
                </a:solidFill>
              </a:rPr>
              <a:t>2 User has three chances to find the secret if user cannot find the number program automatically returns to the main menu</a:t>
            </a:r>
          </a:p>
          <a:p>
            <a:pPr marL="0" lvl="0" indent="0" algn="l" rtl="0">
              <a:spcBef>
                <a:spcPts val="0"/>
              </a:spcBef>
              <a:spcAft>
                <a:spcPts val="0"/>
              </a:spcAft>
              <a:buNone/>
            </a:pPr>
            <a:endParaRPr lang="en" sz="1100" dirty="0">
              <a:solidFill>
                <a:srgbClr val="3D85C6"/>
              </a:solidFill>
            </a:endParaRPr>
          </a:p>
        </p:txBody>
      </p:sp>
      <p:sp>
        <p:nvSpPr>
          <p:cNvPr id="94" name="Google Shape;94;p18"/>
          <p:cNvSpPr/>
          <p:nvPr/>
        </p:nvSpPr>
        <p:spPr>
          <a:xfrm>
            <a:off x="1471700" y="4213425"/>
            <a:ext cx="1987200" cy="141900"/>
          </a:xfrm>
          <a:prstGeom prst="rect">
            <a:avLst/>
          </a:prstGeom>
          <a:no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8"/>
          <p:cNvSpPr/>
          <p:nvPr/>
        </p:nvSpPr>
        <p:spPr>
          <a:xfrm>
            <a:off x="1471700" y="4594425"/>
            <a:ext cx="1987200" cy="276000"/>
          </a:xfrm>
          <a:prstGeom prst="rect">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stretch>
            <a:fillRect/>
          </a:stretch>
        </p:blipFill>
        <p:spPr>
          <a:xfrm>
            <a:off x="418214" y="2112335"/>
            <a:ext cx="8414086" cy="2900305"/>
          </a:xfrm>
          <a:prstGeom prst="rect">
            <a:avLst/>
          </a:prstGeom>
        </p:spPr>
      </p:pic>
      <p:sp>
        <p:nvSpPr>
          <p:cNvPr id="3" name="Down Arrow 2"/>
          <p:cNvSpPr/>
          <p:nvPr/>
        </p:nvSpPr>
        <p:spPr>
          <a:xfrm>
            <a:off x="4572000" y="5089451"/>
            <a:ext cx="45719" cy="567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Evaluation: User </a:t>
            </a:r>
            <a:r>
              <a:rPr lang="en" dirty="0" smtClean="0"/>
              <a:t>requirement (Track Delivery)</a:t>
            </a:r>
            <a:endParaRPr dirty="0"/>
          </a:p>
        </p:txBody>
      </p:sp>
      <p:sp>
        <p:nvSpPr>
          <p:cNvPr id="101" name="Google Shape;101;p19"/>
          <p:cNvSpPr txBox="1">
            <a:spLocks noGrp="1"/>
          </p:cNvSpPr>
          <p:nvPr>
            <p:ph type="body" idx="1"/>
          </p:nvPr>
        </p:nvSpPr>
        <p:spPr>
          <a:xfrm>
            <a:off x="311700" y="1152475"/>
            <a:ext cx="8520600" cy="1103700"/>
          </a:xfrm>
          <a:prstGeom prst="rect">
            <a:avLst/>
          </a:prstGeom>
        </p:spPr>
        <p:txBody>
          <a:bodyPr spcFirstLastPara="1" wrap="square" lIns="91425" tIns="91425" rIns="91425" bIns="91425" anchor="t" anchorCtr="0">
            <a:normAutofit lnSpcReduction="10000"/>
          </a:bodyPr>
          <a:lstStyle/>
          <a:p>
            <a:pPr marL="114300" indent="0">
              <a:buNone/>
            </a:pPr>
            <a:r>
              <a:rPr lang="en-US" sz="1200" b="1" dirty="0" smtClean="0"/>
              <a:t>Track Delivery      </a:t>
            </a:r>
          </a:p>
          <a:p>
            <a:pPr marL="114300" indent="0">
              <a:buNone/>
            </a:pPr>
            <a:r>
              <a:rPr lang="en-US" sz="1100" dirty="0" smtClean="0"/>
              <a:t>1 </a:t>
            </a:r>
            <a:r>
              <a:rPr lang="en-US" sz="1100" dirty="0"/>
              <a:t>User can choose what to be shipped for him.</a:t>
            </a:r>
            <a:endParaRPr lang="en-US" sz="1100" b="1" dirty="0"/>
          </a:p>
          <a:p>
            <a:pPr marL="114300" indent="0">
              <a:buNone/>
            </a:pPr>
            <a:r>
              <a:rPr lang="en-US" sz="1100" dirty="0" smtClean="0"/>
              <a:t>2 </a:t>
            </a:r>
            <a:r>
              <a:rPr lang="en-US" sz="1100" dirty="0"/>
              <a:t>User can check status of the thing he shipped. For example, computer may say shipped or on the way it, depending on how many times you press status command</a:t>
            </a:r>
            <a:endParaRPr lang="en-US" sz="1100" b="1" dirty="0"/>
          </a:p>
          <a:p>
            <a:pPr marL="114300" indent="0">
              <a:buNone/>
            </a:pPr>
            <a:r>
              <a:rPr lang="en-US" sz="1100" dirty="0" smtClean="0"/>
              <a:t>3 </a:t>
            </a:r>
            <a:r>
              <a:rPr lang="en-US" sz="1100" dirty="0"/>
              <a:t>And he can also cancel his order. Game continues until user quitted</a:t>
            </a:r>
            <a:endParaRPr sz="1100" b="1" dirty="0">
              <a:solidFill>
                <a:schemeClr val="dk1"/>
              </a:solidFill>
            </a:endParaRPr>
          </a:p>
        </p:txBody>
      </p:sp>
      <p:sp>
        <p:nvSpPr>
          <p:cNvPr id="103" name="Google Shape;103;p19"/>
          <p:cNvSpPr/>
          <p:nvPr/>
        </p:nvSpPr>
        <p:spPr>
          <a:xfrm>
            <a:off x="1434350" y="3563475"/>
            <a:ext cx="1688400" cy="396000"/>
          </a:xfrm>
          <a:prstGeom prst="rect">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stretch>
            <a:fillRect/>
          </a:stretch>
        </p:blipFill>
        <p:spPr>
          <a:xfrm>
            <a:off x="1434350" y="2126512"/>
            <a:ext cx="5590227" cy="30169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93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Demo for functionality test and high level code explanation </a:t>
            </a:r>
            <a:r>
              <a:rPr lang="en">
                <a:solidFill>
                  <a:schemeClr val="dk2"/>
                </a:solidFill>
              </a:rPr>
              <a:t>[not presented, for reference]</a:t>
            </a:r>
            <a:endParaRPr/>
          </a:p>
        </p:txBody>
      </p:sp>
      <p:pic>
        <p:nvPicPr>
          <p:cNvPr id="109" name="Google Shape;109;p20" descr="You may use this video as a template for your demo video." title="Software Programming in Python: Sample Project Demo for students">
            <a:hlinkClick r:id="rId3"/>
          </p:cNvPr>
          <p:cNvPicPr preferRelativeResize="0"/>
          <p:nvPr/>
        </p:nvPicPr>
        <p:blipFill>
          <a:blip r:embed="rId4">
            <a:alphaModFix/>
          </a:blip>
          <a:stretch>
            <a:fillRect/>
          </a:stretch>
        </p:blipFill>
        <p:spPr>
          <a:xfrm>
            <a:off x="832225" y="1017725"/>
            <a:ext cx="6929725" cy="4152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10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aphicFrame>
        <p:nvGraphicFramePr>
          <p:cNvPr id="114" name="Google Shape;114;p21"/>
          <p:cNvGraphicFramePr/>
          <p:nvPr>
            <p:extLst>
              <p:ext uri="{D42A27DB-BD31-4B8C-83A1-F6EECF244321}">
                <p14:modId xmlns:p14="http://schemas.microsoft.com/office/powerpoint/2010/main" val="32668683"/>
              </p:ext>
            </p:extLst>
          </p:nvPr>
        </p:nvGraphicFramePr>
        <p:xfrm>
          <a:off x="304800" y="304800"/>
          <a:ext cx="8405150" cy="4637660"/>
        </p:xfrm>
        <a:graphic>
          <a:graphicData uri="http://schemas.openxmlformats.org/drawingml/2006/table">
            <a:tbl>
              <a:tblPr>
                <a:noFill/>
                <a:tableStyleId>{3CE62501-67A9-4F51-B41E-AFA339678AB8}</a:tableStyleId>
              </a:tblPr>
              <a:tblGrid>
                <a:gridCol w="2160375">
                  <a:extLst>
                    <a:ext uri="{9D8B030D-6E8A-4147-A177-3AD203B41FA5}">
                      <a16:colId xmlns:a16="http://schemas.microsoft.com/office/drawing/2014/main" val="20000"/>
                    </a:ext>
                  </a:extLst>
                </a:gridCol>
                <a:gridCol w="624477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sz="1100" b="1">
                          <a:solidFill>
                            <a:schemeClr val="lt1"/>
                          </a:solidFill>
                        </a:rPr>
                        <a:t>Elements</a:t>
                      </a:r>
                      <a:endParaRPr sz="1100" b="1">
                        <a:solidFill>
                          <a:schemeClr val="lt1"/>
                        </a:solidFill>
                      </a:endParaRPr>
                    </a:p>
                  </a:txBody>
                  <a:tcPr marL="63500" marR="63500" marT="63500" marB="63500">
                    <a:solidFill>
                      <a:srgbClr val="666666"/>
                    </a:solidFill>
                  </a:tcPr>
                </a:tc>
                <a:tc>
                  <a:txBody>
                    <a:bodyPr/>
                    <a:lstStyle/>
                    <a:p>
                      <a:pPr marL="0" lvl="0" indent="0" algn="l" rtl="0">
                        <a:spcBef>
                          <a:spcPts val="0"/>
                        </a:spcBef>
                        <a:spcAft>
                          <a:spcPts val="0"/>
                        </a:spcAft>
                        <a:buNone/>
                      </a:pPr>
                      <a:r>
                        <a:rPr lang="en" sz="1100" b="1">
                          <a:solidFill>
                            <a:schemeClr val="lt1"/>
                          </a:solidFill>
                        </a:rPr>
                        <a:t>Use case</a:t>
                      </a:r>
                      <a:endParaRPr sz="1100" b="1">
                        <a:solidFill>
                          <a:schemeClr val="lt1"/>
                        </a:solidFill>
                      </a:endParaRPr>
                    </a:p>
                  </a:txBody>
                  <a:tcPr marL="63500" marR="63500" marT="63500" marB="63500">
                    <a:solidFill>
                      <a:srgbClr val="666666"/>
                    </a:solidFill>
                  </a:tcPr>
                </a:tc>
                <a:extLst>
                  <a:ext uri="{0D108BD9-81ED-4DB2-BD59-A6C34878D82A}">
                    <a16:rowId xmlns:a16="http://schemas.microsoft.com/office/drawing/2014/main" val="10000"/>
                  </a:ext>
                </a:extLst>
              </a:tr>
              <a:tr h="0">
                <a:tc>
                  <a:txBody>
                    <a:bodyPr/>
                    <a:lstStyle/>
                    <a:p>
                      <a:pPr marL="457200" lvl="0" indent="-298450" algn="l" rtl="0">
                        <a:spcBef>
                          <a:spcPts val="0"/>
                        </a:spcBef>
                        <a:spcAft>
                          <a:spcPts val="0"/>
                        </a:spcAft>
                        <a:buSzPts val="1100"/>
                        <a:buChar char="-"/>
                      </a:pPr>
                      <a:r>
                        <a:rPr lang="en" sz="1100"/>
                        <a:t>Built in functions such as len()</a:t>
                      </a:r>
                      <a:endParaRPr sz="1100"/>
                    </a:p>
                    <a:p>
                      <a:pPr marL="457200" lvl="0" indent="-298450" algn="l" rtl="0">
                        <a:spcBef>
                          <a:spcPts val="0"/>
                        </a:spcBef>
                        <a:spcAft>
                          <a:spcPts val="0"/>
                        </a:spcAft>
                        <a:buClr>
                          <a:schemeClr val="dk1"/>
                        </a:buClr>
                        <a:buSzPts val="1100"/>
                        <a:buChar char="-"/>
                      </a:pPr>
                      <a:r>
                        <a:rPr lang="en" sz="1100">
                          <a:solidFill>
                            <a:schemeClr val="dk1"/>
                          </a:solidFill>
                        </a:rPr>
                        <a:t>List replication </a:t>
                      </a:r>
                      <a:endParaRPr sz="1100"/>
                    </a:p>
                  </a:txBody>
                  <a:tcPr marL="63500" marR="63500" marT="63500" marB="63500"/>
                </a:tc>
                <a:tc>
                  <a:txBody>
                    <a:bodyPr/>
                    <a:lstStyle/>
                    <a:p>
                      <a:r>
                        <a:rPr lang="en-US" sz="900" b="0" i="0" u="none" strike="noStrike" cap="none" dirty="0" smtClean="0">
                          <a:solidFill>
                            <a:srgbClr val="000000"/>
                          </a:solidFill>
                          <a:effectLst/>
                          <a:latin typeface="+mj-lt"/>
                          <a:ea typeface="Arial"/>
                          <a:cs typeface="Arial"/>
                          <a:sym typeface="Arial"/>
                        </a:rPr>
                        <a:t>name = input("Please, enter your name: " )</a:t>
                      </a:r>
                    </a:p>
                    <a:p>
                      <a:r>
                        <a:rPr lang="en-US" sz="900" b="0" i="0" u="none" strike="noStrike" cap="none" dirty="0" smtClean="0">
                          <a:solidFill>
                            <a:srgbClr val="000000"/>
                          </a:solidFill>
                          <a:effectLst/>
                          <a:latin typeface="+mj-lt"/>
                          <a:ea typeface="Arial"/>
                          <a:cs typeface="Arial"/>
                          <a:sym typeface="Arial"/>
                        </a:rPr>
                        <a:t>  if </a:t>
                      </a:r>
                      <a:r>
                        <a:rPr lang="en-US" sz="900" b="0" i="0" u="none" strike="noStrike" cap="none" dirty="0" err="1" smtClean="0">
                          <a:solidFill>
                            <a:srgbClr val="000000"/>
                          </a:solidFill>
                          <a:effectLst/>
                          <a:latin typeface="+mj-lt"/>
                          <a:ea typeface="Arial"/>
                          <a:cs typeface="Arial"/>
                          <a:sym typeface="Arial"/>
                        </a:rPr>
                        <a:t>len</a:t>
                      </a:r>
                      <a:r>
                        <a:rPr lang="en-US" sz="900" b="0" i="0" u="none" strike="noStrike" cap="none" dirty="0" smtClean="0">
                          <a:solidFill>
                            <a:srgbClr val="000000"/>
                          </a:solidFill>
                          <a:effectLst/>
                          <a:latin typeface="+mj-lt"/>
                          <a:ea typeface="Arial"/>
                          <a:cs typeface="Arial"/>
                          <a:sym typeface="Arial"/>
                        </a:rPr>
                        <a:t>(name)&lt;3:</a:t>
                      </a:r>
                    </a:p>
                    <a:p>
                      <a:r>
                        <a:rPr lang="en-US" sz="900" b="0" i="0" u="none" strike="noStrike" cap="none" dirty="0" smtClean="0">
                          <a:solidFill>
                            <a:srgbClr val="000000"/>
                          </a:solidFill>
                          <a:effectLst/>
                          <a:latin typeface="+mj-lt"/>
                          <a:ea typeface="Arial"/>
                          <a:cs typeface="Arial"/>
                          <a:sym typeface="Arial"/>
                        </a:rPr>
                        <a:t>    print("Name must be 3 characters")</a:t>
                      </a:r>
                    </a:p>
                    <a:p>
                      <a:r>
                        <a:rPr lang="en-US" sz="900" b="0" i="0" u="none" strike="noStrike" cap="none" dirty="0" smtClean="0">
                          <a:solidFill>
                            <a:srgbClr val="000000"/>
                          </a:solidFill>
                          <a:effectLst/>
                          <a:latin typeface="+mj-lt"/>
                          <a:ea typeface="Arial"/>
                          <a:cs typeface="Arial"/>
                          <a:sym typeface="Arial"/>
                        </a:rPr>
                        <a:t>  </a:t>
                      </a:r>
                      <a:r>
                        <a:rPr lang="en-US" sz="900" b="0" i="0" u="none" strike="noStrike" cap="none" dirty="0" err="1" smtClean="0">
                          <a:solidFill>
                            <a:srgbClr val="000000"/>
                          </a:solidFill>
                          <a:effectLst/>
                          <a:latin typeface="+mj-lt"/>
                          <a:ea typeface="Arial"/>
                          <a:cs typeface="Arial"/>
                          <a:sym typeface="Arial"/>
                        </a:rPr>
                        <a:t>elif</a:t>
                      </a:r>
                      <a:r>
                        <a:rPr lang="en-US" sz="900" b="0" i="0" u="none" strike="noStrike" cap="none" dirty="0" smtClean="0">
                          <a:solidFill>
                            <a:srgbClr val="000000"/>
                          </a:solidFill>
                          <a:effectLst/>
                          <a:latin typeface="+mj-lt"/>
                          <a:ea typeface="Arial"/>
                          <a:cs typeface="Arial"/>
                          <a:sym typeface="Arial"/>
                        </a:rPr>
                        <a:t> </a:t>
                      </a:r>
                      <a:r>
                        <a:rPr lang="en-US" sz="900" b="0" i="0" u="none" strike="noStrike" cap="none" dirty="0" err="1" smtClean="0">
                          <a:solidFill>
                            <a:srgbClr val="000000"/>
                          </a:solidFill>
                          <a:effectLst/>
                          <a:latin typeface="+mj-lt"/>
                          <a:ea typeface="Arial"/>
                          <a:cs typeface="Arial"/>
                          <a:sym typeface="Arial"/>
                        </a:rPr>
                        <a:t>len</a:t>
                      </a:r>
                      <a:r>
                        <a:rPr lang="en-US" sz="900" b="0" i="0" u="none" strike="noStrike" cap="none" dirty="0" smtClean="0">
                          <a:solidFill>
                            <a:srgbClr val="000000"/>
                          </a:solidFill>
                          <a:effectLst/>
                          <a:latin typeface="+mj-lt"/>
                          <a:ea typeface="Arial"/>
                          <a:cs typeface="Arial"/>
                          <a:sym typeface="Arial"/>
                        </a:rPr>
                        <a:t>(name)&gt;50:</a:t>
                      </a:r>
                    </a:p>
                    <a:p>
                      <a:r>
                        <a:rPr lang="en-US" sz="900" b="0" i="0" u="none" strike="noStrike" cap="none" dirty="0" smtClean="0">
                          <a:solidFill>
                            <a:srgbClr val="000000"/>
                          </a:solidFill>
                          <a:effectLst/>
                          <a:latin typeface="+mj-lt"/>
                          <a:ea typeface="Arial"/>
                          <a:cs typeface="Arial"/>
                          <a:sym typeface="Arial"/>
                        </a:rPr>
                        <a:t>    print("Name must be at most 50 characters")</a:t>
                      </a:r>
                    </a:p>
                    <a:p>
                      <a:r>
                        <a:rPr lang="en-US" sz="900" b="0" i="0" u="none" strike="noStrike" cap="none" dirty="0" smtClean="0">
                          <a:solidFill>
                            <a:srgbClr val="000000"/>
                          </a:solidFill>
                          <a:effectLst/>
                          <a:latin typeface="+mj-lt"/>
                          <a:ea typeface="Arial"/>
                          <a:cs typeface="Arial"/>
                          <a:sym typeface="Arial"/>
                        </a:rPr>
                        <a:t>  else:</a:t>
                      </a:r>
                    </a:p>
                    <a:p>
                      <a:r>
                        <a:rPr lang="en-US" sz="900" b="0" i="0" u="none" strike="noStrike" cap="none" dirty="0" smtClean="0">
                          <a:solidFill>
                            <a:srgbClr val="000000"/>
                          </a:solidFill>
                          <a:effectLst/>
                          <a:latin typeface="+mj-lt"/>
                          <a:ea typeface="Arial"/>
                          <a:cs typeface="Arial"/>
                          <a:sym typeface="Arial"/>
                        </a:rPr>
                        <a:t>    print('Hi ' + name  + " welcome to our Gaming club")</a:t>
                      </a:r>
                    </a:p>
                    <a:p>
                      <a:r>
                        <a:rPr lang="en-US" sz="900" b="0" i="0" u="none" strike="noStrike" cap="none" dirty="0" smtClean="0">
                          <a:solidFill>
                            <a:srgbClr val="000000"/>
                          </a:solidFill>
                          <a:effectLst/>
                          <a:latin typeface="+mj-lt"/>
                          <a:ea typeface="Arial"/>
                          <a:cs typeface="Arial"/>
                          <a:sym typeface="Arial"/>
                        </a:rPr>
                        <a:t>    print("Here is the games for you. Please choose one!")</a:t>
                      </a:r>
                    </a:p>
                    <a:p>
                      <a:pPr marL="0" lvl="0" indent="0" algn="l" rtl="0">
                        <a:lnSpc>
                          <a:spcPct val="135714"/>
                        </a:lnSpc>
                        <a:spcBef>
                          <a:spcPts val="0"/>
                        </a:spcBef>
                        <a:spcAft>
                          <a:spcPts val="0"/>
                        </a:spcAft>
                        <a:buNone/>
                      </a:pPr>
                      <a:endParaRPr sz="900" dirty="0"/>
                    </a:p>
                  </a:txBody>
                  <a:tcPr marL="63500" marR="63500" marT="63500" marB="63500"/>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1100" dirty="0"/>
                        <a:t>List </a:t>
                      </a:r>
                      <a:endParaRPr sz="1100" dirty="0"/>
                    </a:p>
                  </a:txBody>
                  <a:tcPr marL="63500" marR="63500" marT="63500" marB="63500"/>
                </a:tc>
                <a:tc>
                  <a:txBody>
                    <a:bodyPr/>
                    <a:lstStyle/>
                    <a:p>
                      <a:pPr marL="0" marR="0" lvl="0" indent="0" algn="l" defTabSz="914400" rtl="0" eaLnBrk="1" fontAlgn="auto" latinLnBrk="0" hangingPunct="1">
                        <a:lnSpc>
                          <a:spcPct val="135714"/>
                        </a:lnSpc>
                        <a:spcBef>
                          <a:spcPts val="0"/>
                        </a:spcBef>
                        <a:spcAft>
                          <a:spcPts val="0"/>
                        </a:spcAft>
                        <a:buClr>
                          <a:srgbClr val="000000"/>
                        </a:buClr>
                        <a:buSzTx/>
                        <a:buFont typeface="Arial"/>
                        <a:buNone/>
                        <a:tabLst/>
                        <a:defRPr/>
                      </a:pPr>
                      <a:r>
                        <a:rPr lang="en-US" sz="900" b="0" i="0" u="none" strike="noStrike" cap="none" dirty="0" smtClean="0">
                          <a:solidFill>
                            <a:srgbClr val="000000"/>
                          </a:solidFill>
                          <a:effectLst/>
                          <a:latin typeface="Arial"/>
                          <a:ea typeface="Arial"/>
                          <a:cs typeface="Arial"/>
                          <a:sym typeface="Arial"/>
                        </a:rPr>
                        <a:t>numbers = (0,1,2,3,4,5,6,7,8,9,10)</a:t>
                      </a:r>
                    </a:p>
                  </a:txBody>
                  <a:tcPr marL="63500" marR="63500" marT="63500" marB="63500"/>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1100" b="1" dirty="0"/>
                        <a:t>index</a:t>
                      </a:r>
                      <a:r>
                        <a:rPr lang="en" sz="1100" dirty="0"/>
                        <a:t> method of list</a:t>
                      </a:r>
                      <a:endParaRPr sz="1100" dirty="0"/>
                    </a:p>
                  </a:txBody>
                  <a:tcPr marL="63500" marR="63500" marT="63500" marB="63500"/>
                </a:tc>
                <a:tc>
                  <a:txBody>
                    <a:bodyPr/>
                    <a:lstStyle/>
                    <a:p>
                      <a:pPr marL="0" marR="0" lvl="0" indent="0" algn="l" defTabSz="914400" rtl="0" eaLnBrk="1" fontAlgn="auto" latinLnBrk="0" hangingPunct="1">
                        <a:lnSpc>
                          <a:spcPct val="135714"/>
                        </a:lnSpc>
                        <a:spcBef>
                          <a:spcPts val="0"/>
                        </a:spcBef>
                        <a:spcAft>
                          <a:spcPts val="0"/>
                        </a:spcAft>
                        <a:buClr>
                          <a:srgbClr val="000000"/>
                        </a:buClr>
                        <a:buSzTx/>
                        <a:buFont typeface="Arial"/>
                        <a:buNone/>
                        <a:tabLst/>
                        <a:defRPr/>
                      </a:pPr>
                      <a:r>
                        <a:rPr lang="en-US" sz="900" dirty="0" err="1" smtClean="0">
                          <a:solidFill>
                            <a:schemeClr val="tx1"/>
                          </a:solidFill>
                          <a:latin typeface="+mj-lt"/>
                          <a:ea typeface="Courier New"/>
                          <a:cs typeface="Courier New"/>
                          <a:sym typeface="Courier New"/>
                        </a:rPr>
                        <a:t>numbers.append</a:t>
                      </a:r>
                      <a:r>
                        <a:rPr lang="en-US" sz="900" dirty="0" smtClean="0">
                          <a:solidFill>
                            <a:schemeClr val="tx1"/>
                          </a:solidFill>
                          <a:latin typeface="+mj-lt"/>
                          <a:ea typeface="Courier New"/>
                          <a:cs typeface="Courier New"/>
                          <a:sym typeface="Courier New"/>
                        </a:rPr>
                        <a:t>(11)</a:t>
                      </a:r>
                      <a:endParaRPr sz="900" dirty="0">
                        <a:solidFill>
                          <a:schemeClr val="tx1"/>
                        </a:solidFill>
                        <a:latin typeface="+mj-lt"/>
                        <a:ea typeface="Courier New"/>
                        <a:cs typeface="Courier New"/>
                        <a:sym typeface="Courier New"/>
                      </a:endParaRPr>
                    </a:p>
                  </a:txBody>
                  <a:tcPr marL="63500" marR="63500" marT="63500" marB="63500"/>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1100" b="1"/>
                        <a:t>not in</a:t>
                      </a:r>
                      <a:r>
                        <a:rPr lang="en" sz="1100"/>
                        <a:t> operator of list</a:t>
                      </a:r>
                      <a:endParaRPr sz="1100"/>
                    </a:p>
                  </a:txBody>
                  <a:tcPr marL="63500" marR="63500" marT="63500" marB="63500"/>
                </a:tc>
                <a:tc>
                  <a:txBody>
                    <a:bodyPr/>
                    <a:lstStyle/>
                    <a:p>
                      <a:pPr marL="0" lvl="0" indent="0" algn="l" rtl="0">
                        <a:lnSpc>
                          <a:spcPct val="135714"/>
                        </a:lnSpc>
                        <a:spcBef>
                          <a:spcPts val="0"/>
                        </a:spcBef>
                        <a:spcAft>
                          <a:spcPts val="0"/>
                        </a:spcAft>
                        <a:buNone/>
                      </a:pPr>
                      <a:r>
                        <a:rPr lang="en-US" sz="900" b="0" i="0" u="none" strike="noStrike" cap="none" dirty="0" smtClean="0">
                          <a:solidFill>
                            <a:srgbClr val="000000"/>
                          </a:solidFill>
                          <a:effectLst/>
                          <a:latin typeface="Arial"/>
                          <a:ea typeface="Arial"/>
                          <a:cs typeface="Arial"/>
                          <a:sym typeface="Arial"/>
                        </a:rPr>
                        <a:t>while response not in {"t", "g"}:</a:t>
                      </a:r>
                      <a:endParaRPr sz="900" dirty="0">
                        <a:solidFill>
                          <a:srgbClr val="569CD6"/>
                        </a:solidFill>
                        <a:latin typeface="Courier New"/>
                        <a:ea typeface="Courier New"/>
                        <a:cs typeface="Courier New"/>
                        <a:sym typeface="Courier New"/>
                      </a:endParaRPr>
                    </a:p>
                  </a:txBody>
                  <a:tcPr marL="63500" marR="63500" marT="63500" marB="63500"/>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 sz="1100"/>
                        <a:t>List enumeration </a:t>
                      </a:r>
                      <a:endParaRPr sz="1100"/>
                    </a:p>
                  </a:txBody>
                  <a:tcPr marL="63500" marR="63500" marT="63500" marB="63500"/>
                </a:tc>
                <a:tc>
                  <a:txBody>
                    <a:bodyPr/>
                    <a:lstStyle/>
                    <a:p>
                      <a:pPr marL="0" lvl="0" indent="0" algn="l" rtl="0">
                        <a:lnSpc>
                          <a:spcPct val="135714"/>
                        </a:lnSpc>
                        <a:spcBef>
                          <a:spcPts val="0"/>
                        </a:spcBef>
                        <a:spcAft>
                          <a:spcPts val="0"/>
                        </a:spcAft>
                        <a:buNone/>
                      </a:pPr>
                      <a:endParaRPr sz="900" dirty="0">
                        <a:solidFill>
                          <a:srgbClr val="D4D4D4"/>
                        </a:solidFill>
                        <a:latin typeface="Courier New"/>
                        <a:ea typeface="Courier New"/>
                        <a:cs typeface="Courier New"/>
                        <a:sym typeface="Courier New"/>
                      </a:endParaRPr>
                    </a:p>
                  </a:txBody>
                  <a:tcPr marL="63500" marR="63500" marT="63500" marB="63500"/>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 sz="1100"/>
                        <a:t>Augmented operators</a:t>
                      </a:r>
                      <a:endParaRPr sz="1100"/>
                    </a:p>
                  </a:txBody>
                  <a:tcPr marL="63500" marR="63500" marT="63500" marB="63500"/>
                </a:tc>
                <a:tc>
                  <a:txBody>
                    <a:bodyPr/>
                    <a:lstStyle/>
                    <a:p>
                      <a:r>
                        <a:rPr lang="en-US" sz="900" b="0" i="0" u="none" strike="noStrike" cap="none" dirty="0" smtClean="0">
                          <a:solidFill>
                            <a:srgbClr val="000000"/>
                          </a:solidFill>
                          <a:effectLst/>
                          <a:latin typeface="Arial"/>
                          <a:ea typeface="Arial"/>
                          <a:cs typeface="Arial"/>
                          <a:sym typeface="Arial"/>
                        </a:rPr>
                        <a:t>chance = 0</a:t>
                      </a:r>
                    </a:p>
                    <a:p>
                      <a:r>
                        <a:rPr lang="en-US" sz="900" b="0" i="0" u="none" strike="noStrike" cap="none" dirty="0" smtClean="0">
                          <a:solidFill>
                            <a:srgbClr val="000000"/>
                          </a:solidFill>
                          <a:effectLst/>
                          <a:latin typeface="Arial"/>
                          <a:ea typeface="Arial"/>
                          <a:cs typeface="Arial"/>
                          <a:sym typeface="Arial"/>
                        </a:rPr>
                        <a:t>    </a:t>
                      </a:r>
                      <a:r>
                        <a:rPr lang="en-US" sz="900" b="0" i="0" u="none" strike="noStrike" cap="none" dirty="0" err="1" smtClean="0">
                          <a:solidFill>
                            <a:srgbClr val="000000"/>
                          </a:solidFill>
                          <a:effectLst/>
                          <a:latin typeface="Arial"/>
                          <a:ea typeface="Arial"/>
                          <a:cs typeface="Arial"/>
                          <a:sym typeface="Arial"/>
                        </a:rPr>
                        <a:t>chance_limit</a:t>
                      </a:r>
                      <a:r>
                        <a:rPr lang="en-US" sz="900" b="0" i="0" u="none" strike="noStrike" cap="none" dirty="0" smtClean="0">
                          <a:solidFill>
                            <a:srgbClr val="000000"/>
                          </a:solidFill>
                          <a:effectLst/>
                          <a:latin typeface="Arial"/>
                          <a:ea typeface="Arial"/>
                          <a:cs typeface="Arial"/>
                          <a:sym typeface="Arial"/>
                        </a:rPr>
                        <a:t> = 3</a:t>
                      </a:r>
                    </a:p>
                    <a:p>
                      <a:r>
                        <a:rPr lang="en-US" sz="900" b="0" i="0" u="none" strike="noStrike" cap="none" dirty="0" smtClean="0">
                          <a:solidFill>
                            <a:srgbClr val="000000"/>
                          </a:solidFill>
                          <a:effectLst/>
                          <a:latin typeface="Arial"/>
                          <a:ea typeface="Arial"/>
                          <a:cs typeface="Arial"/>
                          <a:sym typeface="Arial"/>
                        </a:rPr>
                        <a:t>    while chance &lt; </a:t>
                      </a:r>
                      <a:r>
                        <a:rPr lang="en-US" sz="900" b="0" i="0" u="none" strike="noStrike" cap="none" dirty="0" err="1" smtClean="0">
                          <a:solidFill>
                            <a:srgbClr val="000000"/>
                          </a:solidFill>
                          <a:effectLst/>
                          <a:latin typeface="Arial"/>
                          <a:ea typeface="Arial"/>
                          <a:cs typeface="Arial"/>
                          <a:sym typeface="Arial"/>
                        </a:rPr>
                        <a:t>chance_limit</a:t>
                      </a:r>
                      <a:r>
                        <a:rPr lang="en-US" sz="900" b="0" i="0" u="none" strike="noStrike" cap="none" dirty="0" smtClean="0">
                          <a:solidFill>
                            <a:srgbClr val="000000"/>
                          </a:solidFill>
                          <a:effectLst/>
                          <a:latin typeface="Arial"/>
                          <a:ea typeface="Arial"/>
                          <a:cs typeface="Arial"/>
                          <a:sym typeface="Arial"/>
                        </a:rPr>
                        <a:t>:</a:t>
                      </a:r>
                    </a:p>
                    <a:p>
                      <a:r>
                        <a:rPr lang="en-US" sz="900" b="0" i="0" u="none" strike="noStrike" cap="none" dirty="0" smtClean="0">
                          <a:solidFill>
                            <a:srgbClr val="000000"/>
                          </a:solidFill>
                          <a:effectLst/>
                          <a:latin typeface="Arial"/>
                          <a:ea typeface="Arial"/>
                          <a:cs typeface="Arial"/>
                          <a:sym typeface="Arial"/>
                        </a:rPr>
                        <a:t>        guess = input("Guess: ")</a:t>
                      </a:r>
                    </a:p>
                    <a:p>
                      <a:r>
                        <a:rPr lang="en-US" sz="900" b="0" i="0" u="none" strike="noStrike" cap="none" dirty="0" smtClean="0">
                          <a:solidFill>
                            <a:srgbClr val="000000"/>
                          </a:solidFill>
                          <a:effectLst/>
                          <a:latin typeface="Arial"/>
                          <a:ea typeface="Arial"/>
                          <a:cs typeface="Arial"/>
                          <a:sym typeface="Arial"/>
                        </a:rPr>
                        <a:t>        if </a:t>
                      </a:r>
                      <a:r>
                        <a:rPr lang="en-US" sz="900" b="0" i="0" u="none" strike="noStrike" cap="none" dirty="0" err="1" smtClean="0">
                          <a:solidFill>
                            <a:srgbClr val="000000"/>
                          </a:solidFill>
                          <a:effectLst/>
                          <a:latin typeface="Arial"/>
                          <a:ea typeface="Arial"/>
                          <a:cs typeface="Arial"/>
                          <a:sym typeface="Arial"/>
                        </a:rPr>
                        <a:t>guess.isdecimal</a:t>
                      </a:r>
                      <a:r>
                        <a:rPr lang="en-US" sz="900" b="0" i="0" u="none" strike="noStrike" cap="none" dirty="0" smtClean="0">
                          <a:solidFill>
                            <a:srgbClr val="000000"/>
                          </a:solidFill>
                          <a:effectLst/>
                          <a:latin typeface="Arial"/>
                          <a:ea typeface="Arial"/>
                          <a:cs typeface="Arial"/>
                          <a:sym typeface="Arial"/>
                        </a:rPr>
                        <a:t>() and (</a:t>
                      </a:r>
                      <a:r>
                        <a:rPr lang="en-US" sz="900" b="0" i="0" u="none" strike="noStrike" cap="none" dirty="0" err="1" smtClean="0">
                          <a:solidFill>
                            <a:srgbClr val="000000"/>
                          </a:solidFill>
                          <a:effectLst/>
                          <a:latin typeface="Arial"/>
                          <a:ea typeface="Arial"/>
                          <a:cs typeface="Arial"/>
                          <a:sym typeface="Arial"/>
                        </a:rPr>
                        <a:t>int</a:t>
                      </a:r>
                      <a:r>
                        <a:rPr lang="en-US" sz="900" b="0" i="0" u="none" strike="noStrike" cap="none" dirty="0" smtClean="0">
                          <a:solidFill>
                            <a:srgbClr val="000000"/>
                          </a:solidFill>
                          <a:effectLst/>
                          <a:latin typeface="Arial"/>
                          <a:ea typeface="Arial"/>
                          <a:cs typeface="Arial"/>
                          <a:sym typeface="Arial"/>
                        </a:rPr>
                        <a:t>(guess)&gt;=0 and     </a:t>
                      </a:r>
                      <a:r>
                        <a:rPr lang="en-US" sz="900" b="0" i="0" u="none" strike="noStrike" cap="none" dirty="0" err="1" smtClean="0">
                          <a:solidFill>
                            <a:srgbClr val="000000"/>
                          </a:solidFill>
                          <a:effectLst/>
                          <a:latin typeface="Arial"/>
                          <a:ea typeface="Arial"/>
                          <a:cs typeface="Arial"/>
                          <a:sym typeface="Arial"/>
                        </a:rPr>
                        <a:t>int</a:t>
                      </a:r>
                      <a:r>
                        <a:rPr lang="en-US" sz="900" b="0" i="0" u="none" strike="noStrike" cap="none" dirty="0" smtClean="0">
                          <a:solidFill>
                            <a:srgbClr val="000000"/>
                          </a:solidFill>
                          <a:effectLst/>
                          <a:latin typeface="Arial"/>
                          <a:ea typeface="Arial"/>
                          <a:cs typeface="Arial"/>
                          <a:sym typeface="Arial"/>
                        </a:rPr>
                        <a:t>(guess)&lt;=10):</a:t>
                      </a:r>
                    </a:p>
                    <a:p>
                      <a:r>
                        <a:rPr lang="en-US" sz="900" b="0" i="0" u="none" strike="noStrike" cap="none" dirty="0" smtClean="0">
                          <a:solidFill>
                            <a:srgbClr val="000000"/>
                          </a:solidFill>
                          <a:effectLst/>
                          <a:latin typeface="Arial"/>
                          <a:ea typeface="Arial"/>
                          <a:cs typeface="Arial"/>
                          <a:sym typeface="Arial"/>
                        </a:rPr>
                        <a:t>          guess = </a:t>
                      </a:r>
                      <a:r>
                        <a:rPr lang="en-US" sz="900" b="0" i="0" u="none" strike="noStrike" cap="none" dirty="0" err="1" smtClean="0">
                          <a:solidFill>
                            <a:srgbClr val="000000"/>
                          </a:solidFill>
                          <a:effectLst/>
                          <a:latin typeface="Arial"/>
                          <a:ea typeface="Arial"/>
                          <a:cs typeface="Arial"/>
                          <a:sym typeface="Arial"/>
                        </a:rPr>
                        <a:t>int</a:t>
                      </a:r>
                      <a:r>
                        <a:rPr lang="en-US" sz="900" b="0" i="0" u="none" strike="noStrike" cap="none" dirty="0" smtClean="0">
                          <a:solidFill>
                            <a:srgbClr val="000000"/>
                          </a:solidFill>
                          <a:effectLst/>
                          <a:latin typeface="Arial"/>
                          <a:ea typeface="Arial"/>
                          <a:cs typeface="Arial"/>
                          <a:sym typeface="Arial"/>
                        </a:rPr>
                        <a:t>()</a:t>
                      </a:r>
                    </a:p>
                    <a:p>
                      <a:r>
                        <a:rPr lang="en-US" sz="900" b="0" i="0" u="none" strike="noStrike" cap="none" dirty="0" smtClean="0">
                          <a:solidFill>
                            <a:srgbClr val="000000"/>
                          </a:solidFill>
                          <a:effectLst/>
                          <a:latin typeface="Arial"/>
                          <a:ea typeface="Arial"/>
                          <a:cs typeface="Arial"/>
                          <a:sym typeface="Arial"/>
                        </a:rPr>
                        <a:t>          chance += 1</a:t>
                      </a:r>
                    </a:p>
                    <a:p>
                      <a:pPr marL="0" lvl="0" indent="0" algn="l" rtl="0">
                        <a:lnSpc>
                          <a:spcPct val="135714"/>
                        </a:lnSpc>
                        <a:spcBef>
                          <a:spcPts val="0"/>
                        </a:spcBef>
                        <a:spcAft>
                          <a:spcPts val="0"/>
                        </a:spcAft>
                        <a:buNone/>
                      </a:pPr>
                      <a:endParaRPr sz="900" dirty="0">
                        <a:solidFill>
                          <a:srgbClr val="C586C0"/>
                        </a:solidFill>
                        <a:latin typeface="Courier New"/>
                        <a:ea typeface="Courier New"/>
                        <a:cs typeface="Courier New"/>
                        <a:sym typeface="Courier New"/>
                      </a:endParaRPr>
                    </a:p>
                  </a:txBody>
                  <a:tcPr marL="63500" marR="63500" marT="63500" marB="63500"/>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r>
                        <a:rPr lang="en" sz="1100"/>
                        <a:t>Comparison operators</a:t>
                      </a:r>
                      <a:endParaRPr sz="1100"/>
                    </a:p>
                  </a:txBody>
                  <a:tcPr marL="63500" marR="63500" marT="63500" marB="63500"/>
                </a:tc>
                <a:tc>
                  <a:txBody>
                    <a:bodyPr/>
                    <a:lstStyle/>
                    <a:p>
                      <a:pPr marL="0" marR="0" lvl="0" indent="0" algn="l" defTabSz="914400" rtl="0" eaLnBrk="1" fontAlgn="auto" latinLnBrk="0" hangingPunct="1">
                        <a:lnSpc>
                          <a:spcPct val="135714"/>
                        </a:lnSpc>
                        <a:spcBef>
                          <a:spcPts val="0"/>
                        </a:spcBef>
                        <a:spcAft>
                          <a:spcPts val="0"/>
                        </a:spcAft>
                        <a:buClr>
                          <a:srgbClr val="000000"/>
                        </a:buClr>
                        <a:buSzTx/>
                        <a:buFont typeface="Arial"/>
                        <a:buNone/>
                        <a:tabLst/>
                        <a:defRPr/>
                      </a:pPr>
                      <a:r>
                        <a:rPr lang="en-US" sz="900" b="0" i="0" u="none" strike="noStrike" cap="none" dirty="0" smtClean="0">
                          <a:solidFill>
                            <a:srgbClr val="000000"/>
                          </a:solidFill>
                          <a:effectLst/>
                          <a:latin typeface="Arial"/>
                          <a:ea typeface="Arial"/>
                          <a:cs typeface="Arial"/>
                          <a:sym typeface="Arial"/>
                        </a:rPr>
                        <a:t>if </a:t>
                      </a:r>
                      <a:r>
                        <a:rPr lang="en-US" sz="900" b="0" i="0" u="none" strike="noStrike" cap="none" dirty="0" err="1" smtClean="0">
                          <a:solidFill>
                            <a:srgbClr val="000000"/>
                          </a:solidFill>
                          <a:effectLst/>
                          <a:latin typeface="Arial"/>
                          <a:ea typeface="Arial"/>
                          <a:cs typeface="Arial"/>
                          <a:sym typeface="Arial"/>
                        </a:rPr>
                        <a:t>guess.isdecimal</a:t>
                      </a:r>
                      <a:r>
                        <a:rPr lang="en-US" sz="900" b="0" i="0" u="none" strike="noStrike" cap="none" dirty="0" smtClean="0">
                          <a:solidFill>
                            <a:srgbClr val="000000"/>
                          </a:solidFill>
                          <a:effectLst/>
                          <a:latin typeface="Arial"/>
                          <a:ea typeface="Arial"/>
                          <a:cs typeface="Arial"/>
                          <a:sym typeface="Arial"/>
                        </a:rPr>
                        <a:t>() and (</a:t>
                      </a:r>
                      <a:r>
                        <a:rPr lang="en-US" sz="900" b="0" i="0" u="none" strike="noStrike" cap="none" dirty="0" err="1" smtClean="0">
                          <a:solidFill>
                            <a:srgbClr val="000000"/>
                          </a:solidFill>
                          <a:effectLst/>
                          <a:latin typeface="Arial"/>
                          <a:ea typeface="Arial"/>
                          <a:cs typeface="Arial"/>
                          <a:sym typeface="Arial"/>
                        </a:rPr>
                        <a:t>int</a:t>
                      </a:r>
                      <a:r>
                        <a:rPr lang="en-US" sz="900" b="0" i="0" u="none" strike="noStrike" cap="none" dirty="0" smtClean="0">
                          <a:solidFill>
                            <a:srgbClr val="000000"/>
                          </a:solidFill>
                          <a:effectLst/>
                          <a:latin typeface="Arial"/>
                          <a:ea typeface="Arial"/>
                          <a:cs typeface="Arial"/>
                          <a:sym typeface="Arial"/>
                        </a:rPr>
                        <a:t>(guess)&gt;=0 and </a:t>
                      </a:r>
                      <a:r>
                        <a:rPr lang="en-US" sz="900" b="0" i="0" u="none" strike="noStrike" cap="none" dirty="0" err="1" smtClean="0">
                          <a:solidFill>
                            <a:srgbClr val="000000"/>
                          </a:solidFill>
                          <a:effectLst/>
                          <a:latin typeface="Arial"/>
                          <a:ea typeface="Arial"/>
                          <a:cs typeface="Arial"/>
                          <a:sym typeface="Arial"/>
                        </a:rPr>
                        <a:t>int</a:t>
                      </a:r>
                      <a:r>
                        <a:rPr lang="en-US" sz="900" b="0" i="0" u="none" strike="noStrike" cap="none" dirty="0" smtClean="0">
                          <a:solidFill>
                            <a:srgbClr val="000000"/>
                          </a:solidFill>
                          <a:effectLst/>
                          <a:latin typeface="Arial"/>
                          <a:ea typeface="Arial"/>
                          <a:cs typeface="Arial"/>
                          <a:sym typeface="Arial"/>
                        </a:rPr>
                        <a:t>(guess)&lt;=10):</a:t>
                      </a:r>
                    </a:p>
                    <a:p>
                      <a:pPr marL="0" lvl="0" indent="0" algn="l" rtl="0">
                        <a:lnSpc>
                          <a:spcPct val="135714"/>
                        </a:lnSpc>
                        <a:spcBef>
                          <a:spcPts val="0"/>
                        </a:spcBef>
                        <a:spcAft>
                          <a:spcPts val="0"/>
                        </a:spcAft>
                        <a:buNone/>
                      </a:pPr>
                      <a:endParaRPr sz="900" dirty="0">
                        <a:solidFill>
                          <a:srgbClr val="9CDCFE"/>
                        </a:solidFill>
                        <a:latin typeface="Courier New"/>
                        <a:ea typeface="Courier New"/>
                        <a:cs typeface="Courier New"/>
                        <a:sym typeface="Courier New"/>
                      </a:endParaRPr>
                    </a:p>
                  </a:txBody>
                  <a:tcPr marL="63500" marR="63500" marT="63500" marB="63500"/>
                </a:tc>
                <a:extLst>
                  <a:ext uri="{0D108BD9-81ED-4DB2-BD59-A6C34878D82A}">
                    <a16:rowId xmlns:a16="http://schemas.microsoft.com/office/drawing/2014/main" val="10007"/>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704</Words>
  <Application>Microsoft Office PowerPoint</Application>
  <PresentationFormat>On-screen Show (16:9)</PresentationFormat>
  <Paragraphs>141</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Courier New</vt:lpstr>
      <vt:lpstr>Simple Light</vt:lpstr>
      <vt:lpstr>Sample Mid-term Project: Gaming club</vt:lpstr>
      <vt:lpstr>Content</vt:lpstr>
      <vt:lpstr>Planning: Problem</vt:lpstr>
      <vt:lpstr>Planning: User requirements</vt:lpstr>
      <vt:lpstr>Evaluation: User requirement 1</vt:lpstr>
      <vt:lpstr>Evaluation: User requirement 2 (Guess Game)</vt:lpstr>
      <vt:lpstr>Evaluation: User requirement (Track Delivery)</vt:lpstr>
      <vt:lpstr>Demo for functionality test and high level code explanation [not presented, for reference]</vt:lpstr>
      <vt:lpstr>PowerPoint Presentation</vt:lpstr>
      <vt:lpstr>PowerPoint Presentation</vt:lpstr>
      <vt:lpstr>PowerPoint Presentation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Mid-term Project: Gaming club</dc:title>
  <dc:creator>abdurasulov Mirsaid</dc:creator>
  <cp:lastModifiedBy>abdurasulov Mirsaid</cp:lastModifiedBy>
  <cp:revision>13</cp:revision>
  <dcterms:modified xsi:type="dcterms:W3CDTF">2022-10-23T10:59:03Z</dcterms:modified>
</cp:coreProperties>
</file>