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sldIdLst>
    <p:sldId id="294" r:id="rId6"/>
    <p:sldId id="257" r:id="rId7"/>
    <p:sldId id="258" r:id="rId8"/>
    <p:sldId id="259" r:id="rId9"/>
    <p:sldId id="263" r:id="rId10"/>
    <p:sldId id="264" r:id="rId11"/>
    <p:sldId id="265" r:id="rId12"/>
    <p:sldId id="276" r:id="rId13"/>
    <p:sldId id="266" r:id="rId14"/>
    <p:sldId id="268" r:id="rId15"/>
    <p:sldId id="269" r:id="rId16"/>
    <p:sldId id="277" r:id="rId17"/>
    <p:sldId id="271" r:id="rId18"/>
    <p:sldId id="278" r:id="rId19"/>
    <p:sldId id="293" r:id="rId20"/>
    <p:sldId id="273" r:id="rId21"/>
    <p:sldId id="279" r:id="rId22"/>
    <p:sldId id="280" r:id="rId23"/>
    <p:sldId id="281" r:id="rId24"/>
    <p:sldId id="282" r:id="rId25"/>
    <p:sldId id="289" r:id="rId26"/>
    <p:sldId id="285" r:id="rId27"/>
    <p:sldId id="286" r:id="rId28"/>
    <p:sldId id="287" r:id="rId29"/>
    <p:sldId id="274" r:id="rId30"/>
    <p:sldId id="275" r:id="rId31"/>
    <p:sldId id="288"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showGuides="1">
      <p:cViewPr varScale="1">
        <p:scale>
          <a:sx n="70" d="100"/>
          <a:sy n="70" d="100"/>
        </p:scale>
        <p:origin x="69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li Silva" userId="4fc65303-b6c8-4204-bf62-05f1264bddba" providerId="ADAL" clId="{520890ED-ED4D-4A51-9D45-4D4288708800}"/>
    <pc:docChg chg="undo custSel modSld">
      <pc:chgData name="Nathali Silva" userId="4fc65303-b6c8-4204-bf62-05f1264bddba" providerId="ADAL" clId="{520890ED-ED4D-4A51-9D45-4D4288708800}" dt="2024-08-01T05:55:27.063" v="127" actId="1076"/>
      <pc:docMkLst>
        <pc:docMk/>
      </pc:docMkLst>
      <pc:sldChg chg="addSp">
        <pc:chgData name="Nathali Silva" userId="4fc65303-b6c8-4204-bf62-05f1264bddba" providerId="ADAL" clId="{520890ED-ED4D-4A51-9D45-4D4288708800}" dt="2024-07-25T08:19:07.792" v="15"/>
        <pc:sldMkLst>
          <pc:docMk/>
          <pc:sldMk cId="2755382952" sldId="257"/>
        </pc:sldMkLst>
        <pc:inkChg chg="add">
          <ac:chgData name="Nathali Silva" userId="4fc65303-b6c8-4204-bf62-05f1264bddba" providerId="ADAL" clId="{520890ED-ED4D-4A51-9D45-4D4288708800}" dt="2024-07-25T08:19:07.792" v="15"/>
          <ac:inkMkLst>
            <pc:docMk/>
            <pc:sldMk cId="2755382952" sldId="257"/>
            <ac:inkMk id="6" creationId="{6D2B8707-64FC-029D-F4DD-4D90383014E2}"/>
          </ac:inkMkLst>
        </pc:inkChg>
      </pc:sldChg>
      <pc:sldChg chg="addSp">
        <pc:chgData name="Nathali Silva" userId="4fc65303-b6c8-4204-bf62-05f1264bddba" providerId="ADAL" clId="{520890ED-ED4D-4A51-9D45-4D4288708800}" dt="2024-07-25T08:19:07.792" v="15"/>
        <pc:sldMkLst>
          <pc:docMk/>
          <pc:sldMk cId="4078729637" sldId="258"/>
        </pc:sldMkLst>
        <pc:inkChg chg="add">
          <ac:chgData name="Nathali Silva" userId="4fc65303-b6c8-4204-bf62-05f1264bddba" providerId="ADAL" clId="{520890ED-ED4D-4A51-9D45-4D4288708800}" dt="2024-07-25T08:19:07.792" v="15"/>
          <ac:inkMkLst>
            <pc:docMk/>
            <pc:sldMk cId="4078729637" sldId="258"/>
            <ac:inkMk id="6" creationId="{A0E7F055-2432-2449-5A03-076F33C787F3}"/>
          </ac:inkMkLst>
        </pc:inkChg>
      </pc:sldChg>
      <pc:sldChg chg="addSp">
        <pc:chgData name="Nathali Silva" userId="4fc65303-b6c8-4204-bf62-05f1264bddba" providerId="ADAL" clId="{520890ED-ED4D-4A51-9D45-4D4288708800}" dt="2024-07-25T08:19:07.792" v="15"/>
        <pc:sldMkLst>
          <pc:docMk/>
          <pc:sldMk cId="1337434135" sldId="259"/>
        </pc:sldMkLst>
        <pc:inkChg chg="add">
          <ac:chgData name="Nathali Silva" userId="4fc65303-b6c8-4204-bf62-05f1264bddba" providerId="ADAL" clId="{520890ED-ED4D-4A51-9D45-4D4288708800}" dt="2024-07-25T08:19:07.792" v="15"/>
          <ac:inkMkLst>
            <pc:docMk/>
            <pc:sldMk cId="1337434135" sldId="259"/>
            <ac:inkMk id="5" creationId="{6A4C3982-BD81-EED2-63CD-F5F515232CFA}"/>
          </ac:inkMkLst>
        </pc:inkChg>
      </pc:sldChg>
      <pc:sldChg chg="addSp">
        <pc:chgData name="Nathali Silva" userId="4fc65303-b6c8-4204-bf62-05f1264bddba" providerId="ADAL" clId="{520890ED-ED4D-4A51-9D45-4D4288708800}" dt="2024-07-25T08:19:07.792" v="15"/>
        <pc:sldMkLst>
          <pc:docMk/>
          <pc:sldMk cId="301030024" sldId="263"/>
        </pc:sldMkLst>
        <pc:inkChg chg="add">
          <ac:chgData name="Nathali Silva" userId="4fc65303-b6c8-4204-bf62-05f1264bddba" providerId="ADAL" clId="{520890ED-ED4D-4A51-9D45-4D4288708800}" dt="2024-07-25T08:19:07.792" v="15"/>
          <ac:inkMkLst>
            <pc:docMk/>
            <pc:sldMk cId="301030024" sldId="263"/>
            <ac:inkMk id="5" creationId="{15191ECC-E693-CB4A-1775-1965C29063C2}"/>
          </ac:inkMkLst>
        </pc:inkChg>
      </pc:sldChg>
      <pc:sldChg chg="addSp delSp modSp mod delAnim">
        <pc:chgData name="Nathali Silva" userId="4fc65303-b6c8-4204-bf62-05f1264bddba" providerId="ADAL" clId="{520890ED-ED4D-4A51-9D45-4D4288708800}" dt="2024-07-25T08:21:46.118" v="123" actId="1036"/>
        <pc:sldMkLst>
          <pc:docMk/>
          <pc:sldMk cId="1875107301" sldId="265"/>
        </pc:sldMkLst>
        <pc:spChg chg="mod">
          <ac:chgData name="Nathali Silva" userId="4fc65303-b6c8-4204-bf62-05f1264bddba" providerId="ADAL" clId="{520890ED-ED4D-4A51-9D45-4D4288708800}" dt="2024-07-25T08:21:29.312" v="94" actId="1076"/>
          <ac:spMkLst>
            <pc:docMk/>
            <pc:sldMk cId="1875107301" sldId="265"/>
            <ac:spMk id="4" creationId="{00000000-0000-0000-0000-000000000000}"/>
          </ac:spMkLst>
        </pc:spChg>
        <pc:spChg chg="mod">
          <ac:chgData name="Nathali Silva" userId="4fc65303-b6c8-4204-bf62-05f1264bddba" providerId="ADAL" clId="{520890ED-ED4D-4A51-9D45-4D4288708800}" dt="2024-07-25T08:00:03.781" v="2" actId="20577"/>
          <ac:spMkLst>
            <pc:docMk/>
            <pc:sldMk cId="1875107301" sldId="265"/>
            <ac:spMk id="16" creationId="{00000000-0000-0000-0000-000000000000}"/>
          </ac:spMkLst>
        </pc:spChg>
        <pc:spChg chg="del topLvl">
          <ac:chgData name="Nathali Silva" userId="4fc65303-b6c8-4204-bf62-05f1264bddba" providerId="ADAL" clId="{520890ED-ED4D-4A51-9D45-4D4288708800}" dt="2024-07-25T08:19:12.535" v="16" actId="478"/>
          <ac:spMkLst>
            <pc:docMk/>
            <pc:sldMk cId="1875107301" sldId="265"/>
            <ac:spMk id="21" creationId="{00000000-0000-0000-0000-000000000000}"/>
          </ac:spMkLst>
        </pc:spChg>
        <pc:spChg chg="del topLvl">
          <ac:chgData name="Nathali Silva" userId="4fc65303-b6c8-4204-bf62-05f1264bddba" providerId="ADAL" clId="{520890ED-ED4D-4A51-9D45-4D4288708800}" dt="2024-07-25T08:19:15.186" v="17" actId="478"/>
          <ac:spMkLst>
            <pc:docMk/>
            <pc:sldMk cId="1875107301" sldId="265"/>
            <ac:spMk id="22" creationId="{00000000-0000-0000-0000-000000000000}"/>
          </ac:spMkLst>
        </pc:spChg>
        <pc:grpChg chg="del">
          <ac:chgData name="Nathali Silva" userId="4fc65303-b6c8-4204-bf62-05f1264bddba" providerId="ADAL" clId="{520890ED-ED4D-4A51-9D45-4D4288708800}" dt="2024-07-25T08:19:12.535" v="16" actId="478"/>
          <ac:grpSpMkLst>
            <pc:docMk/>
            <pc:sldMk cId="1875107301" sldId="265"/>
            <ac:grpSpMk id="23" creationId="{00000000-0000-0000-0000-000000000000}"/>
          </ac:grpSpMkLst>
        </pc:grpChg>
        <pc:graphicFrameChg chg="add mod modGraphic">
          <ac:chgData name="Nathali Silva" userId="4fc65303-b6c8-4204-bf62-05f1264bddba" providerId="ADAL" clId="{520890ED-ED4D-4A51-9D45-4D4288708800}" dt="2024-07-25T08:20:39.174" v="40" actId="20577"/>
          <ac:graphicFrameMkLst>
            <pc:docMk/>
            <pc:sldMk cId="1875107301" sldId="265"/>
            <ac:graphicFrameMk id="6" creationId="{7505EE7C-D3E9-42E6-904C-41A697E649BC}"/>
          </ac:graphicFrameMkLst>
        </pc:graphicFrameChg>
        <pc:graphicFrameChg chg="add mod">
          <ac:chgData name="Nathali Silva" userId="4fc65303-b6c8-4204-bf62-05f1264bddba" providerId="ADAL" clId="{520890ED-ED4D-4A51-9D45-4D4288708800}" dt="2024-07-25T08:21:08.021" v="53" actId="1036"/>
          <ac:graphicFrameMkLst>
            <pc:docMk/>
            <pc:sldMk cId="1875107301" sldId="265"/>
            <ac:graphicFrameMk id="7" creationId="{8560188A-D9BB-07F0-A46A-C2B35E8DDA77}"/>
          </ac:graphicFrameMkLst>
        </pc:graphicFrameChg>
        <pc:graphicFrameChg chg="add mod">
          <ac:chgData name="Nathali Silva" userId="4fc65303-b6c8-4204-bf62-05f1264bddba" providerId="ADAL" clId="{520890ED-ED4D-4A51-9D45-4D4288708800}" dt="2024-07-25T08:21:15.591" v="73" actId="1035"/>
          <ac:graphicFrameMkLst>
            <pc:docMk/>
            <pc:sldMk cId="1875107301" sldId="265"/>
            <ac:graphicFrameMk id="8" creationId="{343D1E49-3FCC-843E-CF22-A3D0CAFC4005}"/>
          </ac:graphicFrameMkLst>
        </pc:graphicFrameChg>
        <pc:graphicFrameChg chg="add mod">
          <ac:chgData name="Nathali Silva" userId="4fc65303-b6c8-4204-bf62-05f1264bddba" providerId="ADAL" clId="{520890ED-ED4D-4A51-9D45-4D4288708800}" dt="2024-07-25T08:21:20.078" v="83" actId="1036"/>
          <ac:graphicFrameMkLst>
            <pc:docMk/>
            <pc:sldMk cId="1875107301" sldId="265"/>
            <ac:graphicFrameMk id="9" creationId="{6D87D326-5F85-8489-0D40-3BEAE195CDA1}"/>
          </ac:graphicFrameMkLst>
        </pc:graphicFrameChg>
        <pc:graphicFrameChg chg="add mod">
          <ac:chgData name="Nathali Silva" userId="4fc65303-b6c8-4204-bf62-05f1264bddba" providerId="ADAL" clId="{520890ED-ED4D-4A51-9D45-4D4288708800}" dt="2024-07-25T08:21:25.991" v="93" actId="1036"/>
          <ac:graphicFrameMkLst>
            <pc:docMk/>
            <pc:sldMk cId="1875107301" sldId="265"/>
            <ac:graphicFrameMk id="10" creationId="{116B860F-83DC-ECBC-85D9-FB01BF2474AF}"/>
          </ac:graphicFrameMkLst>
        </pc:graphicFrameChg>
        <pc:graphicFrameChg chg="add mod">
          <ac:chgData name="Nathali Silva" userId="4fc65303-b6c8-4204-bf62-05f1264bddba" providerId="ADAL" clId="{520890ED-ED4D-4A51-9D45-4D4288708800}" dt="2024-07-25T08:21:35.314" v="105" actId="1036"/>
          <ac:graphicFrameMkLst>
            <pc:docMk/>
            <pc:sldMk cId="1875107301" sldId="265"/>
            <ac:graphicFrameMk id="12" creationId="{EF943EAB-0ABE-D5BB-0F31-0F4D459979B4}"/>
          </ac:graphicFrameMkLst>
        </pc:graphicFrameChg>
        <pc:graphicFrameChg chg="add mod">
          <ac:chgData name="Nathali Silva" userId="4fc65303-b6c8-4204-bf62-05f1264bddba" providerId="ADAL" clId="{520890ED-ED4D-4A51-9D45-4D4288708800}" dt="2024-07-25T08:21:40.226" v="113" actId="1036"/>
          <ac:graphicFrameMkLst>
            <pc:docMk/>
            <pc:sldMk cId="1875107301" sldId="265"/>
            <ac:graphicFrameMk id="13" creationId="{7DCFCD18-BF9F-2A4C-AC89-06F8B72A930B}"/>
          </ac:graphicFrameMkLst>
        </pc:graphicFrameChg>
        <pc:graphicFrameChg chg="add mod">
          <ac:chgData name="Nathali Silva" userId="4fc65303-b6c8-4204-bf62-05f1264bddba" providerId="ADAL" clId="{520890ED-ED4D-4A51-9D45-4D4288708800}" dt="2024-07-25T08:21:46.118" v="123" actId="1036"/>
          <ac:graphicFrameMkLst>
            <pc:docMk/>
            <pc:sldMk cId="1875107301" sldId="265"/>
            <ac:graphicFrameMk id="14" creationId="{2E40C1C4-A713-6B29-AF89-66593EA43D39}"/>
          </ac:graphicFrameMkLst>
        </pc:graphicFrameChg>
        <pc:inkChg chg="add">
          <ac:chgData name="Nathali Silva" userId="4fc65303-b6c8-4204-bf62-05f1264bddba" providerId="ADAL" clId="{520890ED-ED4D-4A51-9D45-4D4288708800}" dt="2024-07-25T08:19:07.792" v="15"/>
          <ac:inkMkLst>
            <pc:docMk/>
            <pc:sldMk cId="1875107301" sldId="265"/>
            <ac:inkMk id="5" creationId="{3535BDD3-46D5-C41D-721A-E7C0DD91B7D5}"/>
          </ac:inkMkLst>
        </pc:inkChg>
      </pc:sldChg>
      <pc:sldChg chg="modSp mod">
        <pc:chgData name="Nathali Silva" userId="4fc65303-b6c8-4204-bf62-05f1264bddba" providerId="ADAL" clId="{520890ED-ED4D-4A51-9D45-4D4288708800}" dt="2024-07-25T08:00:53.953" v="4" actId="6549"/>
        <pc:sldMkLst>
          <pc:docMk/>
          <pc:sldMk cId="3794922827" sldId="266"/>
        </pc:sldMkLst>
        <pc:spChg chg="mod">
          <ac:chgData name="Nathali Silva" userId="4fc65303-b6c8-4204-bf62-05f1264bddba" providerId="ADAL" clId="{520890ED-ED4D-4A51-9D45-4D4288708800}" dt="2024-07-25T08:00:53.953" v="4" actId="6549"/>
          <ac:spMkLst>
            <pc:docMk/>
            <pc:sldMk cId="3794922827" sldId="266"/>
            <ac:spMk id="18" creationId="{00000000-0000-0000-0000-000000000000}"/>
          </ac:spMkLst>
        </pc:spChg>
      </pc:sldChg>
      <pc:sldChg chg="modSp mod">
        <pc:chgData name="Nathali Silva" userId="4fc65303-b6c8-4204-bf62-05f1264bddba" providerId="ADAL" clId="{520890ED-ED4D-4A51-9D45-4D4288708800}" dt="2024-07-25T08:02:54.819" v="10" actId="6549"/>
        <pc:sldMkLst>
          <pc:docMk/>
          <pc:sldMk cId="457532571" sldId="278"/>
        </pc:sldMkLst>
        <pc:spChg chg="mod">
          <ac:chgData name="Nathali Silva" userId="4fc65303-b6c8-4204-bf62-05f1264bddba" providerId="ADAL" clId="{520890ED-ED4D-4A51-9D45-4D4288708800}" dt="2024-07-25T08:02:54.819" v="10" actId="6549"/>
          <ac:spMkLst>
            <pc:docMk/>
            <pc:sldMk cId="457532571" sldId="278"/>
            <ac:spMk id="18" creationId="{00000000-0000-0000-0000-000000000000}"/>
          </ac:spMkLst>
        </pc:spChg>
      </pc:sldChg>
      <pc:sldChg chg="modSp mod">
        <pc:chgData name="Nathali Silva" userId="4fc65303-b6c8-4204-bf62-05f1264bddba" providerId="ADAL" clId="{520890ED-ED4D-4A51-9D45-4D4288708800}" dt="2024-07-25T08:03:09.718" v="14" actId="6549"/>
        <pc:sldMkLst>
          <pc:docMk/>
          <pc:sldMk cId="322573449" sldId="293"/>
        </pc:sldMkLst>
        <pc:spChg chg="mod">
          <ac:chgData name="Nathali Silva" userId="4fc65303-b6c8-4204-bf62-05f1264bddba" providerId="ADAL" clId="{520890ED-ED4D-4A51-9D45-4D4288708800}" dt="2024-07-25T08:03:09.718" v="14" actId="6549"/>
          <ac:spMkLst>
            <pc:docMk/>
            <pc:sldMk cId="322573449" sldId="293"/>
            <ac:spMk id="18" creationId="{00000000-0000-0000-0000-000000000000}"/>
          </ac:spMkLst>
        </pc:spChg>
      </pc:sldChg>
      <pc:sldChg chg="modSp mod">
        <pc:chgData name="Nathali Silva" userId="4fc65303-b6c8-4204-bf62-05f1264bddba" providerId="ADAL" clId="{520890ED-ED4D-4A51-9D45-4D4288708800}" dt="2024-08-01T05:55:27.063" v="127" actId="1076"/>
        <pc:sldMkLst>
          <pc:docMk/>
          <pc:sldMk cId="1470103665" sldId="294"/>
        </pc:sldMkLst>
        <pc:spChg chg="mod">
          <ac:chgData name="Nathali Silva" userId="4fc65303-b6c8-4204-bf62-05f1264bddba" providerId="ADAL" clId="{520890ED-ED4D-4A51-9D45-4D4288708800}" dt="2024-08-01T05:55:27.063" v="127" actId="1076"/>
          <ac:spMkLst>
            <pc:docMk/>
            <pc:sldMk cId="1470103665" sldId="294"/>
            <ac:spMk id="5" creationId="{00000000-0000-0000-0000-000000000000}"/>
          </ac:spMkLst>
        </pc:spChg>
      </pc:sldChg>
    </pc:docChg>
  </pc:docChgLst>
  <pc:docChgLst>
    <pc:chgData name="Nathali Silva" userId="4fc65303-b6c8-4204-bf62-05f1264bddba" providerId="ADAL" clId="{E36D424C-8C26-4B38-97E0-B50C62D81633}"/>
    <pc:docChg chg="custSel modSld">
      <pc:chgData name="Nathali Silva" userId="4fc65303-b6c8-4204-bf62-05f1264bddba" providerId="ADAL" clId="{E36D424C-8C26-4B38-97E0-B50C62D81633}" dt="2024-10-21T09:29:14.200" v="4" actId="478"/>
      <pc:docMkLst>
        <pc:docMk/>
      </pc:docMkLst>
      <pc:sldChg chg="delSp mod">
        <pc:chgData name="Nathali Silva" userId="4fc65303-b6c8-4204-bf62-05f1264bddba" providerId="ADAL" clId="{E36D424C-8C26-4B38-97E0-B50C62D81633}" dt="2024-10-21T09:29:00.652" v="0" actId="478"/>
        <pc:sldMkLst>
          <pc:docMk/>
          <pc:sldMk cId="2755382952" sldId="257"/>
        </pc:sldMkLst>
        <pc:inkChg chg="del">
          <ac:chgData name="Nathali Silva" userId="4fc65303-b6c8-4204-bf62-05f1264bddba" providerId="ADAL" clId="{E36D424C-8C26-4B38-97E0-B50C62D81633}" dt="2024-10-21T09:29:00.652" v="0" actId="478"/>
          <ac:inkMkLst>
            <pc:docMk/>
            <pc:sldMk cId="2755382952" sldId="257"/>
            <ac:inkMk id="6" creationId="{6D2B8707-64FC-029D-F4DD-4D90383014E2}"/>
          </ac:inkMkLst>
        </pc:inkChg>
      </pc:sldChg>
      <pc:sldChg chg="delSp mod">
        <pc:chgData name="Nathali Silva" userId="4fc65303-b6c8-4204-bf62-05f1264bddba" providerId="ADAL" clId="{E36D424C-8C26-4B38-97E0-B50C62D81633}" dt="2024-10-21T09:29:03.073" v="1" actId="478"/>
        <pc:sldMkLst>
          <pc:docMk/>
          <pc:sldMk cId="4078729637" sldId="258"/>
        </pc:sldMkLst>
        <pc:inkChg chg="del">
          <ac:chgData name="Nathali Silva" userId="4fc65303-b6c8-4204-bf62-05f1264bddba" providerId="ADAL" clId="{E36D424C-8C26-4B38-97E0-B50C62D81633}" dt="2024-10-21T09:29:03.073" v="1" actId="478"/>
          <ac:inkMkLst>
            <pc:docMk/>
            <pc:sldMk cId="4078729637" sldId="258"/>
            <ac:inkMk id="6" creationId="{A0E7F055-2432-2449-5A03-076F33C787F3}"/>
          </ac:inkMkLst>
        </pc:inkChg>
      </pc:sldChg>
      <pc:sldChg chg="delSp mod">
        <pc:chgData name="Nathali Silva" userId="4fc65303-b6c8-4204-bf62-05f1264bddba" providerId="ADAL" clId="{E36D424C-8C26-4B38-97E0-B50C62D81633}" dt="2024-10-21T09:29:06.541" v="2" actId="478"/>
        <pc:sldMkLst>
          <pc:docMk/>
          <pc:sldMk cId="1337434135" sldId="259"/>
        </pc:sldMkLst>
        <pc:inkChg chg="del">
          <ac:chgData name="Nathali Silva" userId="4fc65303-b6c8-4204-bf62-05f1264bddba" providerId="ADAL" clId="{E36D424C-8C26-4B38-97E0-B50C62D81633}" dt="2024-10-21T09:29:06.541" v="2" actId="478"/>
          <ac:inkMkLst>
            <pc:docMk/>
            <pc:sldMk cId="1337434135" sldId="259"/>
            <ac:inkMk id="5" creationId="{6A4C3982-BD81-EED2-63CD-F5F515232CFA}"/>
          </ac:inkMkLst>
        </pc:inkChg>
      </pc:sldChg>
      <pc:sldChg chg="delSp mod">
        <pc:chgData name="Nathali Silva" userId="4fc65303-b6c8-4204-bf62-05f1264bddba" providerId="ADAL" clId="{E36D424C-8C26-4B38-97E0-B50C62D81633}" dt="2024-10-21T09:29:09.192" v="3" actId="478"/>
        <pc:sldMkLst>
          <pc:docMk/>
          <pc:sldMk cId="301030024" sldId="263"/>
        </pc:sldMkLst>
        <pc:inkChg chg="del">
          <ac:chgData name="Nathali Silva" userId="4fc65303-b6c8-4204-bf62-05f1264bddba" providerId="ADAL" clId="{E36D424C-8C26-4B38-97E0-B50C62D81633}" dt="2024-10-21T09:29:09.192" v="3" actId="478"/>
          <ac:inkMkLst>
            <pc:docMk/>
            <pc:sldMk cId="301030024" sldId="263"/>
            <ac:inkMk id="5" creationId="{15191ECC-E693-CB4A-1775-1965C29063C2}"/>
          </ac:inkMkLst>
        </pc:inkChg>
      </pc:sldChg>
      <pc:sldChg chg="delSp mod">
        <pc:chgData name="Nathali Silva" userId="4fc65303-b6c8-4204-bf62-05f1264bddba" providerId="ADAL" clId="{E36D424C-8C26-4B38-97E0-B50C62D81633}" dt="2024-10-21T09:29:14.200" v="4" actId="478"/>
        <pc:sldMkLst>
          <pc:docMk/>
          <pc:sldMk cId="1875107301" sldId="265"/>
        </pc:sldMkLst>
        <pc:inkChg chg="del">
          <ac:chgData name="Nathali Silva" userId="4fc65303-b6c8-4204-bf62-05f1264bddba" providerId="ADAL" clId="{E36D424C-8C26-4B38-97E0-B50C62D81633}" dt="2024-10-21T09:29:14.200" v="4" actId="478"/>
          <ac:inkMkLst>
            <pc:docMk/>
            <pc:sldMk cId="1875107301" sldId="265"/>
            <ac:inkMk id="5" creationId="{3535BDD3-46D5-C41D-721A-E7C0DD91B7D5}"/>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EC29E6-4FCB-2845-BF22-D83D87980FEA}" type="datetime1">
              <a:rPr lang="en-US" smtClean="0"/>
              <a:t>2/17/2025</a:t>
            </a:fld>
            <a:endParaRPr lang="en-US" dirty="0"/>
          </a:p>
        </p:txBody>
      </p:sp>
      <p:sp>
        <p:nvSpPr>
          <p:cNvPr id="7" name="Text Placeholder 6">
            <a:extLst>
              <a:ext uri="{FF2B5EF4-FFF2-40B4-BE49-F238E27FC236}">
                <a16:creationId xmlns:a16="http://schemas.microsoft.com/office/drawing/2014/main" id="{4FDA9DA1-CE52-8443-B8D6-E23FE3EF4E9F}"/>
              </a:ext>
            </a:extLst>
          </p:cNvPr>
          <p:cNvSpPr>
            <a:spLocks noGrp="1"/>
          </p:cNvSpPr>
          <p:nvPr>
            <p:ph type="body" sz="quarter" idx="13" hasCustomPrompt="1"/>
          </p:nvPr>
        </p:nvSpPr>
        <p:spPr>
          <a:xfrm>
            <a:off x="3383201" y="2196789"/>
            <a:ext cx="7195151" cy="815352"/>
          </a:xfr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sp>
        <p:nvSpPr>
          <p:cNvPr id="9" name="Text Placeholder 6">
            <a:extLst>
              <a:ext uri="{FF2B5EF4-FFF2-40B4-BE49-F238E27FC236}">
                <a16:creationId xmlns:a16="http://schemas.microsoft.com/office/drawing/2014/main" id="{D939BDE5-D244-FF40-80F2-B60858EDCFD4}"/>
              </a:ext>
            </a:extLst>
          </p:cNvPr>
          <p:cNvSpPr>
            <a:spLocks noGrp="1"/>
          </p:cNvSpPr>
          <p:nvPr>
            <p:ph type="body" sz="quarter" idx="14" hasCustomPrompt="1"/>
          </p:nvPr>
        </p:nvSpPr>
        <p:spPr>
          <a:xfrm>
            <a:off x="3904908" y="3217206"/>
            <a:ext cx="7195151" cy="1991724"/>
          </a:xfrm>
        </p:spPr>
        <p:txBody>
          <a:bodyPr>
            <a:noAutofit/>
          </a:bodyPr>
          <a:lstStyle>
            <a:lvl1pPr marL="0" indent="0">
              <a:buNone/>
              <a:defRPr sz="36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sz="3600" dirty="0"/>
              <a:t>Lecture N</a:t>
            </a:r>
          </a:p>
          <a:p>
            <a:pPr lvl="0"/>
            <a:r>
              <a:rPr lang="en-GB" sz="3600" dirty="0"/>
              <a:t>Topic</a:t>
            </a:r>
          </a:p>
          <a:p>
            <a:pPr lvl="0"/>
            <a:r>
              <a:rPr lang="en-GB" sz="3600" dirty="0"/>
              <a:t>Lecturer Name</a:t>
            </a:r>
          </a:p>
          <a:p>
            <a:pPr lvl="4"/>
            <a:endParaRPr lang="x-none" dirty="0"/>
          </a:p>
        </p:txBody>
      </p:sp>
    </p:spTree>
    <p:extLst>
      <p:ext uri="{BB962C8B-B14F-4D97-AF65-F5344CB8AC3E}">
        <p14:creationId xmlns:p14="http://schemas.microsoft.com/office/powerpoint/2010/main" val="17719520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97295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6A6B0-E07D-7A4E-9C17-34F6E529FF07}"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40959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244626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17360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17031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282217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28469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6A6B0-E07D-7A4E-9C17-34F6E529FF07}"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92963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9519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83784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72285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4" cstate="print">
            <a:extLst>
              <a:ext uri="{28A0092B-C50C-407E-A947-70E740481C1C}">
                <a14:useLocalDpi xmlns:a14="http://schemas.microsoft.com/office/drawing/2010/main" val="0"/>
              </a:ext>
            </a:extLst>
          </a:blip>
          <a:srcRect t="93000"/>
          <a:stretch/>
        </p:blipFill>
        <p:spPr>
          <a:xfrm>
            <a:off x="0" y="6400801"/>
            <a:ext cx="12192000" cy="457201"/>
          </a:xfrm>
          <a:prstGeom prst="rect">
            <a:avLst/>
          </a:prstGeom>
        </p:spPr>
      </p:pic>
      <p:sp>
        <p:nvSpPr>
          <p:cNvPr id="2" name="Title Placeholder 1"/>
          <p:cNvSpPr>
            <a:spLocks noGrp="1"/>
          </p:cNvSpPr>
          <p:nvPr>
            <p:ph type="title"/>
          </p:nvPr>
        </p:nvSpPr>
        <p:spPr>
          <a:xfrm>
            <a:off x="838200" y="365125"/>
            <a:ext cx="10515600" cy="10826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2/17/2025</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5" cstate="print">
            <a:extLst>
              <a:ext uri="{28A0092B-C50C-407E-A947-70E740481C1C}">
                <a14:useLocalDpi xmlns:a14="http://schemas.microsoft.com/office/drawing/2010/main" val="0"/>
              </a:ext>
            </a:extLst>
          </a:blip>
          <a:srcRect t="29997" b="23330"/>
          <a:stretch/>
        </p:blipFill>
        <p:spPr>
          <a:xfrm>
            <a:off x="10160000" y="0"/>
            <a:ext cx="2032000" cy="508064"/>
          </a:xfrm>
          <a:prstGeom prst="rect">
            <a:avLst/>
          </a:prstGeom>
        </p:spPr>
      </p:pic>
      <p:sp>
        <p:nvSpPr>
          <p:cNvPr id="11" name="TextBox 10"/>
          <p:cNvSpPr txBox="1"/>
          <p:nvPr/>
        </p:nvSpPr>
        <p:spPr>
          <a:xfrm>
            <a:off x="0" y="6553200"/>
            <a:ext cx="12192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4" cstate="print">
            <a:extLst>
              <a:ext uri="{28A0092B-C50C-407E-A947-70E740481C1C}">
                <a14:useLocalDpi xmlns:a14="http://schemas.microsoft.com/office/drawing/2010/main" val="0"/>
              </a:ext>
            </a:extLst>
          </a:blip>
          <a:srcRect t="93000"/>
          <a:stretch/>
        </p:blipFill>
        <p:spPr>
          <a:xfrm rot="10800000">
            <a:off x="0" y="-2"/>
            <a:ext cx="10160000" cy="457201"/>
          </a:xfrm>
          <a:prstGeom prst="rect">
            <a:avLst/>
          </a:prstGeom>
        </p:spPr>
      </p:pic>
      <p:sp>
        <p:nvSpPr>
          <p:cNvPr id="10" name="TextBox 9"/>
          <p:cNvSpPr txBox="1"/>
          <p:nvPr/>
        </p:nvSpPr>
        <p:spPr>
          <a:xfrm>
            <a:off x="0" y="-76200"/>
            <a:ext cx="5892800" cy="338554"/>
          </a:xfrm>
          <a:prstGeom prst="rect">
            <a:avLst/>
          </a:prstGeom>
          <a:noFill/>
        </p:spPr>
        <p:txBody>
          <a:bodyPr wrap="square" rtlCol="0">
            <a:spAutoFit/>
          </a:bodyPr>
          <a:lstStyle/>
          <a:p>
            <a:r>
              <a:rPr lang="en-US" sz="1600" b="1" dirty="0">
                <a:solidFill>
                  <a:schemeClr val="bg1"/>
                </a:solidFill>
              </a:rPr>
              <a:t>Data</a:t>
            </a:r>
            <a:r>
              <a:rPr lang="en-US" sz="1600" b="1" baseline="0" dirty="0">
                <a:solidFill>
                  <a:schemeClr val="bg1"/>
                </a:solidFill>
              </a:rPr>
              <a:t> Structures and Algorithms</a:t>
            </a:r>
            <a:endParaRPr lang="en-US" sz="1600" b="1" dirty="0">
              <a:solidFill>
                <a:schemeClr val="bg1"/>
              </a:solidFill>
            </a:endParaRPr>
          </a:p>
        </p:txBody>
      </p:sp>
      <p:cxnSp>
        <p:nvCxnSpPr>
          <p:cNvPr id="17" name="Straight Connector 16"/>
          <p:cNvCxnSpPr/>
          <p:nvPr/>
        </p:nvCxnSpPr>
        <p:spPr>
          <a:xfrm>
            <a:off x="838200" y="1447800"/>
            <a:ext cx="105156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82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a:off x="0" y="6400801"/>
            <a:ext cx="12192000" cy="457201"/>
          </a:xfrm>
          <a:prstGeom prst="rect">
            <a:avLst/>
          </a:prstGeom>
        </p:spPr>
      </p:pic>
      <p:sp>
        <p:nvSpPr>
          <p:cNvPr id="2" name="Title Placeholder 1"/>
          <p:cNvSpPr>
            <a:spLocks noGrp="1"/>
          </p:cNvSpPr>
          <p:nvPr>
            <p:ph type="title"/>
          </p:nvPr>
        </p:nvSpPr>
        <p:spPr>
          <a:xfrm>
            <a:off x="838200" y="365125"/>
            <a:ext cx="10515600" cy="1082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2/17/2025</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29997" b="23330"/>
          <a:stretch/>
        </p:blipFill>
        <p:spPr>
          <a:xfrm>
            <a:off x="10160000" y="0"/>
            <a:ext cx="2032000" cy="508064"/>
          </a:xfrm>
          <a:prstGeom prst="rect">
            <a:avLst/>
          </a:prstGeom>
        </p:spPr>
      </p:pic>
      <p:sp>
        <p:nvSpPr>
          <p:cNvPr id="11" name="TextBox 10"/>
          <p:cNvSpPr txBox="1"/>
          <p:nvPr/>
        </p:nvSpPr>
        <p:spPr>
          <a:xfrm>
            <a:off x="0" y="6553200"/>
            <a:ext cx="12192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10160000" cy="457201"/>
          </a:xfrm>
          <a:prstGeom prst="rect">
            <a:avLst/>
          </a:prstGeom>
        </p:spPr>
      </p:pic>
      <p:sp>
        <p:nvSpPr>
          <p:cNvPr id="10" name="TextBox 9"/>
          <p:cNvSpPr txBox="1"/>
          <p:nvPr userDrawn="1"/>
        </p:nvSpPr>
        <p:spPr>
          <a:xfrm>
            <a:off x="0" y="-76200"/>
            <a:ext cx="5892800" cy="338554"/>
          </a:xfrm>
          <a:prstGeom prst="rect">
            <a:avLst/>
          </a:prstGeom>
          <a:noFill/>
        </p:spPr>
        <p:txBody>
          <a:bodyPr wrap="square" rtlCol="0">
            <a:spAutoFit/>
          </a:bodyPr>
          <a:lstStyle/>
          <a:p>
            <a:r>
              <a:rPr lang="en-US" sz="1600" b="1" dirty="0">
                <a:solidFill>
                  <a:schemeClr val="bg1"/>
                </a:solidFill>
              </a:rPr>
              <a:t>Data</a:t>
            </a:r>
            <a:r>
              <a:rPr lang="en-US" sz="1600" b="1" baseline="0" dirty="0">
                <a:solidFill>
                  <a:schemeClr val="bg1"/>
                </a:solidFill>
              </a:rPr>
              <a:t> Structures and Algorithms</a:t>
            </a:r>
            <a:endParaRPr lang="en-US" sz="1600" b="1" dirty="0">
              <a:solidFill>
                <a:schemeClr val="bg1"/>
              </a:solidFill>
            </a:endParaRPr>
          </a:p>
        </p:txBody>
      </p:sp>
      <p:cxnSp>
        <p:nvCxnSpPr>
          <p:cNvPr id="17" name="Straight Connector 16"/>
          <p:cNvCxnSpPr/>
          <p:nvPr/>
        </p:nvCxnSpPr>
        <p:spPr>
          <a:xfrm>
            <a:off x="838200" y="1447800"/>
            <a:ext cx="105156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4964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923587" y="2196789"/>
            <a:ext cx="8344826" cy="815352"/>
          </a:xfrm>
        </p:spPr>
        <p:txBody>
          <a:bodyPr/>
          <a:lstStyle/>
          <a:p>
            <a:pPr algn="ctr"/>
            <a:r>
              <a:rPr lang="en-US" sz="3600" b="1" dirty="0">
                <a:latin typeface="Garamond" panose="02020404030301010803" pitchFamily="18" charset="0"/>
              </a:rPr>
              <a:t>IT2070 – Data Structures and Algorithms</a:t>
            </a:r>
          </a:p>
        </p:txBody>
      </p:sp>
      <p:sp>
        <p:nvSpPr>
          <p:cNvPr id="6" name="Text Placeholder 5"/>
          <p:cNvSpPr>
            <a:spLocks noGrp="1"/>
          </p:cNvSpPr>
          <p:nvPr>
            <p:ph type="body" sz="quarter" idx="14"/>
          </p:nvPr>
        </p:nvSpPr>
        <p:spPr>
          <a:xfrm>
            <a:off x="2519861" y="3012141"/>
            <a:ext cx="7195151" cy="1991724"/>
          </a:xfrm>
        </p:spPr>
        <p:txBody>
          <a:bodyPr/>
          <a:lstStyle/>
          <a:p>
            <a:pPr algn="ctr"/>
            <a:r>
              <a:rPr lang="en-US" sz="2400" b="1" dirty="0">
                <a:latin typeface="Garamond" panose="02020404030301010803" pitchFamily="18" charset="0"/>
              </a:rPr>
              <a:t>Lecture 02</a:t>
            </a:r>
          </a:p>
          <a:p>
            <a:pPr algn="ctr"/>
            <a:r>
              <a:rPr lang="en-US" sz="2400" b="1" dirty="0">
                <a:latin typeface="Garamond" panose="02020404030301010803" pitchFamily="18" charset="0"/>
              </a:rPr>
              <a:t>Introduction to Queue</a:t>
            </a:r>
          </a:p>
          <a:p>
            <a:pPr algn="ctr"/>
            <a:endParaRPr lang="en-US" sz="2400" b="1" dirty="0">
              <a:latin typeface="Garamond" panose="02020404030301010803" pitchFamily="18" charset="0"/>
            </a:endParaRPr>
          </a:p>
        </p:txBody>
      </p:sp>
      <p:sp>
        <p:nvSpPr>
          <p:cNvPr id="4" name="Slide Number Placeholder 3"/>
          <p:cNvSpPr>
            <a:spLocks noGrp="1"/>
          </p:cNvSpPr>
          <p:nvPr>
            <p:ph type="sldNum" sz="quarter" idx="4294967295"/>
          </p:nvPr>
        </p:nvSpPr>
        <p:spPr>
          <a:xfrm>
            <a:off x="10648950" y="5624513"/>
            <a:ext cx="1543050" cy="274637"/>
          </a:xfrm>
          <a:prstGeom prst="rect">
            <a:avLst/>
          </a:prstGeom>
        </p:spPr>
        <p:txBody>
          <a:bodyPr/>
          <a:lstStyle/>
          <a:p>
            <a:fld id="{51A71D3D-F011-47C0-9290-685F7D9F6412}" type="slidenum">
              <a:rPr lang="en-US" smtClean="0"/>
              <a:t>1</a:t>
            </a:fld>
            <a:endParaRPr lang="en-US"/>
          </a:p>
        </p:txBody>
      </p:sp>
    </p:spTree>
    <p:extLst>
      <p:ext uri="{BB962C8B-B14F-4D97-AF65-F5344CB8AC3E}">
        <p14:creationId xmlns:p14="http://schemas.microsoft.com/office/powerpoint/2010/main" val="147010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Queue – Implementation - insert</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10</a:t>
            </a:fld>
            <a:endParaRPr lang="en-US"/>
          </a:p>
        </p:txBody>
      </p:sp>
      <p:sp>
        <p:nvSpPr>
          <p:cNvPr id="18" name="TextBox 17"/>
          <p:cNvSpPr txBox="1"/>
          <p:nvPr/>
        </p:nvSpPr>
        <p:spPr>
          <a:xfrm>
            <a:off x="2155158" y="1533465"/>
            <a:ext cx="4642300" cy="5170646"/>
          </a:xfrm>
          <a:prstGeom prst="rect">
            <a:avLst/>
          </a:prstGeom>
          <a:solidFill>
            <a:schemeClr val="bg1">
              <a:lumMod val="85000"/>
            </a:schemeClr>
          </a:solidFill>
        </p:spPr>
        <p:txBody>
          <a:bodyPr wrap="square" rtlCol="0">
            <a:spAutoFit/>
          </a:bodyPr>
          <a:lstStyle/>
          <a:p>
            <a:r>
              <a:rPr lang="en-US" dirty="0"/>
              <a:t>class </a:t>
            </a:r>
            <a:r>
              <a:rPr lang="en-US" dirty="0" err="1"/>
              <a:t>QueueX</a:t>
            </a:r>
            <a:r>
              <a:rPr lang="en-US" dirty="0"/>
              <a:t> {</a:t>
            </a:r>
          </a:p>
          <a:p>
            <a:r>
              <a:rPr lang="en-US" sz="1400" dirty="0"/>
              <a:t>         private </a:t>
            </a:r>
            <a:r>
              <a:rPr lang="en-US" sz="1400" dirty="0" err="1"/>
              <a:t>int</a:t>
            </a:r>
            <a:r>
              <a:rPr lang="en-US" sz="1400" dirty="0"/>
              <a:t> </a:t>
            </a:r>
            <a:r>
              <a:rPr lang="en-US" sz="1400" dirty="0" err="1"/>
              <a:t>maxSize</a:t>
            </a:r>
            <a:r>
              <a:rPr lang="en-US" sz="1400" dirty="0"/>
              <a:t>;    // size of queue array</a:t>
            </a:r>
          </a:p>
          <a:p>
            <a:r>
              <a:rPr lang="en-US" sz="1400" dirty="0"/>
              <a:t>         private </a:t>
            </a:r>
            <a:r>
              <a:rPr lang="en-US" sz="1400" dirty="0" err="1"/>
              <a:t>int</a:t>
            </a:r>
            <a:r>
              <a:rPr lang="en-US" sz="1400" dirty="0"/>
              <a:t> [] </a:t>
            </a:r>
            <a:r>
              <a:rPr lang="en-US" sz="1400" dirty="0" err="1"/>
              <a:t>queArray</a:t>
            </a:r>
            <a:r>
              <a:rPr lang="en-US" sz="1400" dirty="0"/>
              <a:t>;</a:t>
            </a:r>
          </a:p>
          <a:p>
            <a:r>
              <a:rPr lang="en-US" sz="1400" dirty="0"/>
              <a:t>         private </a:t>
            </a:r>
            <a:r>
              <a:rPr lang="en-US" sz="1400" dirty="0" err="1"/>
              <a:t>int</a:t>
            </a:r>
            <a:r>
              <a:rPr lang="en-US" sz="1400" dirty="0"/>
              <a:t> front;           //front of the queue </a:t>
            </a:r>
          </a:p>
          <a:p>
            <a:r>
              <a:rPr lang="en-US" sz="1400" dirty="0"/>
              <a:t>         private </a:t>
            </a:r>
            <a:r>
              <a:rPr lang="en-US" sz="1400" dirty="0" err="1"/>
              <a:t>int</a:t>
            </a:r>
            <a:r>
              <a:rPr lang="en-US" sz="1400" dirty="0"/>
              <a:t> rear;           //rear of the queue</a:t>
            </a:r>
          </a:p>
          <a:p>
            <a:r>
              <a:rPr lang="en-US" sz="1400" dirty="0"/>
              <a:t>         private </a:t>
            </a:r>
            <a:r>
              <a:rPr lang="en-US" sz="1400" dirty="0" err="1"/>
              <a:t>int</a:t>
            </a:r>
            <a:r>
              <a:rPr lang="en-US" sz="1400" dirty="0"/>
              <a:t> nItems;  //no of items of the queue</a:t>
            </a:r>
          </a:p>
          <a:p>
            <a:endParaRPr lang="en-US" sz="1400" dirty="0"/>
          </a:p>
          <a:p>
            <a:r>
              <a:rPr lang="en-US" sz="1400" dirty="0"/>
              <a:t>         </a:t>
            </a:r>
            <a:r>
              <a:rPr lang="en-US" sz="1400" dirty="0" err="1"/>
              <a:t>publc</a:t>
            </a:r>
            <a:r>
              <a:rPr lang="en-US" sz="1400" dirty="0"/>
              <a:t> </a:t>
            </a:r>
            <a:r>
              <a:rPr lang="en-US" sz="1400" dirty="0" err="1"/>
              <a:t>QueueX</a:t>
            </a:r>
            <a:r>
              <a:rPr lang="en-US" sz="1400" dirty="0"/>
              <a:t>(</a:t>
            </a:r>
            <a:r>
              <a:rPr lang="en-US" sz="1400" dirty="0" err="1"/>
              <a:t>int</a:t>
            </a:r>
            <a:r>
              <a:rPr lang="en-US" sz="1400" dirty="0"/>
              <a:t> s)  {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queArray</a:t>
            </a:r>
            <a:r>
              <a:rPr lang="en-US" sz="1400" dirty="0"/>
              <a:t> = </a:t>
            </a:r>
            <a:r>
              <a:rPr lang="en-US" sz="1400" b="1" dirty="0"/>
              <a:t>new </a:t>
            </a:r>
            <a:r>
              <a:rPr lang="en-US" sz="1400" b="1" dirty="0" err="1"/>
              <a:t>int</a:t>
            </a:r>
            <a:r>
              <a:rPr lang="en-US" sz="1400" b="1" dirty="0"/>
              <a:t> [</a:t>
            </a:r>
            <a:r>
              <a:rPr lang="en-US" sz="1400" b="1" dirty="0" err="1"/>
              <a:t>maxSize</a:t>
            </a:r>
            <a:r>
              <a:rPr lang="en-US" sz="1400" b="1" dirty="0"/>
              <a:t>];</a:t>
            </a:r>
          </a:p>
          <a:p>
            <a:r>
              <a:rPr lang="en-US" sz="1400" dirty="0"/>
              <a:t>	 front = </a:t>
            </a:r>
            <a:r>
              <a:rPr lang="en-US" sz="1400" b="1" dirty="0"/>
              <a:t>0</a:t>
            </a:r>
            <a:r>
              <a:rPr lang="en-US" sz="1400" dirty="0"/>
              <a:t>;</a:t>
            </a:r>
          </a:p>
          <a:p>
            <a:r>
              <a:rPr lang="en-US" sz="1400" dirty="0"/>
              <a:t>	 rear = </a:t>
            </a:r>
            <a:r>
              <a:rPr lang="en-US" sz="1400" b="1" dirty="0"/>
              <a:t>-1</a:t>
            </a:r>
            <a:r>
              <a:rPr lang="en-US" sz="1400" dirty="0"/>
              <a:t>;</a:t>
            </a:r>
          </a:p>
          <a:p>
            <a:r>
              <a:rPr lang="en-US" sz="1400" dirty="0"/>
              <a:t>	 nItems = </a:t>
            </a:r>
            <a:r>
              <a:rPr lang="en-US" sz="1400" b="1" dirty="0"/>
              <a:t>0</a:t>
            </a:r>
            <a:r>
              <a:rPr lang="en-US" sz="1400" dirty="0"/>
              <a:t>;             // no items</a:t>
            </a:r>
          </a:p>
          <a:p>
            <a:r>
              <a:rPr lang="en-US" sz="1400" dirty="0"/>
              <a:t>         }</a:t>
            </a:r>
          </a:p>
          <a:p>
            <a:r>
              <a:rPr lang="en-US" b="1" dirty="0"/>
              <a:t>      </a:t>
            </a:r>
            <a:r>
              <a:rPr lang="en-US" sz="2000" b="1" dirty="0"/>
              <a:t>public void insert(</a:t>
            </a:r>
            <a:r>
              <a:rPr lang="en-US" sz="2000" b="1" dirty="0" err="1"/>
              <a:t>int</a:t>
            </a:r>
            <a:r>
              <a:rPr lang="en-US" sz="2000" b="1" dirty="0"/>
              <a:t> j)  {</a:t>
            </a:r>
          </a:p>
          <a:p>
            <a:r>
              <a:rPr lang="en-US" sz="2000" b="1" dirty="0"/>
              <a:t>	// increment rear</a:t>
            </a:r>
          </a:p>
          <a:p>
            <a:r>
              <a:rPr lang="en-US" sz="2000" b="1" dirty="0"/>
              <a:t>	// insert an item</a:t>
            </a:r>
          </a:p>
          <a:p>
            <a:r>
              <a:rPr lang="en-US" sz="2000" b="1" dirty="0"/>
              <a:t>      }</a:t>
            </a:r>
          </a:p>
          <a:p>
            <a:r>
              <a:rPr lang="en-US" dirty="0"/>
              <a:t>}</a:t>
            </a:r>
          </a:p>
          <a:p>
            <a:endParaRPr lang="en-US" dirty="0"/>
          </a:p>
        </p:txBody>
      </p:sp>
    </p:spTree>
    <p:extLst>
      <p:ext uri="{BB962C8B-B14F-4D97-AF65-F5344CB8AC3E}">
        <p14:creationId xmlns:p14="http://schemas.microsoft.com/office/powerpoint/2010/main" val="267656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Queue – Implementation - insert</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11</a:t>
            </a:fld>
            <a:endParaRPr lang="en-US"/>
          </a:p>
        </p:txBody>
      </p:sp>
      <p:sp>
        <p:nvSpPr>
          <p:cNvPr id="18" name="TextBox 17"/>
          <p:cNvSpPr txBox="1"/>
          <p:nvPr/>
        </p:nvSpPr>
        <p:spPr>
          <a:xfrm>
            <a:off x="2155158" y="1555036"/>
            <a:ext cx="4642300" cy="5570756"/>
          </a:xfrm>
          <a:prstGeom prst="rect">
            <a:avLst/>
          </a:prstGeom>
          <a:solidFill>
            <a:schemeClr val="bg1">
              <a:lumMod val="85000"/>
            </a:schemeClr>
          </a:solidFill>
        </p:spPr>
        <p:txBody>
          <a:bodyPr wrap="square" rtlCol="0">
            <a:spAutoFit/>
          </a:bodyPr>
          <a:lstStyle/>
          <a:p>
            <a:r>
              <a:rPr lang="en-US" sz="1400" dirty="0"/>
              <a:t>class </a:t>
            </a:r>
            <a:r>
              <a:rPr lang="en-US" sz="1400" dirty="0" err="1"/>
              <a:t>QueueX</a:t>
            </a:r>
            <a:r>
              <a:rPr lang="en-US" sz="1400" dirty="0"/>
              <a:t> {</a:t>
            </a:r>
          </a:p>
          <a:p>
            <a:r>
              <a:rPr lang="en-US" sz="1400" dirty="0"/>
              <a:t>         private </a:t>
            </a:r>
            <a:r>
              <a:rPr lang="en-US" sz="1400" dirty="0" err="1"/>
              <a:t>int</a:t>
            </a:r>
            <a:r>
              <a:rPr lang="en-US" sz="1400" dirty="0"/>
              <a:t> </a:t>
            </a:r>
            <a:r>
              <a:rPr lang="en-US" sz="1400" dirty="0" err="1"/>
              <a:t>maxSize</a:t>
            </a:r>
            <a:r>
              <a:rPr lang="en-US" sz="1400" dirty="0"/>
              <a:t>;    // size of queue array</a:t>
            </a:r>
          </a:p>
          <a:p>
            <a:r>
              <a:rPr lang="en-US" sz="1400" dirty="0"/>
              <a:t>         private </a:t>
            </a:r>
            <a:r>
              <a:rPr lang="en-US" sz="1400" dirty="0" err="1"/>
              <a:t>int</a:t>
            </a:r>
            <a:r>
              <a:rPr lang="en-US" sz="1400" dirty="0"/>
              <a:t> [] </a:t>
            </a:r>
            <a:r>
              <a:rPr lang="en-US" sz="1400" dirty="0" err="1"/>
              <a:t>queArray</a:t>
            </a:r>
            <a:r>
              <a:rPr lang="en-US" sz="1400" dirty="0"/>
              <a:t>;</a:t>
            </a:r>
          </a:p>
          <a:p>
            <a:r>
              <a:rPr lang="en-US" sz="1400" dirty="0"/>
              <a:t>         private </a:t>
            </a:r>
            <a:r>
              <a:rPr lang="en-US" sz="1400" dirty="0" err="1"/>
              <a:t>int</a:t>
            </a:r>
            <a:r>
              <a:rPr lang="en-US" sz="1400" dirty="0"/>
              <a:t> front;           //front of the queue </a:t>
            </a:r>
          </a:p>
          <a:p>
            <a:r>
              <a:rPr lang="en-US" sz="1400" dirty="0"/>
              <a:t>         private </a:t>
            </a:r>
            <a:r>
              <a:rPr lang="en-US" sz="1400" dirty="0" err="1"/>
              <a:t>int</a:t>
            </a:r>
            <a:r>
              <a:rPr lang="en-US" sz="1400" dirty="0"/>
              <a:t> rear;           //rear of the queue</a:t>
            </a:r>
          </a:p>
          <a:p>
            <a:r>
              <a:rPr lang="en-US" sz="1400" dirty="0"/>
              <a:t>         private </a:t>
            </a:r>
            <a:r>
              <a:rPr lang="en-US" sz="1400" dirty="0" err="1"/>
              <a:t>int</a:t>
            </a:r>
            <a:r>
              <a:rPr lang="en-US" sz="1400" dirty="0"/>
              <a:t> nItems;  //no of items of the queue</a:t>
            </a:r>
          </a:p>
          <a:p>
            <a:endParaRPr lang="en-US" sz="1400" dirty="0"/>
          </a:p>
          <a:p>
            <a:r>
              <a:rPr lang="en-US" sz="1400" dirty="0"/>
              <a:t>         </a:t>
            </a:r>
            <a:r>
              <a:rPr lang="en-US" sz="1400" dirty="0" err="1"/>
              <a:t>publc</a:t>
            </a:r>
            <a:r>
              <a:rPr lang="en-US" sz="1400" dirty="0"/>
              <a:t> </a:t>
            </a:r>
            <a:r>
              <a:rPr lang="en-US" sz="1400" dirty="0" err="1"/>
              <a:t>QueueX</a:t>
            </a:r>
            <a:r>
              <a:rPr lang="en-US" sz="1400" dirty="0"/>
              <a:t>(</a:t>
            </a:r>
            <a:r>
              <a:rPr lang="en-US" sz="1400" dirty="0" err="1"/>
              <a:t>int</a:t>
            </a:r>
            <a:r>
              <a:rPr lang="en-US" sz="1400" dirty="0"/>
              <a:t> s) {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queArray</a:t>
            </a:r>
            <a:r>
              <a:rPr lang="en-US" sz="1400" dirty="0"/>
              <a:t> = </a:t>
            </a:r>
            <a:r>
              <a:rPr lang="en-US" sz="1400" b="1" dirty="0"/>
              <a:t>new </a:t>
            </a:r>
            <a:r>
              <a:rPr lang="en-US" sz="1400" b="1" dirty="0" err="1"/>
              <a:t>int</a:t>
            </a:r>
            <a:r>
              <a:rPr lang="en-US" sz="1400" b="1" dirty="0"/>
              <a:t> [</a:t>
            </a:r>
            <a:r>
              <a:rPr lang="en-US" sz="1400" b="1" dirty="0" err="1"/>
              <a:t>maxSize</a:t>
            </a:r>
            <a:r>
              <a:rPr lang="en-US" sz="1400" b="1" dirty="0"/>
              <a:t>];</a:t>
            </a:r>
          </a:p>
          <a:p>
            <a:r>
              <a:rPr lang="en-US" sz="1400" dirty="0"/>
              <a:t>	 front = </a:t>
            </a:r>
            <a:r>
              <a:rPr lang="en-US" sz="1400" b="1" dirty="0"/>
              <a:t>0</a:t>
            </a:r>
            <a:r>
              <a:rPr lang="en-US" sz="1400" dirty="0"/>
              <a:t>;</a:t>
            </a:r>
          </a:p>
          <a:p>
            <a:r>
              <a:rPr lang="en-US" sz="1400" dirty="0"/>
              <a:t>	 rear = </a:t>
            </a:r>
            <a:r>
              <a:rPr lang="en-US" sz="1400" b="1" dirty="0"/>
              <a:t>-1</a:t>
            </a:r>
            <a:r>
              <a:rPr lang="en-US" sz="1400" dirty="0"/>
              <a:t>;</a:t>
            </a:r>
          </a:p>
          <a:p>
            <a:r>
              <a:rPr lang="en-US" sz="1400" dirty="0"/>
              <a:t>	 nItems = </a:t>
            </a:r>
            <a:r>
              <a:rPr lang="en-US" sz="1400" b="1" dirty="0"/>
              <a:t>0</a:t>
            </a:r>
            <a:r>
              <a:rPr lang="en-US" sz="1400" dirty="0"/>
              <a:t>;             // no items</a:t>
            </a:r>
          </a:p>
          <a:p>
            <a:r>
              <a:rPr lang="en-US" sz="1400" dirty="0"/>
              <a:t>         }</a:t>
            </a:r>
          </a:p>
          <a:p>
            <a:r>
              <a:rPr lang="en-US" b="1" dirty="0"/>
              <a:t>      public void insert(</a:t>
            </a:r>
            <a:r>
              <a:rPr lang="en-US" b="1" dirty="0" err="1"/>
              <a:t>int</a:t>
            </a:r>
            <a:r>
              <a:rPr lang="en-US" b="1" dirty="0"/>
              <a:t> j) {</a:t>
            </a:r>
          </a:p>
          <a:p>
            <a:r>
              <a:rPr lang="en-US" b="1" dirty="0"/>
              <a:t>	</a:t>
            </a:r>
            <a:r>
              <a:rPr lang="en-US" sz="1600" b="1" dirty="0"/>
              <a:t>// increment rear and insert an item</a:t>
            </a:r>
          </a:p>
          <a:p>
            <a:r>
              <a:rPr lang="en-US" sz="1600" b="1" dirty="0"/>
              <a:t>	</a:t>
            </a:r>
            <a:r>
              <a:rPr lang="en-US" dirty="0"/>
              <a:t> </a:t>
            </a:r>
            <a:r>
              <a:rPr lang="en-US" b="1" dirty="0" err="1"/>
              <a:t>queArray</a:t>
            </a:r>
            <a:r>
              <a:rPr lang="en-US" b="1" dirty="0"/>
              <a:t>[++rear] = j;</a:t>
            </a:r>
          </a:p>
          <a:p>
            <a:r>
              <a:rPr lang="en-US" b="1" dirty="0"/>
              <a:t>	</a:t>
            </a:r>
            <a:r>
              <a:rPr lang="en-US" dirty="0"/>
              <a:t> </a:t>
            </a:r>
            <a:r>
              <a:rPr lang="en-US" b="1" dirty="0"/>
              <a:t>nItems++;</a:t>
            </a:r>
          </a:p>
          <a:p>
            <a:r>
              <a:rPr lang="en-US" b="1" dirty="0"/>
              <a:t>      }</a:t>
            </a:r>
          </a:p>
          <a:p>
            <a:r>
              <a:rPr lang="en-US" sz="1400" dirty="0"/>
              <a:t>}</a:t>
            </a:r>
          </a:p>
          <a:p>
            <a:endParaRPr lang="en-US" sz="1400" dirty="0"/>
          </a:p>
          <a:p>
            <a:endParaRPr lang="en-US" sz="1400" dirty="0"/>
          </a:p>
          <a:p>
            <a:endParaRPr lang="en-US" sz="1400" dirty="0"/>
          </a:p>
        </p:txBody>
      </p:sp>
      <p:grpSp>
        <p:nvGrpSpPr>
          <p:cNvPr id="6" name="Group 5"/>
          <p:cNvGrpSpPr/>
          <p:nvPr/>
        </p:nvGrpSpPr>
        <p:grpSpPr>
          <a:xfrm>
            <a:off x="6233069" y="2743201"/>
            <a:ext cx="3497762" cy="3341575"/>
            <a:chOff x="5135671" y="2450919"/>
            <a:chExt cx="3219189" cy="3060533"/>
          </a:xfrm>
          <a:solidFill>
            <a:schemeClr val="accent1">
              <a:lumMod val="20000"/>
              <a:lumOff val="80000"/>
            </a:schemeClr>
          </a:solidFill>
        </p:grpSpPr>
        <p:sp>
          <p:nvSpPr>
            <p:cNvPr id="8" name="Explosion 2 7"/>
            <p:cNvSpPr/>
            <p:nvPr/>
          </p:nvSpPr>
          <p:spPr>
            <a:xfrm>
              <a:off x="5135671" y="2450919"/>
              <a:ext cx="3219189" cy="3060533"/>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9175794">
              <a:off x="5423451" y="3887578"/>
              <a:ext cx="2487667" cy="338269"/>
            </a:xfrm>
            <a:prstGeom prst="rect">
              <a:avLst/>
            </a:prstGeom>
            <a:grpFill/>
          </p:spPr>
          <p:txBody>
            <a:bodyPr wrap="square" rtlCol="0">
              <a:spAutoFit/>
            </a:bodyPr>
            <a:lstStyle/>
            <a:p>
              <a:r>
                <a:rPr lang="en-US" dirty="0"/>
                <a:t>What if the queue is full ?</a:t>
              </a:r>
            </a:p>
          </p:txBody>
        </p:sp>
      </p:grpSp>
    </p:spTree>
    <p:extLst>
      <p:ext uri="{BB962C8B-B14F-4D97-AF65-F5344CB8AC3E}">
        <p14:creationId xmlns:p14="http://schemas.microsoft.com/office/powerpoint/2010/main" val="2103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Queue – Implementation - insert</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12</a:t>
            </a:fld>
            <a:endParaRPr lang="en-US"/>
          </a:p>
        </p:txBody>
      </p:sp>
      <p:sp>
        <p:nvSpPr>
          <p:cNvPr id="18" name="TextBox 17"/>
          <p:cNvSpPr txBox="1"/>
          <p:nvPr/>
        </p:nvSpPr>
        <p:spPr>
          <a:xfrm>
            <a:off x="1979795" y="1555036"/>
            <a:ext cx="3126650" cy="3277820"/>
          </a:xfrm>
          <a:prstGeom prst="rect">
            <a:avLst/>
          </a:prstGeom>
          <a:solidFill>
            <a:schemeClr val="bg1">
              <a:lumMod val="85000"/>
            </a:schemeClr>
          </a:solidFill>
        </p:spPr>
        <p:txBody>
          <a:bodyPr wrap="square" rtlCol="0">
            <a:spAutoFit/>
          </a:bodyPr>
          <a:lstStyle/>
          <a:p>
            <a:r>
              <a:rPr lang="en-US" sz="1100" dirty="0"/>
              <a:t>class </a:t>
            </a:r>
            <a:r>
              <a:rPr lang="en-US" sz="1100" dirty="0" err="1"/>
              <a:t>QueueX</a:t>
            </a:r>
            <a:r>
              <a:rPr lang="en-US" sz="1100" dirty="0"/>
              <a:t> {</a:t>
            </a:r>
          </a:p>
          <a:p>
            <a:r>
              <a:rPr lang="en-US" sz="1100" dirty="0"/>
              <a:t>         private </a:t>
            </a:r>
            <a:r>
              <a:rPr lang="en-US" sz="1100" dirty="0" err="1"/>
              <a:t>int</a:t>
            </a:r>
            <a:r>
              <a:rPr lang="en-US" sz="1100" dirty="0"/>
              <a:t> </a:t>
            </a:r>
            <a:r>
              <a:rPr lang="en-US" sz="1100" dirty="0" err="1"/>
              <a:t>maxSize</a:t>
            </a:r>
            <a:r>
              <a:rPr lang="en-US" sz="1100" dirty="0"/>
              <a:t>;    // size of queue array</a:t>
            </a:r>
          </a:p>
          <a:p>
            <a:r>
              <a:rPr lang="en-US" sz="1100" dirty="0"/>
              <a:t>         private </a:t>
            </a:r>
            <a:r>
              <a:rPr lang="en-US" sz="1100" dirty="0" err="1"/>
              <a:t>int</a:t>
            </a:r>
            <a:r>
              <a:rPr lang="en-US" sz="1100" dirty="0"/>
              <a:t> [] </a:t>
            </a:r>
            <a:r>
              <a:rPr lang="en-US" sz="1100" dirty="0" err="1"/>
              <a:t>queArray</a:t>
            </a:r>
            <a:r>
              <a:rPr lang="en-US" sz="1100" dirty="0"/>
              <a:t>;</a:t>
            </a:r>
          </a:p>
          <a:p>
            <a:r>
              <a:rPr lang="en-US" sz="1100" dirty="0"/>
              <a:t>         private </a:t>
            </a:r>
            <a:r>
              <a:rPr lang="en-US" sz="1100" dirty="0" err="1"/>
              <a:t>int</a:t>
            </a:r>
            <a:r>
              <a:rPr lang="en-US" sz="1100" dirty="0"/>
              <a:t> front;           //front of the queue </a:t>
            </a:r>
          </a:p>
          <a:p>
            <a:r>
              <a:rPr lang="en-US" sz="1100" dirty="0"/>
              <a:t>         private </a:t>
            </a:r>
            <a:r>
              <a:rPr lang="en-US" sz="1100" dirty="0" err="1"/>
              <a:t>int</a:t>
            </a:r>
            <a:r>
              <a:rPr lang="en-US" sz="1100" dirty="0"/>
              <a:t> rear;           //rear of the queue</a:t>
            </a:r>
          </a:p>
          <a:p>
            <a:r>
              <a:rPr lang="en-US" sz="1100" dirty="0"/>
              <a:t>         private </a:t>
            </a:r>
            <a:r>
              <a:rPr lang="en-US" sz="1100" dirty="0" err="1"/>
              <a:t>int</a:t>
            </a:r>
            <a:r>
              <a:rPr lang="en-US" sz="1100" dirty="0"/>
              <a:t> nItems;  //no of items of the queue</a:t>
            </a:r>
          </a:p>
          <a:p>
            <a:endParaRPr lang="en-US" sz="1100" dirty="0"/>
          </a:p>
          <a:p>
            <a:r>
              <a:rPr lang="en-US" sz="1100" dirty="0"/>
              <a:t>         </a:t>
            </a:r>
            <a:r>
              <a:rPr lang="en-US" sz="1100" dirty="0" err="1"/>
              <a:t>publc</a:t>
            </a:r>
            <a:r>
              <a:rPr lang="en-US" sz="1100" dirty="0"/>
              <a:t> </a:t>
            </a:r>
            <a:r>
              <a:rPr lang="en-US" sz="1100" dirty="0" err="1"/>
              <a:t>QueueX</a:t>
            </a:r>
            <a:r>
              <a:rPr lang="en-US" sz="1100" dirty="0"/>
              <a:t>(</a:t>
            </a:r>
            <a:r>
              <a:rPr lang="en-US" sz="1100" dirty="0" err="1"/>
              <a:t>int</a:t>
            </a:r>
            <a:r>
              <a:rPr lang="en-US" sz="1100" dirty="0"/>
              <a:t> s) {// constructor</a:t>
            </a:r>
          </a:p>
          <a:p>
            <a:r>
              <a:rPr lang="en-US" sz="1100" dirty="0"/>
              <a:t>              </a:t>
            </a:r>
          </a:p>
          <a:p>
            <a:r>
              <a:rPr lang="en-US" sz="1100" dirty="0"/>
              <a:t>	 </a:t>
            </a:r>
            <a:r>
              <a:rPr lang="en-US" sz="1100" dirty="0" err="1"/>
              <a:t>maxSize</a:t>
            </a:r>
            <a:r>
              <a:rPr lang="en-US" sz="1100" dirty="0"/>
              <a:t> = s;       // set array size</a:t>
            </a:r>
          </a:p>
          <a:p>
            <a:r>
              <a:rPr lang="en-US" sz="1100" dirty="0"/>
              <a:t>	 </a:t>
            </a:r>
            <a:r>
              <a:rPr lang="en-US" sz="1100" dirty="0" err="1"/>
              <a:t>queArray</a:t>
            </a:r>
            <a:r>
              <a:rPr lang="en-US" sz="1100" dirty="0"/>
              <a:t> = new </a:t>
            </a:r>
            <a:r>
              <a:rPr lang="en-US" sz="1100" dirty="0" err="1"/>
              <a:t>int</a:t>
            </a:r>
            <a:r>
              <a:rPr lang="en-US" sz="1100" dirty="0"/>
              <a:t> [</a:t>
            </a:r>
            <a:r>
              <a:rPr lang="en-US" sz="1100" dirty="0" err="1"/>
              <a:t>maxSize</a:t>
            </a:r>
            <a:r>
              <a:rPr lang="en-US" sz="1100" dirty="0"/>
              <a:t>];</a:t>
            </a:r>
          </a:p>
          <a:p>
            <a:r>
              <a:rPr lang="en-US" sz="1100" dirty="0"/>
              <a:t>	 front = 0;</a:t>
            </a:r>
          </a:p>
          <a:p>
            <a:r>
              <a:rPr lang="en-US" sz="1100" dirty="0"/>
              <a:t>	 rear = -1;</a:t>
            </a:r>
          </a:p>
          <a:p>
            <a:r>
              <a:rPr lang="en-US" sz="1100" dirty="0"/>
              <a:t>	 nItems = 0;             // no items</a:t>
            </a:r>
          </a:p>
          <a:p>
            <a:r>
              <a:rPr lang="en-US" sz="1100" dirty="0"/>
              <a:t>         }</a:t>
            </a:r>
          </a:p>
          <a:p>
            <a:endParaRPr lang="en-US" sz="1400" dirty="0"/>
          </a:p>
          <a:p>
            <a:endParaRPr lang="en-US" sz="1400" dirty="0"/>
          </a:p>
          <a:p>
            <a:endParaRPr lang="en-US" sz="1400" dirty="0"/>
          </a:p>
        </p:txBody>
      </p:sp>
      <p:sp>
        <p:nvSpPr>
          <p:cNvPr id="5" name="TextBox 4"/>
          <p:cNvSpPr txBox="1"/>
          <p:nvPr/>
        </p:nvSpPr>
        <p:spPr>
          <a:xfrm>
            <a:off x="5269282" y="1555036"/>
            <a:ext cx="5273458" cy="4124206"/>
          </a:xfrm>
          <a:prstGeom prst="rect">
            <a:avLst/>
          </a:prstGeom>
          <a:solidFill>
            <a:schemeClr val="bg1">
              <a:lumMod val="85000"/>
            </a:schemeClr>
          </a:solidFill>
        </p:spPr>
        <p:txBody>
          <a:bodyPr wrap="square" rtlCol="0">
            <a:spAutoFit/>
          </a:bodyPr>
          <a:lstStyle/>
          <a:p>
            <a:r>
              <a:rPr lang="en-US" sz="2000" b="1" dirty="0"/>
              <a:t>public void insert(</a:t>
            </a:r>
            <a:r>
              <a:rPr lang="en-US" sz="2000" b="1" dirty="0" err="1"/>
              <a:t>int</a:t>
            </a:r>
            <a:r>
              <a:rPr lang="en-US" sz="2000" b="1" dirty="0"/>
              <a:t> j) {</a:t>
            </a:r>
          </a:p>
          <a:p>
            <a:r>
              <a:rPr lang="en-US" sz="2000" b="1" dirty="0"/>
              <a:t>	</a:t>
            </a:r>
            <a:r>
              <a:rPr lang="en-US" sz="2000" dirty="0"/>
              <a:t>// check whether queue is full</a:t>
            </a:r>
          </a:p>
          <a:p>
            <a:r>
              <a:rPr lang="en-US" sz="2000" b="1" dirty="0"/>
              <a:t>	 if (rear == </a:t>
            </a:r>
            <a:r>
              <a:rPr lang="en-US" sz="2000" b="1" dirty="0" err="1"/>
              <a:t>maxSize</a:t>
            </a:r>
            <a:r>
              <a:rPr lang="en-US" sz="2000" b="1" dirty="0"/>
              <a:t> – 1)</a:t>
            </a:r>
          </a:p>
          <a:p>
            <a:r>
              <a:rPr lang="en-US" sz="2000" b="1" dirty="0"/>
              <a:t>	       </a:t>
            </a:r>
            <a:r>
              <a:rPr lang="en-US" sz="2000" b="1" dirty="0" err="1"/>
              <a:t>System.out.println</a:t>
            </a:r>
            <a:r>
              <a:rPr lang="en-US" sz="2000" b="1" dirty="0"/>
              <a:t>(“Queue is full”);</a:t>
            </a:r>
          </a:p>
          <a:p>
            <a:r>
              <a:rPr lang="en-US" sz="2000" b="1" dirty="0"/>
              <a:t>	else {</a:t>
            </a:r>
          </a:p>
          <a:p>
            <a:r>
              <a:rPr lang="en-US" sz="2000" b="1" dirty="0"/>
              <a:t>	        </a:t>
            </a:r>
            <a:r>
              <a:rPr lang="en-US" sz="2000" b="1" dirty="0" err="1"/>
              <a:t>queArray</a:t>
            </a:r>
            <a:r>
              <a:rPr lang="en-US" sz="2000" b="1" dirty="0"/>
              <a:t>[++rear] = j;</a:t>
            </a:r>
          </a:p>
          <a:p>
            <a:r>
              <a:rPr lang="en-US" sz="2000" b="1" dirty="0"/>
              <a:t>	        </a:t>
            </a:r>
            <a:r>
              <a:rPr lang="en-US" sz="2000" b="1" dirty="0" err="1"/>
              <a:t>nItems</a:t>
            </a:r>
            <a:r>
              <a:rPr lang="en-US" sz="2000" b="1" dirty="0"/>
              <a:t>++;</a:t>
            </a:r>
          </a:p>
          <a:p>
            <a:endParaRPr lang="en-US" sz="2000" b="1" dirty="0"/>
          </a:p>
          <a:p>
            <a:r>
              <a:rPr lang="en-US" sz="2000" b="1" dirty="0"/>
              <a:t>	}</a:t>
            </a:r>
          </a:p>
          <a:p>
            <a:r>
              <a:rPr lang="en-US" sz="2000" b="1" dirty="0"/>
              <a:t>      }</a:t>
            </a:r>
          </a:p>
          <a:p>
            <a:r>
              <a:rPr lang="en-US" sz="2000" dirty="0"/>
              <a:t>}</a:t>
            </a:r>
          </a:p>
          <a:p>
            <a:endParaRPr lang="en-US" sz="1400" dirty="0"/>
          </a:p>
          <a:p>
            <a:endParaRPr lang="en-US" sz="1400" dirty="0"/>
          </a:p>
          <a:p>
            <a:endParaRPr lang="en-US" sz="1400" dirty="0"/>
          </a:p>
        </p:txBody>
      </p:sp>
    </p:spTree>
    <p:extLst>
      <p:ext uri="{BB962C8B-B14F-4D97-AF65-F5344CB8AC3E}">
        <p14:creationId xmlns:p14="http://schemas.microsoft.com/office/powerpoint/2010/main" val="232207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7372350" cy="801666"/>
          </a:xfrm>
        </p:spPr>
        <p:txBody>
          <a:bodyPr>
            <a:normAutofit fontScale="90000"/>
          </a:bodyPr>
          <a:lstStyle/>
          <a:p>
            <a:r>
              <a:rPr lang="en-US" sz="3200" dirty="0">
                <a:latin typeface="+mn-lt"/>
              </a:rPr>
              <a:t>Queue – Implementation – remove/</a:t>
            </a:r>
            <a:r>
              <a:rPr lang="en-US" sz="3200" dirty="0" err="1">
                <a:latin typeface="+mn-lt"/>
              </a:rPr>
              <a:t>peekFront</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13</a:t>
            </a:fld>
            <a:endParaRPr lang="en-US"/>
          </a:p>
        </p:txBody>
      </p:sp>
      <p:sp>
        <p:nvSpPr>
          <p:cNvPr id="18" name="TextBox 17"/>
          <p:cNvSpPr txBox="1"/>
          <p:nvPr/>
        </p:nvSpPr>
        <p:spPr>
          <a:xfrm>
            <a:off x="2155159" y="1555036"/>
            <a:ext cx="3652743" cy="4832092"/>
          </a:xfrm>
          <a:prstGeom prst="rect">
            <a:avLst/>
          </a:prstGeom>
          <a:solidFill>
            <a:schemeClr val="bg1">
              <a:lumMod val="85000"/>
            </a:schemeClr>
          </a:solidFill>
        </p:spPr>
        <p:txBody>
          <a:bodyPr wrap="square" rtlCol="0">
            <a:spAutoFit/>
          </a:bodyPr>
          <a:lstStyle/>
          <a:p>
            <a:r>
              <a:rPr lang="en-US" sz="1100" dirty="0"/>
              <a:t>class </a:t>
            </a:r>
            <a:r>
              <a:rPr lang="en-US" sz="1100" dirty="0" err="1"/>
              <a:t>QueueX</a:t>
            </a:r>
            <a:r>
              <a:rPr lang="en-US" sz="1100" dirty="0"/>
              <a:t> {</a:t>
            </a:r>
          </a:p>
          <a:p>
            <a:r>
              <a:rPr lang="en-US" sz="1100" dirty="0"/>
              <a:t>         private </a:t>
            </a:r>
            <a:r>
              <a:rPr lang="en-US" sz="1100" dirty="0" err="1"/>
              <a:t>int</a:t>
            </a:r>
            <a:r>
              <a:rPr lang="en-US" sz="1100" dirty="0"/>
              <a:t> </a:t>
            </a:r>
            <a:r>
              <a:rPr lang="en-US" sz="1100" dirty="0" err="1"/>
              <a:t>maxSize</a:t>
            </a:r>
            <a:r>
              <a:rPr lang="en-US" sz="1100" dirty="0"/>
              <a:t>;    // size of queue array</a:t>
            </a:r>
          </a:p>
          <a:p>
            <a:r>
              <a:rPr lang="en-US" sz="1100" dirty="0"/>
              <a:t>         private </a:t>
            </a:r>
            <a:r>
              <a:rPr lang="en-US" sz="1100" dirty="0" err="1"/>
              <a:t>int</a:t>
            </a:r>
            <a:r>
              <a:rPr lang="en-US" sz="1100" dirty="0"/>
              <a:t> [] </a:t>
            </a:r>
            <a:r>
              <a:rPr lang="en-US" sz="1100" dirty="0" err="1"/>
              <a:t>queArray</a:t>
            </a:r>
            <a:r>
              <a:rPr lang="en-US" sz="1100" dirty="0"/>
              <a:t>;</a:t>
            </a:r>
          </a:p>
          <a:p>
            <a:r>
              <a:rPr lang="en-US" sz="1100" dirty="0"/>
              <a:t>         private </a:t>
            </a:r>
            <a:r>
              <a:rPr lang="en-US" sz="1100" dirty="0" err="1"/>
              <a:t>int</a:t>
            </a:r>
            <a:r>
              <a:rPr lang="en-US" sz="1100" dirty="0"/>
              <a:t> front;           //front of the queue </a:t>
            </a:r>
          </a:p>
          <a:p>
            <a:r>
              <a:rPr lang="en-US" sz="1100" dirty="0"/>
              <a:t>         private </a:t>
            </a:r>
            <a:r>
              <a:rPr lang="en-US" sz="1100" dirty="0" err="1"/>
              <a:t>int</a:t>
            </a:r>
            <a:r>
              <a:rPr lang="en-US" sz="1100" dirty="0"/>
              <a:t> rear;           //rear of the queue</a:t>
            </a:r>
          </a:p>
          <a:p>
            <a:r>
              <a:rPr lang="en-US" sz="1100" dirty="0"/>
              <a:t>         private </a:t>
            </a:r>
            <a:r>
              <a:rPr lang="en-US" sz="1100" dirty="0" err="1"/>
              <a:t>int</a:t>
            </a:r>
            <a:r>
              <a:rPr lang="en-US" sz="1100" dirty="0"/>
              <a:t> nItems;  //no of items of the queue</a:t>
            </a:r>
          </a:p>
          <a:p>
            <a:endParaRPr lang="en-US" sz="1100" dirty="0"/>
          </a:p>
          <a:p>
            <a:r>
              <a:rPr lang="en-US" sz="1100" dirty="0"/>
              <a:t>         </a:t>
            </a:r>
            <a:r>
              <a:rPr lang="en-US" sz="1100" dirty="0" err="1"/>
              <a:t>publc</a:t>
            </a:r>
            <a:r>
              <a:rPr lang="en-US" sz="1100" dirty="0"/>
              <a:t> </a:t>
            </a:r>
            <a:r>
              <a:rPr lang="en-US" sz="1100" dirty="0" err="1"/>
              <a:t>QueueX</a:t>
            </a:r>
            <a:r>
              <a:rPr lang="en-US" sz="1100" dirty="0"/>
              <a:t>(</a:t>
            </a:r>
            <a:r>
              <a:rPr lang="en-US" sz="1100" dirty="0" err="1"/>
              <a:t>int</a:t>
            </a:r>
            <a:r>
              <a:rPr lang="en-US" sz="1100" dirty="0"/>
              <a:t> s) { // constructor</a:t>
            </a:r>
          </a:p>
          <a:p>
            <a:r>
              <a:rPr lang="en-US" sz="1100" dirty="0"/>
              <a:t>               </a:t>
            </a:r>
          </a:p>
          <a:p>
            <a:r>
              <a:rPr lang="en-US" sz="1100" dirty="0"/>
              <a:t>	 </a:t>
            </a:r>
            <a:r>
              <a:rPr lang="en-US" sz="1100" dirty="0" err="1"/>
              <a:t>maxSize</a:t>
            </a:r>
            <a:r>
              <a:rPr lang="en-US" sz="1100" dirty="0"/>
              <a:t> = s;       // set array size</a:t>
            </a:r>
          </a:p>
          <a:p>
            <a:r>
              <a:rPr lang="en-US" sz="1100" dirty="0"/>
              <a:t>	 </a:t>
            </a:r>
            <a:r>
              <a:rPr lang="en-US" sz="1100" dirty="0" err="1"/>
              <a:t>queArray</a:t>
            </a:r>
            <a:r>
              <a:rPr lang="en-US" sz="1100" dirty="0"/>
              <a:t> = new </a:t>
            </a:r>
            <a:r>
              <a:rPr lang="en-US" sz="1100" dirty="0" err="1"/>
              <a:t>int</a:t>
            </a:r>
            <a:r>
              <a:rPr lang="en-US" sz="1100" dirty="0"/>
              <a:t> [</a:t>
            </a:r>
            <a:r>
              <a:rPr lang="en-US" sz="1100" dirty="0" err="1"/>
              <a:t>maxSize</a:t>
            </a:r>
            <a:r>
              <a:rPr lang="en-US" sz="1100" dirty="0"/>
              <a:t>];</a:t>
            </a:r>
          </a:p>
          <a:p>
            <a:r>
              <a:rPr lang="en-US" sz="1100" dirty="0"/>
              <a:t>	 front = 0;</a:t>
            </a:r>
          </a:p>
          <a:p>
            <a:r>
              <a:rPr lang="en-US" sz="1100" dirty="0"/>
              <a:t>	 rear = -1;</a:t>
            </a:r>
          </a:p>
          <a:p>
            <a:r>
              <a:rPr lang="en-US" sz="1100" dirty="0"/>
              <a:t>	 nItems = 0;             // no items</a:t>
            </a:r>
          </a:p>
          <a:p>
            <a:r>
              <a:rPr lang="en-US" sz="1100" dirty="0"/>
              <a:t>         }</a:t>
            </a:r>
          </a:p>
          <a:p>
            <a:r>
              <a:rPr lang="en-US" sz="1100" dirty="0"/>
              <a:t>      public void insert(</a:t>
            </a:r>
            <a:r>
              <a:rPr lang="en-US" sz="1100" dirty="0" err="1"/>
              <a:t>int</a:t>
            </a:r>
            <a:r>
              <a:rPr lang="en-US" sz="1100" dirty="0"/>
              <a:t> j) {</a:t>
            </a:r>
          </a:p>
          <a:p>
            <a:r>
              <a:rPr lang="en-US" sz="1100" dirty="0"/>
              <a:t>      </a:t>
            </a:r>
          </a:p>
          <a:p>
            <a:r>
              <a:rPr lang="en-US" sz="1100" dirty="0"/>
              <a:t>	// check whether queue is full</a:t>
            </a:r>
          </a:p>
          <a:p>
            <a:r>
              <a:rPr lang="en-US" sz="1100" dirty="0"/>
              <a:t>	 if (rear == </a:t>
            </a:r>
            <a:r>
              <a:rPr lang="en-US" sz="1100" dirty="0" err="1"/>
              <a:t>maxSize</a:t>
            </a:r>
            <a:r>
              <a:rPr lang="en-US" sz="1100" dirty="0"/>
              <a:t> – 1)</a:t>
            </a:r>
          </a:p>
          <a:p>
            <a:r>
              <a:rPr lang="en-US" sz="1100" dirty="0"/>
              <a:t>	       </a:t>
            </a:r>
            <a:r>
              <a:rPr lang="en-US" sz="1100" dirty="0" err="1"/>
              <a:t>System.out.println</a:t>
            </a:r>
            <a:r>
              <a:rPr lang="en-US" sz="1100" dirty="0"/>
              <a:t>(“Queue is full”);</a:t>
            </a:r>
          </a:p>
          <a:p>
            <a:r>
              <a:rPr lang="en-US" sz="1100" dirty="0"/>
              <a:t>	else {</a:t>
            </a:r>
          </a:p>
          <a:p>
            <a:r>
              <a:rPr lang="en-US" sz="1100" dirty="0"/>
              <a:t>	</a:t>
            </a:r>
          </a:p>
          <a:p>
            <a:r>
              <a:rPr lang="en-US" sz="1100" dirty="0"/>
              <a:t>		</a:t>
            </a:r>
            <a:r>
              <a:rPr lang="en-US" sz="1100" dirty="0" err="1"/>
              <a:t>queArray</a:t>
            </a:r>
            <a:r>
              <a:rPr lang="en-US" sz="1100" dirty="0"/>
              <a:t>[++rear] = j;</a:t>
            </a:r>
          </a:p>
          <a:p>
            <a:r>
              <a:rPr lang="en-US" sz="1100" dirty="0"/>
              <a:t>		nItems++;</a:t>
            </a:r>
          </a:p>
          <a:p>
            <a:endParaRPr lang="en-US" sz="1100" dirty="0"/>
          </a:p>
          <a:p>
            <a:r>
              <a:rPr lang="en-US" sz="1100" dirty="0"/>
              <a:t>	}</a:t>
            </a:r>
          </a:p>
          <a:p>
            <a:r>
              <a:rPr lang="en-US" sz="1100" dirty="0"/>
              <a:t>      }</a:t>
            </a:r>
          </a:p>
          <a:p>
            <a:r>
              <a:rPr lang="en-US" sz="1100" dirty="0"/>
              <a:t>}</a:t>
            </a:r>
          </a:p>
        </p:txBody>
      </p:sp>
      <p:sp>
        <p:nvSpPr>
          <p:cNvPr id="5" name="TextBox 4"/>
          <p:cNvSpPr txBox="1"/>
          <p:nvPr/>
        </p:nvSpPr>
        <p:spPr>
          <a:xfrm>
            <a:off x="6020844" y="1555036"/>
            <a:ext cx="4647156" cy="3754874"/>
          </a:xfrm>
          <a:prstGeom prst="rect">
            <a:avLst/>
          </a:prstGeom>
          <a:solidFill>
            <a:schemeClr val="bg1">
              <a:lumMod val="85000"/>
            </a:schemeClr>
          </a:solidFill>
        </p:spPr>
        <p:txBody>
          <a:bodyPr wrap="square" rtlCol="0">
            <a:spAutoFit/>
          </a:bodyPr>
          <a:lstStyle/>
          <a:p>
            <a:r>
              <a:rPr lang="en-US" sz="2000" b="1" dirty="0"/>
              <a:t>public </a:t>
            </a:r>
            <a:r>
              <a:rPr lang="en-US" sz="2000" b="1" dirty="0" err="1"/>
              <a:t>int</a:t>
            </a:r>
            <a:r>
              <a:rPr lang="en-US" sz="2000" b="1" dirty="0"/>
              <a:t> remove()  {</a:t>
            </a:r>
          </a:p>
          <a:p>
            <a:r>
              <a:rPr lang="en-US" sz="2000" b="1" dirty="0"/>
              <a:t>               // check whether queue is empty</a:t>
            </a:r>
          </a:p>
          <a:p>
            <a:r>
              <a:rPr lang="en-US" sz="2000" b="1" dirty="0"/>
              <a:t>               // if not </a:t>
            </a:r>
          </a:p>
          <a:p>
            <a:r>
              <a:rPr lang="en-US" sz="2000" b="1" dirty="0"/>
              <a:t>              // access item and increment front</a:t>
            </a:r>
          </a:p>
          <a:p>
            <a:r>
              <a:rPr lang="en-US" sz="2000" b="1" dirty="0"/>
              <a:t> }</a:t>
            </a:r>
          </a:p>
          <a:p>
            <a:endParaRPr lang="en-US" sz="2000" b="1" dirty="0"/>
          </a:p>
          <a:p>
            <a:r>
              <a:rPr lang="en-US" sz="2000" b="1" dirty="0"/>
              <a:t>public </a:t>
            </a:r>
            <a:r>
              <a:rPr lang="en-US" sz="2000" b="1" dirty="0" err="1"/>
              <a:t>int</a:t>
            </a:r>
            <a:r>
              <a:rPr lang="en-US" sz="2000" b="1" dirty="0"/>
              <a:t> </a:t>
            </a:r>
            <a:r>
              <a:rPr lang="en-US" sz="2000" b="1" dirty="0" err="1"/>
              <a:t>peekFront</a:t>
            </a:r>
            <a:r>
              <a:rPr lang="en-US" sz="2000" b="1" dirty="0"/>
              <a:t>()  {</a:t>
            </a:r>
          </a:p>
          <a:p>
            <a:r>
              <a:rPr lang="en-US" sz="2000" b="1" dirty="0"/>
              <a:t>	// check whether queue is empty</a:t>
            </a:r>
          </a:p>
          <a:p>
            <a:r>
              <a:rPr lang="en-US" sz="2000" b="1" dirty="0"/>
              <a:t>	// if not </a:t>
            </a:r>
          </a:p>
          <a:p>
            <a:r>
              <a:rPr lang="en-US" sz="2000" b="1" dirty="0"/>
              <a:t>                 // access item </a:t>
            </a:r>
          </a:p>
          <a:p>
            <a:r>
              <a:rPr lang="en-US" sz="2000" b="1" dirty="0"/>
              <a:t> }</a:t>
            </a:r>
          </a:p>
          <a:p>
            <a:endParaRPr lang="en-US" dirty="0"/>
          </a:p>
        </p:txBody>
      </p:sp>
    </p:spTree>
    <p:extLst>
      <p:ext uri="{BB962C8B-B14F-4D97-AF65-F5344CB8AC3E}">
        <p14:creationId xmlns:p14="http://schemas.microsoft.com/office/powerpoint/2010/main" val="67506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7372350" cy="801666"/>
          </a:xfrm>
        </p:spPr>
        <p:txBody>
          <a:bodyPr>
            <a:normAutofit/>
          </a:bodyPr>
          <a:lstStyle/>
          <a:p>
            <a:r>
              <a:rPr lang="en-US" sz="3200" dirty="0">
                <a:latin typeface="+mn-lt"/>
              </a:rPr>
              <a:t>Queue – Implementation – remove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14</a:t>
            </a:fld>
            <a:endParaRPr lang="en-US"/>
          </a:p>
        </p:txBody>
      </p:sp>
      <p:sp>
        <p:nvSpPr>
          <p:cNvPr id="18" name="TextBox 17"/>
          <p:cNvSpPr txBox="1"/>
          <p:nvPr/>
        </p:nvSpPr>
        <p:spPr>
          <a:xfrm>
            <a:off x="2155159" y="1555037"/>
            <a:ext cx="3652743" cy="5078313"/>
          </a:xfrm>
          <a:prstGeom prst="rect">
            <a:avLst/>
          </a:prstGeom>
          <a:solidFill>
            <a:schemeClr val="bg1">
              <a:lumMod val="85000"/>
            </a:schemeClr>
          </a:solidFill>
        </p:spPr>
        <p:txBody>
          <a:bodyPr wrap="square" rtlCol="0">
            <a:spAutoFit/>
          </a:bodyPr>
          <a:lstStyle/>
          <a:p>
            <a:r>
              <a:rPr lang="en-US" sz="1200" dirty="0"/>
              <a:t>class </a:t>
            </a:r>
            <a:r>
              <a:rPr lang="en-US" sz="1200" dirty="0" err="1"/>
              <a:t>QueueX</a:t>
            </a:r>
            <a:r>
              <a:rPr lang="en-US" sz="1200" dirty="0"/>
              <a:t>{</a:t>
            </a:r>
          </a:p>
          <a:p>
            <a:r>
              <a:rPr lang="en-US" sz="1200" dirty="0"/>
              <a:t>         private </a:t>
            </a:r>
            <a:r>
              <a:rPr lang="en-US" sz="1200" dirty="0" err="1"/>
              <a:t>int</a:t>
            </a:r>
            <a:r>
              <a:rPr lang="en-US" sz="1200" dirty="0"/>
              <a:t> </a:t>
            </a:r>
            <a:r>
              <a:rPr lang="en-US" sz="1200" dirty="0" err="1"/>
              <a:t>maxSize</a:t>
            </a:r>
            <a:r>
              <a:rPr lang="en-US" sz="1200" dirty="0"/>
              <a:t>;    // size of queue array</a:t>
            </a:r>
          </a:p>
          <a:p>
            <a:r>
              <a:rPr lang="en-US" sz="1200" dirty="0"/>
              <a:t>         private </a:t>
            </a:r>
            <a:r>
              <a:rPr lang="en-US" sz="1200" dirty="0" err="1"/>
              <a:t>int</a:t>
            </a:r>
            <a:r>
              <a:rPr lang="en-US" sz="1200" dirty="0"/>
              <a:t> [] </a:t>
            </a:r>
            <a:r>
              <a:rPr lang="en-US" sz="1200" dirty="0" err="1"/>
              <a:t>queArray</a:t>
            </a:r>
            <a:r>
              <a:rPr lang="en-US" sz="1200" dirty="0"/>
              <a:t>;</a:t>
            </a:r>
          </a:p>
          <a:p>
            <a:r>
              <a:rPr lang="en-US" sz="1200" dirty="0"/>
              <a:t>         private </a:t>
            </a:r>
            <a:r>
              <a:rPr lang="en-US" sz="1200" dirty="0" err="1"/>
              <a:t>int</a:t>
            </a:r>
            <a:r>
              <a:rPr lang="en-US" sz="1200" dirty="0"/>
              <a:t> front;           //front of the queue </a:t>
            </a:r>
          </a:p>
          <a:p>
            <a:r>
              <a:rPr lang="en-US" sz="1200" dirty="0"/>
              <a:t>         private </a:t>
            </a:r>
            <a:r>
              <a:rPr lang="en-US" sz="1200" dirty="0" err="1"/>
              <a:t>int</a:t>
            </a:r>
            <a:r>
              <a:rPr lang="en-US" sz="1200" dirty="0"/>
              <a:t> rear;           //rear of the queue</a:t>
            </a:r>
          </a:p>
          <a:p>
            <a:r>
              <a:rPr lang="en-US" sz="1200" dirty="0"/>
              <a:t>         private </a:t>
            </a:r>
            <a:r>
              <a:rPr lang="en-US" sz="1200" dirty="0" err="1"/>
              <a:t>int</a:t>
            </a:r>
            <a:r>
              <a:rPr lang="en-US" sz="1200" dirty="0"/>
              <a:t> nItems;  //no of items of the queue</a:t>
            </a:r>
          </a:p>
          <a:p>
            <a:endParaRPr lang="en-US" sz="1200" dirty="0"/>
          </a:p>
          <a:p>
            <a:r>
              <a:rPr lang="en-US" sz="1200" dirty="0"/>
              <a:t>         </a:t>
            </a:r>
            <a:r>
              <a:rPr lang="en-US" sz="1200" dirty="0" err="1"/>
              <a:t>publc</a:t>
            </a:r>
            <a:r>
              <a:rPr lang="en-US" sz="1200" dirty="0"/>
              <a:t> </a:t>
            </a:r>
            <a:r>
              <a:rPr lang="en-US" sz="1200" dirty="0" err="1"/>
              <a:t>QueueX</a:t>
            </a:r>
            <a:r>
              <a:rPr lang="en-US" sz="1200" dirty="0"/>
              <a:t>(</a:t>
            </a:r>
            <a:r>
              <a:rPr lang="en-US" sz="1200" dirty="0" err="1"/>
              <a:t>int</a:t>
            </a:r>
            <a:r>
              <a:rPr lang="en-US" sz="1200" dirty="0"/>
              <a:t> s)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queArray</a:t>
            </a:r>
            <a:r>
              <a:rPr lang="en-US" sz="1200" dirty="0"/>
              <a:t> = new </a:t>
            </a:r>
            <a:r>
              <a:rPr lang="en-US" sz="1200" dirty="0" err="1"/>
              <a:t>int</a:t>
            </a:r>
            <a:r>
              <a:rPr lang="en-US" sz="1200" dirty="0"/>
              <a:t> [</a:t>
            </a:r>
            <a:r>
              <a:rPr lang="en-US" sz="1200" dirty="0" err="1"/>
              <a:t>maxSize</a:t>
            </a:r>
            <a:r>
              <a:rPr lang="en-US" sz="1200" dirty="0"/>
              <a:t>];</a:t>
            </a:r>
          </a:p>
          <a:p>
            <a:r>
              <a:rPr lang="en-US" sz="1200" dirty="0"/>
              <a:t>	 front = 0;</a:t>
            </a:r>
          </a:p>
          <a:p>
            <a:r>
              <a:rPr lang="en-US" sz="1200" dirty="0"/>
              <a:t>	 rear = -1;</a:t>
            </a:r>
          </a:p>
          <a:p>
            <a:r>
              <a:rPr lang="en-US" sz="1200" dirty="0"/>
              <a:t>	 nItems = 0;             // no items</a:t>
            </a:r>
          </a:p>
          <a:p>
            <a:r>
              <a:rPr lang="en-US" sz="1200" dirty="0"/>
              <a:t>         }</a:t>
            </a:r>
          </a:p>
          <a:p>
            <a:r>
              <a:rPr lang="en-US" sz="1200" dirty="0"/>
              <a:t>      public void insert(</a:t>
            </a:r>
            <a:r>
              <a:rPr lang="en-US" sz="1200" dirty="0" err="1"/>
              <a:t>int</a:t>
            </a:r>
            <a:r>
              <a:rPr lang="en-US" sz="1200" dirty="0"/>
              <a:t> j) {</a:t>
            </a:r>
          </a:p>
          <a:p>
            <a:r>
              <a:rPr lang="en-US" sz="1200" dirty="0"/>
              <a:t>      </a:t>
            </a:r>
          </a:p>
          <a:p>
            <a:r>
              <a:rPr lang="en-US" sz="1200" dirty="0"/>
              <a:t>	// check whether queue is full</a:t>
            </a:r>
          </a:p>
          <a:p>
            <a:r>
              <a:rPr lang="en-US" sz="1200" dirty="0"/>
              <a:t>	 if (rear == </a:t>
            </a:r>
            <a:r>
              <a:rPr lang="en-US" sz="1200" dirty="0" err="1"/>
              <a:t>maxSize</a:t>
            </a:r>
            <a:r>
              <a:rPr lang="en-US" sz="1200" dirty="0"/>
              <a:t> – 1)</a:t>
            </a:r>
          </a:p>
          <a:p>
            <a:r>
              <a:rPr lang="en-US" sz="1200" dirty="0"/>
              <a:t>	       </a:t>
            </a:r>
            <a:r>
              <a:rPr lang="en-US" sz="1200" dirty="0" err="1"/>
              <a:t>System.out.println</a:t>
            </a:r>
            <a:r>
              <a:rPr lang="en-US" sz="1200" dirty="0"/>
              <a:t>(“Queue is full”);</a:t>
            </a:r>
          </a:p>
          <a:p>
            <a:r>
              <a:rPr lang="en-US" sz="1200" dirty="0"/>
              <a:t>	else {</a:t>
            </a:r>
          </a:p>
          <a:p>
            <a:r>
              <a:rPr lang="en-US" sz="1200" dirty="0"/>
              <a:t>	</a:t>
            </a:r>
          </a:p>
          <a:p>
            <a:r>
              <a:rPr lang="en-US" sz="1200" dirty="0"/>
              <a:t>		</a:t>
            </a:r>
            <a:r>
              <a:rPr lang="en-US" sz="1200" dirty="0" err="1"/>
              <a:t>queArray</a:t>
            </a:r>
            <a:r>
              <a:rPr lang="en-US" sz="1200" dirty="0"/>
              <a:t>[++rear] = j;</a:t>
            </a:r>
          </a:p>
          <a:p>
            <a:r>
              <a:rPr lang="en-US" sz="1200" dirty="0"/>
              <a:t>		</a:t>
            </a:r>
            <a:r>
              <a:rPr lang="en-US" sz="1200" dirty="0" err="1"/>
              <a:t>nItems</a:t>
            </a:r>
            <a:r>
              <a:rPr lang="en-US" sz="1200" dirty="0"/>
              <a:t>++;</a:t>
            </a:r>
          </a:p>
          <a:p>
            <a:r>
              <a:rPr lang="en-US" sz="1200" dirty="0"/>
              <a:t>	}</a:t>
            </a:r>
          </a:p>
          <a:p>
            <a:r>
              <a:rPr lang="en-US" sz="1200" dirty="0"/>
              <a:t>      }</a:t>
            </a:r>
          </a:p>
          <a:p>
            <a:r>
              <a:rPr lang="en-US" sz="1200" dirty="0"/>
              <a:t>}</a:t>
            </a:r>
          </a:p>
        </p:txBody>
      </p:sp>
      <p:sp>
        <p:nvSpPr>
          <p:cNvPr id="5" name="TextBox 4"/>
          <p:cNvSpPr txBox="1"/>
          <p:nvPr/>
        </p:nvSpPr>
        <p:spPr>
          <a:xfrm>
            <a:off x="5967212" y="1555036"/>
            <a:ext cx="4700789" cy="3416320"/>
          </a:xfrm>
          <a:prstGeom prst="rect">
            <a:avLst/>
          </a:prstGeom>
          <a:solidFill>
            <a:schemeClr val="bg1">
              <a:lumMod val="85000"/>
            </a:schemeClr>
          </a:solidFill>
        </p:spPr>
        <p:txBody>
          <a:bodyPr wrap="square" rtlCol="0">
            <a:spAutoFit/>
          </a:bodyPr>
          <a:lstStyle/>
          <a:p>
            <a:r>
              <a:rPr lang="en-US" sz="2000" dirty="0"/>
              <a:t>public </a:t>
            </a:r>
            <a:r>
              <a:rPr lang="en-US" sz="2000" dirty="0" err="1"/>
              <a:t>int</a:t>
            </a:r>
            <a:r>
              <a:rPr lang="en-US" sz="2000" dirty="0"/>
              <a:t> remove() {</a:t>
            </a:r>
          </a:p>
          <a:p>
            <a:r>
              <a:rPr lang="en-US" sz="2000" dirty="0"/>
              <a:t>        if (nItems == 0)  {</a:t>
            </a:r>
          </a:p>
          <a:p>
            <a:r>
              <a:rPr lang="en-US" sz="2000" dirty="0"/>
              <a:t>            </a:t>
            </a:r>
            <a:r>
              <a:rPr lang="en-US" dirty="0" err="1"/>
              <a:t>System.out.println</a:t>
            </a:r>
            <a:r>
              <a:rPr lang="en-US" dirty="0"/>
              <a:t>(“Queue is empty”);</a:t>
            </a:r>
          </a:p>
          <a:p>
            <a:r>
              <a:rPr lang="en-US" sz="2000" dirty="0"/>
              <a:t>            return -99; </a:t>
            </a:r>
          </a:p>
          <a:p>
            <a:r>
              <a:rPr lang="en-US" sz="2000" dirty="0"/>
              <a:t>        }</a:t>
            </a:r>
          </a:p>
          <a:p>
            <a:r>
              <a:rPr lang="en-US" sz="2000" dirty="0"/>
              <a:t>        else   {</a:t>
            </a:r>
          </a:p>
          <a:p>
            <a:r>
              <a:rPr lang="en-US" sz="2000" dirty="0"/>
              <a:t>            nItems--;</a:t>
            </a:r>
          </a:p>
          <a:p>
            <a:r>
              <a:rPr lang="en-US" sz="2000" dirty="0"/>
              <a:t>            return </a:t>
            </a:r>
            <a:r>
              <a:rPr lang="en-US" sz="2000" dirty="0" err="1"/>
              <a:t>queArray</a:t>
            </a:r>
            <a:r>
              <a:rPr lang="en-US" sz="2000" dirty="0"/>
              <a:t>[front++];</a:t>
            </a:r>
          </a:p>
          <a:p>
            <a:r>
              <a:rPr lang="en-US" sz="2000" dirty="0"/>
              <a:t>        }</a:t>
            </a:r>
          </a:p>
          <a:p>
            <a:r>
              <a:rPr lang="en-US" sz="2000" dirty="0"/>
              <a:t>}</a:t>
            </a:r>
          </a:p>
          <a:p>
            <a:endParaRPr lang="en-US" sz="1600" dirty="0"/>
          </a:p>
        </p:txBody>
      </p:sp>
    </p:spTree>
    <p:extLst>
      <p:ext uri="{BB962C8B-B14F-4D97-AF65-F5344CB8AC3E}">
        <p14:creationId xmlns:p14="http://schemas.microsoft.com/office/powerpoint/2010/main" val="45753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7372350" cy="801666"/>
          </a:xfrm>
        </p:spPr>
        <p:txBody>
          <a:bodyPr>
            <a:normAutofit/>
          </a:bodyPr>
          <a:lstStyle/>
          <a:p>
            <a:r>
              <a:rPr lang="en-US" sz="3200" dirty="0">
                <a:latin typeface="+mn-lt"/>
              </a:rPr>
              <a:t>Queue – Implementation – </a:t>
            </a:r>
            <a:r>
              <a:rPr lang="en-US" sz="3200" dirty="0" err="1">
                <a:latin typeface="+mn-lt"/>
              </a:rPr>
              <a:t>peekFront</a:t>
            </a:r>
            <a:endParaRPr lang="en-US" sz="3200" dirty="0">
              <a:latin typeface="+mn-lt"/>
            </a:endParaRPr>
          </a:p>
        </p:txBody>
      </p:sp>
      <p:sp>
        <p:nvSpPr>
          <p:cNvPr id="4" name="Slide Number Placeholder 3"/>
          <p:cNvSpPr>
            <a:spLocks noGrp="1"/>
          </p:cNvSpPr>
          <p:nvPr>
            <p:ph type="sldNum" sz="quarter" idx="12"/>
          </p:nvPr>
        </p:nvSpPr>
        <p:spPr/>
        <p:txBody>
          <a:bodyPr/>
          <a:lstStyle/>
          <a:p>
            <a:fld id="{82811DF7-A42A-4107-A9E6-6C3947535C56}" type="slidenum">
              <a:rPr lang="en-US" smtClean="0"/>
              <a:pPr/>
              <a:t>15</a:t>
            </a:fld>
            <a:endParaRPr lang="en-US"/>
          </a:p>
        </p:txBody>
      </p:sp>
      <p:sp>
        <p:nvSpPr>
          <p:cNvPr id="18" name="TextBox 17"/>
          <p:cNvSpPr txBox="1"/>
          <p:nvPr/>
        </p:nvSpPr>
        <p:spPr>
          <a:xfrm>
            <a:off x="2155159" y="1555037"/>
            <a:ext cx="3652743" cy="5078313"/>
          </a:xfrm>
          <a:prstGeom prst="rect">
            <a:avLst/>
          </a:prstGeom>
          <a:solidFill>
            <a:schemeClr val="bg1">
              <a:lumMod val="85000"/>
            </a:schemeClr>
          </a:solidFill>
        </p:spPr>
        <p:txBody>
          <a:bodyPr wrap="square" rtlCol="0">
            <a:spAutoFit/>
          </a:bodyPr>
          <a:lstStyle/>
          <a:p>
            <a:r>
              <a:rPr lang="en-US" sz="1200" dirty="0"/>
              <a:t>class </a:t>
            </a:r>
            <a:r>
              <a:rPr lang="en-US" sz="1200" dirty="0" err="1"/>
              <a:t>QueueX</a:t>
            </a:r>
            <a:r>
              <a:rPr lang="en-US" sz="1200" dirty="0"/>
              <a:t>{</a:t>
            </a:r>
          </a:p>
          <a:p>
            <a:r>
              <a:rPr lang="en-US" sz="1200" dirty="0"/>
              <a:t>         private </a:t>
            </a:r>
            <a:r>
              <a:rPr lang="en-US" sz="1200" dirty="0" err="1"/>
              <a:t>int</a:t>
            </a:r>
            <a:r>
              <a:rPr lang="en-US" sz="1200" dirty="0"/>
              <a:t> </a:t>
            </a:r>
            <a:r>
              <a:rPr lang="en-US" sz="1200" dirty="0" err="1"/>
              <a:t>maxSize</a:t>
            </a:r>
            <a:r>
              <a:rPr lang="en-US" sz="1200" dirty="0"/>
              <a:t>;    // size of queue array</a:t>
            </a:r>
          </a:p>
          <a:p>
            <a:r>
              <a:rPr lang="en-US" sz="1200" dirty="0"/>
              <a:t>         private </a:t>
            </a:r>
            <a:r>
              <a:rPr lang="en-US" sz="1200" dirty="0" err="1"/>
              <a:t>int</a:t>
            </a:r>
            <a:r>
              <a:rPr lang="en-US" sz="1200" dirty="0"/>
              <a:t> [] </a:t>
            </a:r>
            <a:r>
              <a:rPr lang="en-US" sz="1200" dirty="0" err="1"/>
              <a:t>queArray</a:t>
            </a:r>
            <a:r>
              <a:rPr lang="en-US" sz="1200" dirty="0"/>
              <a:t>;</a:t>
            </a:r>
          </a:p>
          <a:p>
            <a:r>
              <a:rPr lang="en-US" sz="1200" dirty="0"/>
              <a:t>         private </a:t>
            </a:r>
            <a:r>
              <a:rPr lang="en-US" sz="1200" dirty="0" err="1"/>
              <a:t>int</a:t>
            </a:r>
            <a:r>
              <a:rPr lang="en-US" sz="1200" dirty="0"/>
              <a:t> front;           //front of the queue </a:t>
            </a:r>
          </a:p>
          <a:p>
            <a:r>
              <a:rPr lang="en-US" sz="1200" dirty="0"/>
              <a:t>         private </a:t>
            </a:r>
            <a:r>
              <a:rPr lang="en-US" sz="1200" dirty="0" err="1"/>
              <a:t>int</a:t>
            </a:r>
            <a:r>
              <a:rPr lang="en-US" sz="1200" dirty="0"/>
              <a:t> rear;           //rear of the queue</a:t>
            </a:r>
          </a:p>
          <a:p>
            <a:r>
              <a:rPr lang="en-US" sz="1200" dirty="0"/>
              <a:t>         private </a:t>
            </a:r>
            <a:r>
              <a:rPr lang="en-US" sz="1200" dirty="0" err="1"/>
              <a:t>int</a:t>
            </a:r>
            <a:r>
              <a:rPr lang="en-US" sz="1200" dirty="0"/>
              <a:t> nItems;  //no of items of the queue</a:t>
            </a:r>
          </a:p>
          <a:p>
            <a:endParaRPr lang="en-US" sz="1200" dirty="0"/>
          </a:p>
          <a:p>
            <a:r>
              <a:rPr lang="en-US" sz="1200" dirty="0"/>
              <a:t>         </a:t>
            </a:r>
            <a:r>
              <a:rPr lang="en-US" sz="1200" dirty="0" err="1"/>
              <a:t>publc</a:t>
            </a:r>
            <a:r>
              <a:rPr lang="en-US" sz="1200" dirty="0"/>
              <a:t> </a:t>
            </a:r>
            <a:r>
              <a:rPr lang="en-US" sz="1200" dirty="0" err="1"/>
              <a:t>QueueX</a:t>
            </a:r>
            <a:r>
              <a:rPr lang="en-US" sz="1200" dirty="0"/>
              <a:t>(</a:t>
            </a:r>
            <a:r>
              <a:rPr lang="en-US" sz="1200" dirty="0" err="1"/>
              <a:t>int</a:t>
            </a:r>
            <a:r>
              <a:rPr lang="en-US" sz="1200" dirty="0"/>
              <a:t> s)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queArray</a:t>
            </a:r>
            <a:r>
              <a:rPr lang="en-US" sz="1200" dirty="0"/>
              <a:t> = new </a:t>
            </a:r>
            <a:r>
              <a:rPr lang="en-US" sz="1200" dirty="0" err="1"/>
              <a:t>int</a:t>
            </a:r>
            <a:r>
              <a:rPr lang="en-US" sz="1200" dirty="0"/>
              <a:t> [</a:t>
            </a:r>
            <a:r>
              <a:rPr lang="en-US" sz="1200" dirty="0" err="1"/>
              <a:t>maxSize</a:t>
            </a:r>
            <a:r>
              <a:rPr lang="en-US" sz="1200" dirty="0"/>
              <a:t>];</a:t>
            </a:r>
          </a:p>
          <a:p>
            <a:r>
              <a:rPr lang="en-US" sz="1200" dirty="0"/>
              <a:t>	 front = 0;</a:t>
            </a:r>
          </a:p>
          <a:p>
            <a:r>
              <a:rPr lang="en-US" sz="1200" dirty="0"/>
              <a:t>	 rear = -1;</a:t>
            </a:r>
          </a:p>
          <a:p>
            <a:r>
              <a:rPr lang="en-US" sz="1200" dirty="0"/>
              <a:t>	 nItems = 0;             // no items</a:t>
            </a:r>
          </a:p>
          <a:p>
            <a:r>
              <a:rPr lang="en-US" sz="1200" dirty="0"/>
              <a:t>         }</a:t>
            </a:r>
          </a:p>
          <a:p>
            <a:r>
              <a:rPr lang="en-US" sz="1200" dirty="0"/>
              <a:t>      public void insert(</a:t>
            </a:r>
            <a:r>
              <a:rPr lang="en-US" sz="1200" dirty="0" err="1"/>
              <a:t>int</a:t>
            </a:r>
            <a:r>
              <a:rPr lang="en-US" sz="1200" dirty="0"/>
              <a:t> j) {</a:t>
            </a:r>
          </a:p>
          <a:p>
            <a:r>
              <a:rPr lang="en-US" sz="1200" dirty="0"/>
              <a:t>      </a:t>
            </a:r>
          </a:p>
          <a:p>
            <a:r>
              <a:rPr lang="en-US" sz="1200" dirty="0"/>
              <a:t>	// check whether queue is full</a:t>
            </a:r>
          </a:p>
          <a:p>
            <a:r>
              <a:rPr lang="en-US" sz="1200" dirty="0"/>
              <a:t>	 if (rear == </a:t>
            </a:r>
            <a:r>
              <a:rPr lang="en-US" sz="1200" dirty="0" err="1"/>
              <a:t>maxSize</a:t>
            </a:r>
            <a:r>
              <a:rPr lang="en-US" sz="1200" dirty="0"/>
              <a:t> – 1)</a:t>
            </a:r>
          </a:p>
          <a:p>
            <a:r>
              <a:rPr lang="en-US" sz="1200" dirty="0"/>
              <a:t>	       </a:t>
            </a:r>
            <a:r>
              <a:rPr lang="en-US" sz="1200" dirty="0" err="1"/>
              <a:t>System.out.println</a:t>
            </a:r>
            <a:r>
              <a:rPr lang="en-US" sz="1200" dirty="0"/>
              <a:t>(“Queue is full”);</a:t>
            </a:r>
          </a:p>
          <a:p>
            <a:r>
              <a:rPr lang="en-US" sz="1200" dirty="0"/>
              <a:t>	else {</a:t>
            </a:r>
          </a:p>
          <a:p>
            <a:r>
              <a:rPr lang="en-US" sz="1200" dirty="0"/>
              <a:t>	</a:t>
            </a:r>
          </a:p>
          <a:p>
            <a:r>
              <a:rPr lang="en-US" sz="1200" dirty="0"/>
              <a:t>		</a:t>
            </a:r>
            <a:r>
              <a:rPr lang="en-US" sz="1200" dirty="0" err="1"/>
              <a:t>queArray</a:t>
            </a:r>
            <a:r>
              <a:rPr lang="en-US" sz="1200" dirty="0"/>
              <a:t>[++rear] = j;</a:t>
            </a:r>
          </a:p>
          <a:p>
            <a:r>
              <a:rPr lang="en-US" sz="1200" dirty="0"/>
              <a:t>		nItems++;</a:t>
            </a:r>
          </a:p>
          <a:p>
            <a:r>
              <a:rPr lang="en-US" sz="1200" dirty="0"/>
              <a:t>	}</a:t>
            </a:r>
          </a:p>
          <a:p>
            <a:r>
              <a:rPr lang="en-US" sz="1200" dirty="0"/>
              <a:t>      }</a:t>
            </a:r>
          </a:p>
          <a:p>
            <a:r>
              <a:rPr lang="en-US" sz="1200" dirty="0"/>
              <a:t>}</a:t>
            </a:r>
          </a:p>
        </p:txBody>
      </p:sp>
      <p:sp>
        <p:nvSpPr>
          <p:cNvPr id="5" name="TextBox 4"/>
          <p:cNvSpPr txBox="1"/>
          <p:nvPr/>
        </p:nvSpPr>
        <p:spPr>
          <a:xfrm>
            <a:off x="5967212" y="1555037"/>
            <a:ext cx="4700789" cy="3108543"/>
          </a:xfrm>
          <a:prstGeom prst="rect">
            <a:avLst/>
          </a:prstGeom>
          <a:solidFill>
            <a:schemeClr val="bg1">
              <a:lumMod val="85000"/>
            </a:schemeClr>
          </a:solidFill>
        </p:spPr>
        <p:txBody>
          <a:bodyPr wrap="square" rtlCol="0">
            <a:spAutoFit/>
          </a:bodyPr>
          <a:lstStyle/>
          <a:p>
            <a:r>
              <a:rPr lang="en-US" sz="2000" dirty="0"/>
              <a:t>public </a:t>
            </a:r>
            <a:r>
              <a:rPr lang="en-US" sz="2000" dirty="0" err="1"/>
              <a:t>int</a:t>
            </a:r>
            <a:r>
              <a:rPr lang="en-US" sz="2000" dirty="0"/>
              <a:t> </a:t>
            </a:r>
            <a:r>
              <a:rPr lang="en-US" sz="2000" dirty="0" err="1"/>
              <a:t>peekFront</a:t>
            </a:r>
            <a:r>
              <a:rPr lang="en-US" sz="2000" dirty="0"/>
              <a:t>() {</a:t>
            </a:r>
          </a:p>
          <a:p>
            <a:r>
              <a:rPr lang="en-US" sz="2000" dirty="0"/>
              <a:t>      if (nItems == 0)  {</a:t>
            </a:r>
          </a:p>
          <a:p>
            <a:r>
              <a:rPr lang="en-US" sz="2000" dirty="0"/>
              <a:t>           </a:t>
            </a:r>
            <a:r>
              <a:rPr lang="en-US" dirty="0" err="1"/>
              <a:t>System.out.println</a:t>
            </a:r>
            <a:r>
              <a:rPr lang="en-US" dirty="0"/>
              <a:t>(“Queue is empty”);</a:t>
            </a:r>
          </a:p>
          <a:p>
            <a:r>
              <a:rPr lang="en-US" sz="2000" dirty="0"/>
              <a:t>           return -99; </a:t>
            </a:r>
          </a:p>
          <a:p>
            <a:r>
              <a:rPr lang="en-US" sz="2000" dirty="0"/>
              <a:t>       }</a:t>
            </a:r>
          </a:p>
          <a:p>
            <a:r>
              <a:rPr lang="en-US" sz="2000" dirty="0"/>
              <a:t>      else {</a:t>
            </a:r>
          </a:p>
          <a:p>
            <a:r>
              <a:rPr lang="en-US" sz="2000" dirty="0"/>
              <a:t>           return </a:t>
            </a:r>
            <a:r>
              <a:rPr lang="en-US" sz="2000" dirty="0" err="1"/>
              <a:t>queArray</a:t>
            </a:r>
            <a:r>
              <a:rPr lang="en-US" sz="2000" dirty="0"/>
              <a:t>[front];</a:t>
            </a:r>
          </a:p>
          <a:p>
            <a:r>
              <a:rPr lang="en-US" sz="2000" dirty="0"/>
              <a:t>      }</a:t>
            </a:r>
          </a:p>
          <a:p>
            <a:r>
              <a:rPr lang="en-US" sz="2000" dirty="0"/>
              <a:t>}</a:t>
            </a:r>
          </a:p>
          <a:p>
            <a:endParaRPr lang="en-US" sz="1600" dirty="0"/>
          </a:p>
        </p:txBody>
      </p:sp>
    </p:spTree>
    <p:extLst>
      <p:ext uri="{BB962C8B-B14F-4D97-AF65-F5344CB8AC3E}">
        <p14:creationId xmlns:p14="http://schemas.microsoft.com/office/powerpoint/2010/main" val="32257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Question 02</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16</a:t>
            </a:fld>
            <a:endParaRPr lang="en-US"/>
          </a:p>
        </p:txBody>
      </p:sp>
      <p:sp>
        <p:nvSpPr>
          <p:cNvPr id="3" name="TextBox 2"/>
          <p:cNvSpPr txBox="1"/>
          <p:nvPr/>
        </p:nvSpPr>
        <p:spPr>
          <a:xfrm>
            <a:off x="2096316" y="1787870"/>
            <a:ext cx="8160824" cy="1631216"/>
          </a:xfrm>
          <a:prstGeom prst="rect">
            <a:avLst/>
          </a:prstGeom>
          <a:noFill/>
        </p:spPr>
        <p:txBody>
          <a:bodyPr wrap="none" rtlCol="0">
            <a:spAutoFit/>
          </a:bodyPr>
          <a:lstStyle/>
          <a:p>
            <a:r>
              <a:rPr lang="en-US" sz="2000" dirty="0" err="1"/>
              <a:t>isEmpty</a:t>
            </a:r>
            <a:r>
              <a:rPr lang="en-US" sz="2000" dirty="0"/>
              <a:t>() method of the Queue class returns true if the Queue is empty and </a:t>
            </a:r>
          </a:p>
          <a:p>
            <a:r>
              <a:rPr lang="en-US" sz="2000" dirty="0" err="1"/>
              <a:t>isFull</a:t>
            </a:r>
            <a:r>
              <a:rPr lang="en-US" sz="2000" dirty="0"/>
              <a:t>() method returns true if the Queue is full. </a:t>
            </a:r>
          </a:p>
          <a:p>
            <a:endParaRPr lang="en-US" sz="2000" dirty="0"/>
          </a:p>
          <a:p>
            <a:endParaRPr lang="en-US" sz="2000" dirty="0"/>
          </a:p>
          <a:p>
            <a:r>
              <a:rPr lang="en-US" sz="2000" dirty="0"/>
              <a:t>Implement </a:t>
            </a:r>
            <a:r>
              <a:rPr lang="en-US" sz="2000" dirty="0" err="1"/>
              <a:t>isEmpty</a:t>
            </a:r>
            <a:r>
              <a:rPr lang="en-US" sz="2000" dirty="0"/>
              <a:t>() and </a:t>
            </a:r>
            <a:r>
              <a:rPr lang="en-US" sz="2000" dirty="0" err="1"/>
              <a:t>isFull</a:t>
            </a:r>
            <a:r>
              <a:rPr lang="en-US" sz="2000" dirty="0"/>
              <a:t>() methods of the Queue class. </a:t>
            </a:r>
          </a:p>
        </p:txBody>
      </p:sp>
    </p:spTree>
    <p:extLst>
      <p:ext uri="{BB962C8B-B14F-4D97-AF65-F5344CB8AC3E}">
        <p14:creationId xmlns:p14="http://schemas.microsoft.com/office/powerpoint/2010/main" val="239102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Question 03</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17</a:t>
            </a:fld>
            <a:endParaRPr lang="en-US"/>
          </a:p>
        </p:txBody>
      </p:sp>
      <p:sp>
        <p:nvSpPr>
          <p:cNvPr id="3" name="TextBox 2"/>
          <p:cNvSpPr txBox="1"/>
          <p:nvPr/>
        </p:nvSpPr>
        <p:spPr>
          <a:xfrm>
            <a:off x="2096316" y="1787870"/>
            <a:ext cx="8491812" cy="369332"/>
          </a:xfrm>
          <a:prstGeom prst="rect">
            <a:avLst/>
          </a:prstGeom>
          <a:noFill/>
        </p:spPr>
        <p:txBody>
          <a:bodyPr wrap="none" rtlCol="0">
            <a:spAutoFit/>
          </a:bodyPr>
          <a:lstStyle/>
          <a:p>
            <a:r>
              <a:rPr lang="en-US" dirty="0"/>
              <a:t>Draw the Queue frame after performing the below operations to the queue given below.</a:t>
            </a:r>
          </a:p>
        </p:txBody>
      </p:sp>
      <p:graphicFrame>
        <p:nvGraphicFramePr>
          <p:cNvPr id="5" name="Table 4"/>
          <p:cNvGraphicFramePr>
            <a:graphicFrameLocks noGrp="1"/>
          </p:cNvGraphicFramePr>
          <p:nvPr>
            <p:extLst>
              <p:ext uri="{D42A27DB-BD31-4B8C-83A1-F6EECF244321}">
                <p14:modId xmlns:p14="http://schemas.microsoft.com/office/powerpoint/2010/main" val="1495392583"/>
              </p:ext>
            </p:extLst>
          </p:nvPr>
        </p:nvGraphicFramePr>
        <p:xfrm>
          <a:off x="2667001" y="2870560"/>
          <a:ext cx="3428999" cy="490826"/>
        </p:xfrm>
        <a:graphic>
          <a:graphicData uri="http://schemas.openxmlformats.org/drawingml/2006/table">
            <a:tbl>
              <a:tblPr firstRow="1" bandRow="1">
                <a:tableStyleId>{5C22544A-7EE6-4342-B048-85BDC9FD1C3A}</a:tableStyleId>
              </a:tblPr>
              <a:tblGrid>
                <a:gridCol w="489857">
                  <a:extLst>
                    <a:ext uri="{9D8B030D-6E8A-4147-A177-3AD203B41FA5}">
                      <a16:colId xmlns:a16="http://schemas.microsoft.com/office/drawing/2014/main" val="20000"/>
                    </a:ext>
                  </a:extLst>
                </a:gridCol>
                <a:gridCol w="489857">
                  <a:extLst>
                    <a:ext uri="{9D8B030D-6E8A-4147-A177-3AD203B41FA5}">
                      <a16:colId xmlns:a16="http://schemas.microsoft.com/office/drawing/2014/main" val="20001"/>
                    </a:ext>
                  </a:extLst>
                </a:gridCol>
                <a:gridCol w="489857">
                  <a:extLst>
                    <a:ext uri="{9D8B030D-6E8A-4147-A177-3AD203B41FA5}">
                      <a16:colId xmlns:a16="http://schemas.microsoft.com/office/drawing/2014/main" val="20002"/>
                    </a:ext>
                  </a:extLst>
                </a:gridCol>
                <a:gridCol w="489857">
                  <a:extLst>
                    <a:ext uri="{9D8B030D-6E8A-4147-A177-3AD203B41FA5}">
                      <a16:colId xmlns:a16="http://schemas.microsoft.com/office/drawing/2014/main" val="20003"/>
                    </a:ext>
                  </a:extLst>
                </a:gridCol>
                <a:gridCol w="489857">
                  <a:extLst>
                    <a:ext uri="{9D8B030D-6E8A-4147-A177-3AD203B41FA5}">
                      <a16:colId xmlns:a16="http://schemas.microsoft.com/office/drawing/2014/main" val="20004"/>
                    </a:ext>
                  </a:extLst>
                </a:gridCol>
                <a:gridCol w="489857">
                  <a:extLst>
                    <a:ext uri="{9D8B030D-6E8A-4147-A177-3AD203B41FA5}">
                      <a16:colId xmlns:a16="http://schemas.microsoft.com/office/drawing/2014/main" val="20005"/>
                    </a:ext>
                  </a:extLst>
                </a:gridCol>
                <a:gridCol w="489857">
                  <a:extLst>
                    <a:ext uri="{9D8B030D-6E8A-4147-A177-3AD203B41FA5}">
                      <a16:colId xmlns:a16="http://schemas.microsoft.com/office/drawing/2014/main" val="20006"/>
                    </a:ext>
                  </a:extLst>
                </a:gridCol>
              </a:tblGrid>
              <a:tr h="490826">
                <a:tc>
                  <a:txBody>
                    <a:bodyPr/>
                    <a:lstStyle/>
                    <a:p>
                      <a:r>
                        <a:rPr lang="en-US" dirty="0"/>
                        <a:t>67</a:t>
                      </a:r>
                    </a:p>
                  </a:txBody>
                  <a:tcPr/>
                </a:tc>
                <a:tc>
                  <a:txBody>
                    <a:bodyPr/>
                    <a:lstStyle/>
                    <a:p>
                      <a:r>
                        <a:rPr lang="en-US" dirty="0"/>
                        <a:t>12</a:t>
                      </a:r>
                    </a:p>
                  </a:txBody>
                  <a:tcPr/>
                </a:tc>
                <a:tc>
                  <a:txBody>
                    <a:bodyPr/>
                    <a:lstStyle/>
                    <a:p>
                      <a:r>
                        <a:rPr lang="en-US" dirty="0"/>
                        <a:t>22</a:t>
                      </a:r>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2667000" y="3710122"/>
            <a:ext cx="685380" cy="369332"/>
          </a:xfrm>
          <a:prstGeom prst="rect">
            <a:avLst/>
          </a:prstGeom>
          <a:noFill/>
        </p:spPr>
        <p:txBody>
          <a:bodyPr wrap="none" rtlCol="0">
            <a:spAutoFit/>
          </a:bodyPr>
          <a:lstStyle/>
          <a:p>
            <a:r>
              <a:rPr lang="en-US" dirty="0"/>
              <a:t>Front</a:t>
            </a:r>
          </a:p>
        </p:txBody>
      </p:sp>
      <p:sp>
        <p:nvSpPr>
          <p:cNvPr id="7" name="TextBox 6"/>
          <p:cNvSpPr txBox="1"/>
          <p:nvPr/>
        </p:nvSpPr>
        <p:spPr>
          <a:xfrm>
            <a:off x="5552933" y="3668065"/>
            <a:ext cx="611834" cy="369332"/>
          </a:xfrm>
          <a:prstGeom prst="rect">
            <a:avLst/>
          </a:prstGeom>
          <a:noFill/>
        </p:spPr>
        <p:txBody>
          <a:bodyPr wrap="none" rtlCol="0">
            <a:spAutoFit/>
          </a:bodyPr>
          <a:lstStyle/>
          <a:p>
            <a:r>
              <a:rPr lang="en-US" dirty="0"/>
              <a:t>Rear</a:t>
            </a:r>
          </a:p>
        </p:txBody>
      </p:sp>
      <p:cxnSp>
        <p:nvCxnSpPr>
          <p:cNvPr id="8" name="Straight Arrow Connector 7"/>
          <p:cNvCxnSpPr/>
          <p:nvPr/>
        </p:nvCxnSpPr>
        <p:spPr>
          <a:xfrm flipV="1">
            <a:off x="2921226" y="3426211"/>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5766406" y="3426211"/>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227423" y="4145005"/>
            <a:ext cx="8229599" cy="1754326"/>
          </a:xfrm>
          <a:prstGeom prst="rect">
            <a:avLst/>
          </a:prstGeom>
          <a:noFill/>
        </p:spPr>
        <p:txBody>
          <a:bodyPr wrap="square" rtlCol="0">
            <a:spAutoFit/>
          </a:bodyPr>
          <a:lstStyle/>
          <a:p>
            <a:pPr marL="400050" indent="-400050">
              <a:buAutoNum type="romanLcParenR"/>
            </a:pPr>
            <a:r>
              <a:rPr lang="en-US" dirty="0"/>
              <a:t>remove</a:t>
            </a:r>
          </a:p>
          <a:p>
            <a:pPr marL="400050" indent="-400050">
              <a:buAutoNum type="romanLcParenR"/>
            </a:pPr>
            <a:r>
              <a:rPr lang="en-US" dirty="0"/>
              <a:t>remove</a:t>
            </a:r>
          </a:p>
          <a:p>
            <a:pPr marL="400050" indent="-400050">
              <a:buAutoNum type="romanLcParenR"/>
            </a:pPr>
            <a:r>
              <a:rPr lang="en-US" dirty="0"/>
              <a:t>remove</a:t>
            </a:r>
          </a:p>
          <a:p>
            <a:pPr marL="400050" indent="-400050">
              <a:buFontTx/>
              <a:buAutoNum type="romanLcParenR"/>
            </a:pPr>
            <a:r>
              <a:rPr lang="en-US" dirty="0"/>
              <a:t>Insert item 88</a:t>
            </a:r>
          </a:p>
          <a:p>
            <a:endParaRPr lang="en-US" dirty="0"/>
          </a:p>
          <a:p>
            <a:pPr marL="400050" indent="-400050">
              <a:buAutoNum type="romanLcParenR"/>
            </a:pPr>
            <a:endParaRPr lang="en-US" dirty="0"/>
          </a:p>
        </p:txBody>
      </p:sp>
      <p:sp>
        <p:nvSpPr>
          <p:cNvPr id="11" name="TextBox 10"/>
          <p:cNvSpPr txBox="1"/>
          <p:nvPr/>
        </p:nvSpPr>
        <p:spPr>
          <a:xfrm>
            <a:off x="5615563" y="2555942"/>
            <a:ext cx="301686" cy="369332"/>
          </a:xfrm>
          <a:prstGeom prst="rect">
            <a:avLst/>
          </a:prstGeom>
          <a:noFill/>
        </p:spPr>
        <p:txBody>
          <a:bodyPr wrap="none" rtlCol="0">
            <a:spAutoFit/>
          </a:bodyPr>
          <a:lstStyle/>
          <a:p>
            <a:r>
              <a:rPr lang="en-US" dirty="0"/>
              <a:t>6</a:t>
            </a:r>
          </a:p>
        </p:txBody>
      </p:sp>
      <p:sp>
        <p:nvSpPr>
          <p:cNvPr id="12" name="TextBox 11"/>
          <p:cNvSpPr txBox="1"/>
          <p:nvPr/>
        </p:nvSpPr>
        <p:spPr>
          <a:xfrm>
            <a:off x="5108934" y="2536907"/>
            <a:ext cx="301686" cy="369332"/>
          </a:xfrm>
          <a:prstGeom prst="rect">
            <a:avLst/>
          </a:prstGeom>
          <a:noFill/>
        </p:spPr>
        <p:txBody>
          <a:bodyPr wrap="none" rtlCol="0">
            <a:spAutoFit/>
          </a:bodyPr>
          <a:lstStyle/>
          <a:p>
            <a:r>
              <a:rPr lang="en-US" dirty="0"/>
              <a:t>5</a:t>
            </a:r>
          </a:p>
        </p:txBody>
      </p:sp>
      <p:sp>
        <p:nvSpPr>
          <p:cNvPr id="13" name="TextBox 12"/>
          <p:cNvSpPr txBox="1"/>
          <p:nvPr/>
        </p:nvSpPr>
        <p:spPr>
          <a:xfrm>
            <a:off x="4704777" y="2555942"/>
            <a:ext cx="301686" cy="369332"/>
          </a:xfrm>
          <a:prstGeom prst="rect">
            <a:avLst/>
          </a:prstGeom>
          <a:noFill/>
        </p:spPr>
        <p:txBody>
          <a:bodyPr wrap="none" rtlCol="0">
            <a:spAutoFit/>
          </a:bodyPr>
          <a:lstStyle/>
          <a:p>
            <a:r>
              <a:rPr lang="en-US" dirty="0"/>
              <a:t>4</a:t>
            </a:r>
          </a:p>
        </p:txBody>
      </p:sp>
      <p:sp>
        <p:nvSpPr>
          <p:cNvPr id="14" name="TextBox 13"/>
          <p:cNvSpPr txBox="1"/>
          <p:nvPr/>
        </p:nvSpPr>
        <p:spPr>
          <a:xfrm>
            <a:off x="4186173" y="2559723"/>
            <a:ext cx="301686" cy="369332"/>
          </a:xfrm>
          <a:prstGeom prst="rect">
            <a:avLst/>
          </a:prstGeom>
          <a:noFill/>
        </p:spPr>
        <p:txBody>
          <a:bodyPr wrap="none" rtlCol="0">
            <a:spAutoFit/>
          </a:bodyPr>
          <a:lstStyle/>
          <a:p>
            <a:r>
              <a:rPr lang="en-US" dirty="0"/>
              <a:t>3</a:t>
            </a:r>
          </a:p>
        </p:txBody>
      </p:sp>
      <p:sp>
        <p:nvSpPr>
          <p:cNvPr id="15" name="TextBox 14"/>
          <p:cNvSpPr txBox="1"/>
          <p:nvPr/>
        </p:nvSpPr>
        <p:spPr>
          <a:xfrm>
            <a:off x="3743379" y="2555942"/>
            <a:ext cx="301686" cy="369332"/>
          </a:xfrm>
          <a:prstGeom prst="rect">
            <a:avLst/>
          </a:prstGeom>
          <a:noFill/>
        </p:spPr>
        <p:txBody>
          <a:bodyPr wrap="none" rtlCol="0">
            <a:spAutoFit/>
          </a:bodyPr>
          <a:lstStyle/>
          <a:p>
            <a:r>
              <a:rPr lang="en-US" dirty="0"/>
              <a:t>2</a:t>
            </a:r>
          </a:p>
        </p:txBody>
      </p:sp>
      <p:sp>
        <p:nvSpPr>
          <p:cNvPr id="16" name="TextBox 15"/>
          <p:cNvSpPr txBox="1"/>
          <p:nvPr/>
        </p:nvSpPr>
        <p:spPr>
          <a:xfrm>
            <a:off x="3207762" y="2555942"/>
            <a:ext cx="301686" cy="369332"/>
          </a:xfrm>
          <a:prstGeom prst="rect">
            <a:avLst/>
          </a:prstGeom>
          <a:noFill/>
        </p:spPr>
        <p:txBody>
          <a:bodyPr wrap="none" rtlCol="0">
            <a:spAutoFit/>
          </a:bodyPr>
          <a:lstStyle/>
          <a:p>
            <a:r>
              <a:rPr lang="en-US" dirty="0"/>
              <a:t>1</a:t>
            </a:r>
          </a:p>
        </p:txBody>
      </p:sp>
      <p:sp>
        <p:nvSpPr>
          <p:cNvPr id="17" name="TextBox 16"/>
          <p:cNvSpPr txBox="1"/>
          <p:nvPr/>
        </p:nvSpPr>
        <p:spPr>
          <a:xfrm>
            <a:off x="2746727" y="2569728"/>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08595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4187" y="438220"/>
            <a:ext cx="6858000" cy="801666"/>
          </a:xfrm>
        </p:spPr>
        <p:txBody>
          <a:bodyPr>
            <a:normAutofit/>
          </a:bodyPr>
          <a:lstStyle/>
          <a:p>
            <a:r>
              <a:rPr lang="en-US" sz="3200" dirty="0">
                <a:latin typeface="+mn-lt"/>
              </a:rPr>
              <a:t>Question 03 Contd..</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18</a:t>
            </a:fld>
            <a:endParaRPr lang="en-US"/>
          </a:p>
        </p:txBody>
      </p:sp>
      <p:sp>
        <p:nvSpPr>
          <p:cNvPr id="3" name="TextBox 2"/>
          <p:cNvSpPr txBox="1"/>
          <p:nvPr/>
        </p:nvSpPr>
        <p:spPr>
          <a:xfrm>
            <a:off x="2096316" y="1787870"/>
            <a:ext cx="8491812" cy="369332"/>
          </a:xfrm>
          <a:prstGeom prst="rect">
            <a:avLst/>
          </a:prstGeom>
          <a:noFill/>
        </p:spPr>
        <p:txBody>
          <a:bodyPr wrap="none" rtlCol="0">
            <a:spAutoFit/>
          </a:bodyPr>
          <a:lstStyle/>
          <a:p>
            <a:r>
              <a:rPr lang="en-US" dirty="0"/>
              <a:t>Draw the Queue frame after performing the below operations to the queue given below.</a:t>
            </a:r>
          </a:p>
        </p:txBody>
      </p:sp>
      <p:sp>
        <p:nvSpPr>
          <p:cNvPr id="10" name="TextBox 9"/>
          <p:cNvSpPr txBox="1"/>
          <p:nvPr/>
        </p:nvSpPr>
        <p:spPr>
          <a:xfrm>
            <a:off x="2252598" y="4248406"/>
            <a:ext cx="8229599" cy="1754326"/>
          </a:xfrm>
          <a:prstGeom prst="rect">
            <a:avLst/>
          </a:prstGeom>
          <a:noFill/>
        </p:spPr>
        <p:txBody>
          <a:bodyPr wrap="square" rtlCol="0">
            <a:spAutoFit/>
          </a:bodyPr>
          <a:lstStyle/>
          <a:p>
            <a:pPr marL="400050" indent="-400050">
              <a:buAutoNum type="romanLcParenR"/>
            </a:pPr>
            <a:r>
              <a:rPr lang="en-US" dirty="0"/>
              <a:t>remove</a:t>
            </a:r>
          </a:p>
          <a:p>
            <a:pPr marL="400050" indent="-400050">
              <a:buAutoNum type="romanLcParenR"/>
            </a:pPr>
            <a:r>
              <a:rPr lang="en-US" dirty="0"/>
              <a:t>remove</a:t>
            </a:r>
          </a:p>
          <a:p>
            <a:pPr marL="400050" indent="-400050">
              <a:buAutoNum type="romanLcParenR"/>
            </a:pPr>
            <a:r>
              <a:rPr lang="en-US" dirty="0"/>
              <a:t>remove</a:t>
            </a:r>
          </a:p>
          <a:p>
            <a:pPr marL="400050" indent="-400050">
              <a:buFontTx/>
              <a:buAutoNum type="romanLcParenR"/>
            </a:pPr>
            <a:r>
              <a:rPr lang="en-US" dirty="0"/>
              <a:t>Insert item 88</a:t>
            </a:r>
          </a:p>
          <a:p>
            <a:endParaRPr lang="en-US" dirty="0"/>
          </a:p>
          <a:p>
            <a:pPr marL="400050" indent="-400050">
              <a:buAutoNum type="romanLcParenR"/>
            </a:pPr>
            <a:endParaRPr lang="en-US" dirty="0"/>
          </a:p>
        </p:txBody>
      </p:sp>
      <p:sp>
        <p:nvSpPr>
          <p:cNvPr id="17" name="TextBox 16"/>
          <p:cNvSpPr txBox="1"/>
          <p:nvPr/>
        </p:nvSpPr>
        <p:spPr>
          <a:xfrm>
            <a:off x="4668213" y="4086895"/>
            <a:ext cx="5662413" cy="2369880"/>
          </a:xfrm>
          <a:prstGeom prst="rect">
            <a:avLst/>
          </a:prstGeom>
          <a:solidFill>
            <a:srgbClr val="FF7C80"/>
          </a:solidFill>
          <a:ln>
            <a:solidFill>
              <a:srgbClr val="FF0000"/>
            </a:solidFill>
          </a:ln>
        </p:spPr>
        <p:txBody>
          <a:bodyPr wrap="square" rtlCol="0">
            <a:spAutoFit/>
          </a:bodyPr>
          <a:lstStyle/>
          <a:p>
            <a:r>
              <a:rPr lang="en-US" sz="2800" b="1" dirty="0"/>
              <a:t>Although the queue is not full we cannot insert more elements.</a:t>
            </a:r>
          </a:p>
          <a:p>
            <a:pPr algn="ctr"/>
            <a:endParaRPr lang="en-US" sz="2800" b="1" dirty="0"/>
          </a:p>
          <a:p>
            <a:pPr algn="ctr"/>
            <a:r>
              <a:rPr lang="en-US" sz="2800" b="1" dirty="0"/>
              <a:t>Any Suggestions?</a:t>
            </a:r>
          </a:p>
          <a:p>
            <a:endParaRPr lang="en-US" dirty="0">
              <a:solidFill>
                <a:srgbClr val="FF99CC"/>
              </a:solidFill>
            </a:endParaRPr>
          </a:p>
          <a:p>
            <a:pPr marL="400050" indent="-400050">
              <a:buAutoNum type="romanLcParenR"/>
            </a:pP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3423456579"/>
              </p:ext>
            </p:extLst>
          </p:nvPr>
        </p:nvGraphicFramePr>
        <p:xfrm>
          <a:off x="2667000" y="2870560"/>
          <a:ext cx="3429000" cy="490826"/>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490826">
                <a:tc>
                  <a:txBody>
                    <a:bodyPr/>
                    <a:lstStyle/>
                    <a:p>
                      <a:r>
                        <a:rPr lang="en-US" dirty="0"/>
                        <a:t>77</a:t>
                      </a:r>
                    </a:p>
                  </a:txBody>
                  <a:tcPr/>
                </a:tc>
                <a:tc>
                  <a:txBody>
                    <a:bodyPr/>
                    <a:lstStyle/>
                    <a:p>
                      <a:r>
                        <a:rPr lang="en-US" dirty="0"/>
                        <a:t>67</a:t>
                      </a:r>
                    </a:p>
                  </a:txBody>
                  <a:tcPr/>
                </a:tc>
                <a:tc>
                  <a:txBody>
                    <a:bodyPr/>
                    <a:lstStyle/>
                    <a:p>
                      <a:r>
                        <a:rPr lang="en-US" dirty="0"/>
                        <a:t>12</a:t>
                      </a:r>
                    </a:p>
                  </a:txBody>
                  <a:tcPr/>
                </a:tc>
                <a:tc>
                  <a:txBody>
                    <a:bodyPr/>
                    <a:lstStyle/>
                    <a:p>
                      <a:r>
                        <a:rPr lang="en-US" dirty="0"/>
                        <a:t>22</a:t>
                      </a:r>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2669381" y="3706039"/>
            <a:ext cx="685380" cy="369332"/>
          </a:xfrm>
          <a:prstGeom prst="rect">
            <a:avLst/>
          </a:prstGeom>
          <a:noFill/>
        </p:spPr>
        <p:txBody>
          <a:bodyPr wrap="none" rtlCol="0">
            <a:spAutoFit/>
          </a:bodyPr>
          <a:lstStyle/>
          <a:p>
            <a:r>
              <a:rPr lang="en-US" dirty="0"/>
              <a:t>Front</a:t>
            </a:r>
          </a:p>
        </p:txBody>
      </p:sp>
      <p:sp>
        <p:nvSpPr>
          <p:cNvPr id="20" name="TextBox 19"/>
          <p:cNvSpPr txBox="1"/>
          <p:nvPr/>
        </p:nvSpPr>
        <p:spPr>
          <a:xfrm>
            <a:off x="5578151" y="3631046"/>
            <a:ext cx="611834" cy="369332"/>
          </a:xfrm>
          <a:prstGeom prst="rect">
            <a:avLst/>
          </a:prstGeom>
          <a:noFill/>
        </p:spPr>
        <p:txBody>
          <a:bodyPr wrap="none" rtlCol="0">
            <a:spAutoFit/>
          </a:bodyPr>
          <a:lstStyle/>
          <a:p>
            <a:r>
              <a:rPr lang="en-US" dirty="0"/>
              <a:t>Rear</a:t>
            </a:r>
          </a:p>
        </p:txBody>
      </p:sp>
      <p:cxnSp>
        <p:nvCxnSpPr>
          <p:cNvPr id="21" name="Straight Arrow Connector 20"/>
          <p:cNvCxnSpPr/>
          <p:nvPr/>
        </p:nvCxnSpPr>
        <p:spPr>
          <a:xfrm flipV="1">
            <a:off x="5850662" y="3370705"/>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718034" y="2531658"/>
            <a:ext cx="301686" cy="369332"/>
          </a:xfrm>
          <a:prstGeom prst="rect">
            <a:avLst/>
          </a:prstGeom>
          <a:noFill/>
        </p:spPr>
        <p:txBody>
          <a:bodyPr wrap="none" rtlCol="0">
            <a:spAutoFit/>
          </a:bodyPr>
          <a:lstStyle/>
          <a:p>
            <a:r>
              <a:rPr lang="en-US" dirty="0"/>
              <a:t>6</a:t>
            </a:r>
          </a:p>
        </p:txBody>
      </p:sp>
      <p:sp>
        <p:nvSpPr>
          <p:cNvPr id="24" name="TextBox 23"/>
          <p:cNvSpPr txBox="1"/>
          <p:nvPr/>
        </p:nvSpPr>
        <p:spPr>
          <a:xfrm>
            <a:off x="5163731" y="2525611"/>
            <a:ext cx="301686" cy="369332"/>
          </a:xfrm>
          <a:prstGeom prst="rect">
            <a:avLst/>
          </a:prstGeom>
          <a:noFill/>
        </p:spPr>
        <p:txBody>
          <a:bodyPr wrap="none" rtlCol="0">
            <a:spAutoFit/>
          </a:bodyPr>
          <a:lstStyle/>
          <a:p>
            <a:r>
              <a:rPr lang="en-US" dirty="0"/>
              <a:t>5</a:t>
            </a:r>
          </a:p>
        </p:txBody>
      </p:sp>
      <p:sp>
        <p:nvSpPr>
          <p:cNvPr id="25" name="TextBox 24"/>
          <p:cNvSpPr txBox="1"/>
          <p:nvPr/>
        </p:nvSpPr>
        <p:spPr>
          <a:xfrm>
            <a:off x="4656945" y="2543187"/>
            <a:ext cx="301686" cy="369332"/>
          </a:xfrm>
          <a:prstGeom prst="rect">
            <a:avLst/>
          </a:prstGeom>
          <a:noFill/>
        </p:spPr>
        <p:txBody>
          <a:bodyPr wrap="none" rtlCol="0">
            <a:spAutoFit/>
          </a:bodyPr>
          <a:lstStyle/>
          <a:p>
            <a:r>
              <a:rPr lang="en-US" dirty="0"/>
              <a:t>4</a:t>
            </a:r>
          </a:p>
        </p:txBody>
      </p:sp>
      <p:sp>
        <p:nvSpPr>
          <p:cNvPr id="26" name="TextBox 25"/>
          <p:cNvSpPr txBox="1"/>
          <p:nvPr/>
        </p:nvSpPr>
        <p:spPr>
          <a:xfrm>
            <a:off x="4203963" y="2543187"/>
            <a:ext cx="301686" cy="369332"/>
          </a:xfrm>
          <a:prstGeom prst="rect">
            <a:avLst/>
          </a:prstGeom>
          <a:noFill/>
        </p:spPr>
        <p:txBody>
          <a:bodyPr wrap="none" rtlCol="0">
            <a:spAutoFit/>
          </a:bodyPr>
          <a:lstStyle/>
          <a:p>
            <a:r>
              <a:rPr lang="en-US" dirty="0"/>
              <a:t>3</a:t>
            </a:r>
          </a:p>
        </p:txBody>
      </p:sp>
      <p:sp>
        <p:nvSpPr>
          <p:cNvPr id="27" name="TextBox 26"/>
          <p:cNvSpPr txBox="1"/>
          <p:nvPr/>
        </p:nvSpPr>
        <p:spPr>
          <a:xfrm>
            <a:off x="3683987" y="2569728"/>
            <a:ext cx="301686" cy="369332"/>
          </a:xfrm>
          <a:prstGeom prst="rect">
            <a:avLst/>
          </a:prstGeom>
          <a:noFill/>
        </p:spPr>
        <p:txBody>
          <a:bodyPr wrap="none" rtlCol="0">
            <a:spAutoFit/>
          </a:bodyPr>
          <a:lstStyle/>
          <a:p>
            <a:r>
              <a:rPr lang="en-US" dirty="0"/>
              <a:t>2</a:t>
            </a:r>
          </a:p>
        </p:txBody>
      </p:sp>
      <p:sp>
        <p:nvSpPr>
          <p:cNvPr id="28" name="TextBox 27"/>
          <p:cNvSpPr txBox="1"/>
          <p:nvPr/>
        </p:nvSpPr>
        <p:spPr>
          <a:xfrm>
            <a:off x="3202419" y="2554136"/>
            <a:ext cx="301686" cy="369332"/>
          </a:xfrm>
          <a:prstGeom prst="rect">
            <a:avLst/>
          </a:prstGeom>
          <a:noFill/>
        </p:spPr>
        <p:txBody>
          <a:bodyPr wrap="none" rtlCol="0">
            <a:spAutoFit/>
          </a:bodyPr>
          <a:lstStyle/>
          <a:p>
            <a:r>
              <a:rPr lang="en-US" dirty="0"/>
              <a:t>1</a:t>
            </a:r>
          </a:p>
        </p:txBody>
      </p:sp>
      <p:sp>
        <p:nvSpPr>
          <p:cNvPr id="29" name="TextBox 28"/>
          <p:cNvSpPr txBox="1"/>
          <p:nvPr/>
        </p:nvSpPr>
        <p:spPr>
          <a:xfrm>
            <a:off x="2670811" y="2569728"/>
            <a:ext cx="301686" cy="369332"/>
          </a:xfrm>
          <a:prstGeom prst="rect">
            <a:avLst/>
          </a:prstGeom>
          <a:noFill/>
        </p:spPr>
        <p:txBody>
          <a:bodyPr wrap="none" rtlCol="0">
            <a:spAutoFit/>
          </a:bodyPr>
          <a:lstStyle/>
          <a:p>
            <a:r>
              <a:rPr lang="en-US" dirty="0"/>
              <a:t>0</a:t>
            </a:r>
          </a:p>
        </p:txBody>
      </p:sp>
      <p:sp>
        <p:nvSpPr>
          <p:cNvPr id="44" name="TextBox 43"/>
          <p:cNvSpPr txBox="1"/>
          <p:nvPr/>
        </p:nvSpPr>
        <p:spPr>
          <a:xfrm>
            <a:off x="7800335" y="3677115"/>
            <a:ext cx="685380" cy="369332"/>
          </a:xfrm>
          <a:prstGeom prst="rect">
            <a:avLst/>
          </a:prstGeom>
          <a:noFill/>
        </p:spPr>
        <p:txBody>
          <a:bodyPr wrap="none" rtlCol="0">
            <a:spAutoFit/>
          </a:bodyPr>
          <a:lstStyle/>
          <a:p>
            <a:r>
              <a:rPr lang="en-US" dirty="0"/>
              <a:t>Front</a:t>
            </a:r>
          </a:p>
        </p:txBody>
      </p:sp>
      <p:sp>
        <p:nvSpPr>
          <p:cNvPr id="45" name="TextBox 44"/>
          <p:cNvSpPr txBox="1"/>
          <p:nvPr/>
        </p:nvSpPr>
        <p:spPr>
          <a:xfrm>
            <a:off x="9336002" y="3655277"/>
            <a:ext cx="611834" cy="369332"/>
          </a:xfrm>
          <a:prstGeom prst="rect">
            <a:avLst/>
          </a:prstGeom>
          <a:noFill/>
        </p:spPr>
        <p:txBody>
          <a:bodyPr wrap="none" rtlCol="0">
            <a:spAutoFit/>
          </a:bodyPr>
          <a:lstStyle/>
          <a:p>
            <a:r>
              <a:rPr lang="en-US" dirty="0"/>
              <a:t>Rear</a:t>
            </a:r>
          </a:p>
        </p:txBody>
      </p:sp>
      <p:cxnSp>
        <p:nvCxnSpPr>
          <p:cNvPr id="47" name="Straight Arrow Connector 46"/>
          <p:cNvCxnSpPr/>
          <p:nvPr/>
        </p:nvCxnSpPr>
        <p:spPr>
          <a:xfrm flipV="1">
            <a:off x="8031622" y="3397943"/>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3635930033"/>
              </p:ext>
            </p:extLst>
          </p:nvPr>
        </p:nvGraphicFramePr>
        <p:xfrm>
          <a:off x="2667001" y="2870560"/>
          <a:ext cx="3428999" cy="490826"/>
        </p:xfrm>
        <a:graphic>
          <a:graphicData uri="http://schemas.openxmlformats.org/drawingml/2006/table">
            <a:tbl>
              <a:tblPr firstRow="1" bandRow="1">
                <a:tableStyleId>{5C22544A-7EE6-4342-B048-85BDC9FD1C3A}</a:tableStyleId>
              </a:tblPr>
              <a:tblGrid>
                <a:gridCol w="489857">
                  <a:extLst>
                    <a:ext uri="{9D8B030D-6E8A-4147-A177-3AD203B41FA5}">
                      <a16:colId xmlns:a16="http://schemas.microsoft.com/office/drawing/2014/main" val="20000"/>
                    </a:ext>
                  </a:extLst>
                </a:gridCol>
                <a:gridCol w="489857">
                  <a:extLst>
                    <a:ext uri="{9D8B030D-6E8A-4147-A177-3AD203B41FA5}">
                      <a16:colId xmlns:a16="http://schemas.microsoft.com/office/drawing/2014/main" val="20001"/>
                    </a:ext>
                  </a:extLst>
                </a:gridCol>
                <a:gridCol w="489857">
                  <a:extLst>
                    <a:ext uri="{9D8B030D-6E8A-4147-A177-3AD203B41FA5}">
                      <a16:colId xmlns:a16="http://schemas.microsoft.com/office/drawing/2014/main" val="20002"/>
                    </a:ext>
                  </a:extLst>
                </a:gridCol>
                <a:gridCol w="489857">
                  <a:extLst>
                    <a:ext uri="{9D8B030D-6E8A-4147-A177-3AD203B41FA5}">
                      <a16:colId xmlns:a16="http://schemas.microsoft.com/office/drawing/2014/main" val="20003"/>
                    </a:ext>
                  </a:extLst>
                </a:gridCol>
                <a:gridCol w="489857">
                  <a:extLst>
                    <a:ext uri="{9D8B030D-6E8A-4147-A177-3AD203B41FA5}">
                      <a16:colId xmlns:a16="http://schemas.microsoft.com/office/drawing/2014/main" val="20004"/>
                    </a:ext>
                  </a:extLst>
                </a:gridCol>
                <a:gridCol w="489857">
                  <a:extLst>
                    <a:ext uri="{9D8B030D-6E8A-4147-A177-3AD203B41FA5}">
                      <a16:colId xmlns:a16="http://schemas.microsoft.com/office/drawing/2014/main" val="20005"/>
                    </a:ext>
                  </a:extLst>
                </a:gridCol>
                <a:gridCol w="489857">
                  <a:extLst>
                    <a:ext uri="{9D8B030D-6E8A-4147-A177-3AD203B41FA5}">
                      <a16:colId xmlns:a16="http://schemas.microsoft.com/office/drawing/2014/main" val="20006"/>
                    </a:ext>
                  </a:extLst>
                </a:gridCol>
              </a:tblGrid>
              <a:tr h="490826">
                <a:tc>
                  <a:txBody>
                    <a:bodyPr/>
                    <a:lstStyle/>
                    <a:p>
                      <a:r>
                        <a:rPr lang="en-US" dirty="0"/>
                        <a:t>67</a:t>
                      </a:r>
                    </a:p>
                  </a:txBody>
                  <a:tcPr/>
                </a:tc>
                <a:tc>
                  <a:txBody>
                    <a:bodyPr/>
                    <a:lstStyle/>
                    <a:p>
                      <a:r>
                        <a:rPr lang="en-US" dirty="0"/>
                        <a:t>12</a:t>
                      </a:r>
                    </a:p>
                  </a:txBody>
                  <a:tcPr/>
                </a:tc>
                <a:tc>
                  <a:txBody>
                    <a:bodyPr/>
                    <a:lstStyle/>
                    <a:p>
                      <a:r>
                        <a:rPr lang="en-US" dirty="0"/>
                        <a:t>22</a:t>
                      </a:r>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cxnSp>
        <p:nvCxnSpPr>
          <p:cNvPr id="34" name="Straight Arrow Connector 33"/>
          <p:cNvCxnSpPr/>
          <p:nvPr/>
        </p:nvCxnSpPr>
        <p:spPr>
          <a:xfrm flipV="1">
            <a:off x="2921226" y="3426211"/>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385967447"/>
              </p:ext>
            </p:extLst>
          </p:nvPr>
        </p:nvGraphicFramePr>
        <p:xfrm>
          <a:off x="6428525" y="2822247"/>
          <a:ext cx="3429000" cy="490826"/>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490826">
                <a:tc>
                  <a:txBody>
                    <a:bodyPr/>
                    <a:lstStyle/>
                    <a:p>
                      <a:r>
                        <a:rPr lang="en-US" dirty="0"/>
                        <a:t>77</a:t>
                      </a:r>
                    </a:p>
                  </a:txBody>
                  <a:tcPr/>
                </a:tc>
                <a:tc>
                  <a:txBody>
                    <a:bodyPr/>
                    <a:lstStyle/>
                    <a:p>
                      <a:r>
                        <a:rPr lang="en-US" dirty="0"/>
                        <a:t>67</a:t>
                      </a:r>
                    </a:p>
                  </a:txBody>
                  <a:tcPr/>
                </a:tc>
                <a:tc>
                  <a:txBody>
                    <a:bodyPr/>
                    <a:lstStyle/>
                    <a:p>
                      <a:r>
                        <a:rPr lang="en-US" dirty="0"/>
                        <a:t>12</a:t>
                      </a:r>
                    </a:p>
                  </a:txBody>
                  <a:tcPr/>
                </a:tc>
                <a:tc>
                  <a:txBody>
                    <a:bodyPr/>
                    <a:lstStyle/>
                    <a:p>
                      <a:r>
                        <a:rPr lang="en-US" dirty="0"/>
                        <a:t>22</a:t>
                      </a:r>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cxnSp>
        <p:nvCxnSpPr>
          <p:cNvPr id="37" name="Straight Arrow Connector 36"/>
          <p:cNvCxnSpPr/>
          <p:nvPr/>
        </p:nvCxnSpPr>
        <p:spPr>
          <a:xfrm flipV="1">
            <a:off x="9612187" y="3322392"/>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8485715" y="2487295"/>
            <a:ext cx="301686" cy="369332"/>
          </a:xfrm>
          <a:prstGeom prst="rect">
            <a:avLst/>
          </a:prstGeom>
          <a:noFill/>
        </p:spPr>
        <p:txBody>
          <a:bodyPr wrap="none" rtlCol="0">
            <a:spAutoFit/>
          </a:bodyPr>
          <a:lstStyle/>
          <a:p>
            <a:r>
              <a:rPr lang="en-US" dirty="0"/>
              <a:t>4</a:t>
            </a:r>
          </a:p>
        </p:txBody>
      </p:sp>
      <p:sp>
        <p:nvSpPr>
          <p:cNvPr id="39" name="TextBox 38"/>
          <p:cNvSpPr txBox="1"/>
          <p:nvPr/>
        </p:nvSpPr>
        <p:spPr>
          <a:xfrm>
            <a:off x="7931412" y="2507983"/>
            <a:ext cx="301686" cy="369332"/>
          </a:xfrm>
          <a:prstGeom prst="rect">
            <a:avLst/>
          </a:prstGeom>
          <a:noFill/>
        </p:spPr>
        <p:txBody>
          <a:bodyPr wrap="none" rtlCol="0">
            <a:spAutoFit/>
          </a:bodyPr>
          <a:lstStyle/>
          <a:p>
            <a:r>
              <a:rPr lang="en-US" dirty="0"/>
              <a:t>3</a:t>
            </a:r>
          </a:p>
        </p:txBody>
      </p:sp>
      <p:sp>
        <p:nvSpPr>
          <p:cNvPr id="40" name="TextBox 39"/>
          <p:cNvSpPr txBox="1"/>
          <p:nvPr/>
        </p:nvSpPr>
        <p:spPr>
          <a:xfrm>
            <a:off x="7503418" y="2493607"/>
            <a:ext cx="301686" cy="369332"/>
          </a:xfrm>
          <a:prstGeom prst="rect">
            <a:avLst/>
          </a:prstGeom>
          <a:noFill/>
        </p:spPr>
        <p:txBody>
          <a:bodyPr wrap="none" rtlCol="0">
            <a:spAutoFit/>
          </a:bodyPr>
          <a:lstStyle/>
          <a:p>
            <a:r>
              <a:rPr lang="en-US" dirty="0"/>
              <a:t>2</a:t>
            </a:r>
          </a:p>
        </p:txBody>
      </p:sp>
      <p:sp>
        <p:nvSpPr>
          <p:cNvPr id="41" name="TextBox 40"/>
          <p:cNvSpPr txBox="1"/>
          <p:nvPr/>
        </p:nvSpPr>
        <p:spPr>
          <a:xfrm>
            <a:off x="6987735" y="2487295"/>
            <a:ext cx="301686" cy="369332"/>
          </a:xfrm>
          <a:prstGeom prst="rect">
            <a:avLst/>
          </a:prstGeom>
          <a:noFill/>
        </p:spPr>
        <p:txBody>
          <a:bodyPr wrap="none" rtlCol="0">
            <a:spAutoFit/>
          </a:bodyPr>
          <a:lstStyle/>
          <a:p>
            <a:r>
              <a:rPr lang="en-US" dirty="0"/>
              <a:t>1</a:t>
            </a:r>
          </a:p>
        </p:txBody>
      </p:sp>
      <p:sp>
        <p:nvSpPr>
          <p:cNvPr id="56" name="TextBox 55"/>
          <p:cNvSpPr txBox="1"/>
          <p:nvPr/>
        </p:nvSpPr>
        <p:spPr>
          <a:xfrm>
            <a:off x="6559741" y="2470127"/>
            <a:ext cx="301686" cy="369332"/>
          </a:xfrm>
          <a:prstGeom prst="rect">
            <a:avLst/>
          </a:prstGeom>
          <a:noFill/>
        </p:spPr>
        <p:txBody>
          <a:bodyPr wrap="none" rtlCol="0">
            <a:spAutoFit/>
          </a:bodyPr>
          <a:lstStyle/>
          <a:p>
            <a:r>
              <a:rPr lang="en-US" dirty="0"/>
              <a:t>0</a:t>
            </a:r>
          </a:p>
        </p:txBody>
      </p:sp>
      <p:graphicFrame>
        <p:nvGraphicFramePr>
          <p:cNvPr id="57" name="Table 56"/>
          <p:cNvGraphicFramePr>
            <a:graphicFrameLocks noGrp="1"/>
          </p:cNvGraphicFramePr>
          <p:nvPr>
            <p:extLst>
              <p:ext uri="{D42A27DB-BD31-4B8C-83A1-F6EECF244321}">
                <p14:modId xmlns:p14="http://schemas.microsoft.com/office/powerpoint/2010/main" val="4012884501"/>
              </p:ext>
            </p:extLst>
          </p:nvPr>
        </p:nvGraphicFramePr>
        <p:xfrm>
          <a:off x="6428526" y="2822247"/>
          <a:ext cx="3428999" cy="490826"/>
        </p:xfrm>
        <a:graphic>
          <a:graphicData uri="http://schemas.openxmlformats.org/drawingml/2006/table">
            <a:tbl>
              <a:tblPr firstRow="1" bandRow="1">
                <a:tableStyleId>{5C22544A-7EE6-4342-B048-85BDC9FD1C3A}</a:tableStyleId>
              </a:tblPr>
              <a:tblGrid>
                <a:gridCol w="489857">
                  <a:extLst>
                    <a:ext uri="{9D8B030D-6E8A-4147-A177-3AD203B41FA5}">
                      <a16:colId xmlns:a16="http://schemas.microsoft.com/office/drawing/2014/main" val="20000"/>
                    </a:ext>
                  </a:extLst>
                </a:gridCol>
                <a:gridCol w="489857">
                  <a:extLst>
                    <a:ext uri="{9D8B030D-6E8A-4147-A177-3AD203B41FA5}">
                      <a16:colId xmlns:a16="http://schemas.microsoft.com/office/drawing/2014/main" val="20001"/>
                    </a:ext>
                  </a:extLst>
                </a:gridCol>
                <a:gridCol w="489857">
                  <a:extLst>
                    <a:ext uri="{9D8B030D-6E8A-4147-A177-3AD203B41FA5}">
                      <a16:colId xmlns:a16="http://schemas.microsoft.com/office/drawing/2014/main" val="20002"/>
                    </a:ext>
                  </a:extLst>
                </a:gridCol>
                <a:gridCol w="489857">
                  <a:extLst>
                    <a:ext uri="{9D8B030D-6E8A-4147-A177-3AD203B41FA5}">
                      <a16:colId xmlns:a16="http://schemas.microsoft.com/office/drawing/2014/main" val="20003"/>
                    </a:ext>
                  </a:extLst>
                </a:gridCol>
                <a:gridCol w="489857">
                  <a:extLst>
                    <a:ext uri="{9D8B030D-6E8A-4147-A177-3AD203B41FA5}">
                      <a16:colId xmlns:a16="http://schemas.microsoft.com/office/drawing/2014/main" val="20004"/>
                    </a:ext>
                  </a:extLst>
                </a:gridCol>
                <a:gridCol w="489857">
                  <a:extLst>
                    <a:ext uri="{9D8B030D-6E8A-4147-A177-3AD203B41FA5}">
                      <a16:colId xmlns:a16="http://schemas.microsoft.com/office/drawing/2014/main" val="20005"/>
                    </a:ext>
                  </a:extLst>
                </a:gridCol>
                <a:gridCol w="489857">
                  <a:extLst>
                    <a:ext uri="{9D8B030D-6E8A-4147-A177-3AD203B41FA5}">
                      <a16:colId xmlns:a16="http://schemas.microsoft.com/office/drawing/2014/main" val="20006"/>
                    </a:ext>
                  </a:extLst>
                </a:gridCol>
              </a:tblGrid>
              <a:tr h="49082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sp>
        <p:nvSpPr>
          <p:cNvPr id="59" name="TextBox 58"/>
          <p:cNvSpPr txBox="1"/>
          <p:nvPr/>
        </p:nvSpPr>
        <p:spPr>
          <a:xfrm>
            <a:off x="8929243" y="2497267"/>
            <a:ext cx="301686" cy="369332"/>
          </a:xfrm>
          <a:prstGeom prst="rect">
            <a:avLst/>
          </a:prstGeom>
          <a:noFill/>
        </p:spPr>
        <p:txBody>
          <a:bodyPr wrap="none" rtlCol="0">
            <a:spAutoFit/>
          </a:bodyPr>
          <a:lstStyle/>
          <a:p>
            <a:r>
              <a:rPr lang="en-US" dirty="0"/>
              <a:t>5</a:t>
            </a:r>
          </a:p>
        </p:txBody>
      </p:sp>
      <p:sp>
        <p:nvSpPr>
          <p:cNvPr id="60" name="TextBox 59"/>
          <p:cNvSpPr txBox="1"/>
          <p:nvPr/>
        </p:nvSpPr>
        <p:spPr>
          <a:xfrm>
            <a:off x="9419845" y="2474303"/>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83700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How to overcome this situation??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19</a:t>
            </a:fld>
            <a:endParaRPr lang="en-US"/>
          </a:p>
        </p:txBody>
      </p:sp>
      <p:sp>
        <p:nvSpPr>
          <p:cNvPr id="3" name="TextBox 2"/>
          <p:cNvSpPr txBox="1"/>
          <p:nvPr/>
        </p:nvSpPr>
        <p:spPr>
          <a:xfrm>
            <a:off x="2207257" y="1519998"/>
            <a:ext cx="8082287" cy="1015663"/>
          </a:xfrm>
          <a:prstGeom prst="rect">
            <a:avLst/>
          </a:prstGeom>
          <a:noFill/>
        </p:spPr>
        <p:txBody>
          <a:bodyPr wrap="square" rtlCol="0">
            <a:spAutoFit/>
          </a:bodyPr>
          <a:lstStyle/>
          <a:p>
            <a:r>
              <a:rPr lang="en-US" sz="2400" dirty="0"/>
              <a:t>We can use a Circular Queue</a:t>
            </a:r>
          </a:p>
          <a:p>
            <a:endParaRPr lang="en-US" dirty="0"/>
          </a:p>
          <a:p>
            <a:endParaRPr lang="en-US" dirty="0"/>
          </a:p>
        </p:txBody>
      </p:sp>
      <p:sp>
        <p:nvSpPr>
          <p:cNvPr id="5" name="Oval 49"/>
          <p:cNvSpPr>
            <a:spLocks noChangeArrowheads="1"/>
          </p:cNvSpPr>
          <p:nvPr/>
        </p:nvSpPr>
        <p:spPr bwMode="auto">
          <a:xfrm>
            <a:off x="3505199" y="3251035"/>
            <a:ext cx="1478423" cy="164129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6" name="Oval 50"/>
          <p:cNvSpPr>
            <a:spLocks noChangeArrowheads="1"/>
          </p:cNvSpPr>
          <p:nvPr/>
        </p:nvSpPr>
        <p:spPr bwMode="auto">
          <a:xfrm>
            <a:off x="2660640" y="2407728"/>
            <a:ext cx="3045396" cy="31171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ahoma" panose="020B0604030504040204" pitchFamily="34" charset="0"/>
            </a:endParaRPr>
          </a:p>
        </p:txBody>
      </p:sp>
      <p:sp>
        <p:nvSpPr>
          <p:cNvPr id="7" name="Line 51"/>
          <p:cNvSpPr>
            <a:spLocks noChangeShapeType="1"/>
          </p:cNvSpPr>
          <p:nvPr/>
        </p:nvSpPr>
        <p:spPr bwMode="auto">
          <a:xfrm>
            <a:off x="3680506" y="2866600"/>
            <a:ext cx="275353" cy="4557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8" name="Line 52"/>
          <p:cNvSpPr>
            <a:spLocks noChangeShapeType="1"/>
          </p:cNvSpPr>
          <p:nvPr/>
        </p:nvSpPr>
        <p:spPr bwMode="auto">
          <a:xfrm>
            <a:off x="4267200" y="4800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 name="Line 53"/>
          <p:cNvSpPr>
            <a:spLocks noChangeShapeType="1"/>
          </p:cNvSpPr>
          <p:nvPr/>
        </p:nvSpPr>
        <p:spPr bwMode="auto">
          <a:xfrm>
            <a:off x="2895600" y="3875762"/>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 name="Line 54"/>
          <p:cNvSpPr>
            <a:spLocks noChangeShapeType="1"/>
          </p:cNvSpPr>
          <p:nvPr/>
        </p:nvSpPr>
        <p:spPr bwMode="auto">
          <a:xfrm>
            <a:off x="51816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 name="Line 56"/>
          <p:cNvSpPr>
            <a:spLocks noChangeShapeType="1"/>
          </p:cNvSpPr>
          <p:nvPr/>
        </p:nvSpPr>
        <p:spPr bwMode="auto">
          <a:xfrm>
            <a:off x="4876800" y="45720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 name="Line 57"/>
          <p:cNvSpPr>
            <a:spLocks noChangeShapeType="1"/>
          </p:cNvSpPr>
          <p:nvPr/>
        </p:nvSpPr>
        <p:spPr bwMode="auto">
          <a:xfrm flipV="1">
            <a:off x="3352800" y="45720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 name="Line 58"/>
          <p:cNvSpPr>
            <a:spLocks noChangeShapeType="1"/>
          </p:cNvSpPr>
          <p:nvPr/>
        </p:nvSpPr>
        <p:spPr bwMode="auto">
          <a:xfrm flipV="1">
            <a:off x="4876800" y="30480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5" name="Text Box 59"/>
          <p:cNvSpPr txBox="1">
            <a:spLocks noChangeArrowheads="1"/>
          </p:cNvSpPr>
          <p:nvPr/>
        </p:nvSpPr>
        <p:spPr bwMode="auto">
          <a:xfrm>
            <a:off x="4572000" y="2286001"/>
            <a:ext cx="60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endParaRPr lang="en-US" altLang="en-US" sz="2500">
              <a:solidFill>
                <a:schemeClr val="bg1"/>
              </a:solidFill>
              <a:latin typeface="Trebuchet MS" panose="020B0603020202020204" pitchFamily="34" charset="0"/>
            </a:endParaRPr>
          </a:p>
        </p:txBody>
      </p:sp>
      <p:sp>
        <p:nvSpPr>
          <p:cNvPr id="16" name="Text Box 60"/>
          <p:cNvSpPr txBox="1">
            <a:spLocks noChangeArrowheads="1"/>
          </p:cNvSpPr>
          <p:nvPr/>
        </p:nvSpPr>
        <p:spPr bwMode="auto">
          <a:xfrm>
            <a:off x="4679479" y="2239964"/>
            <a:ext cx="68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dirty="0">
                <a:latin typeface="Trebuchet MS" panose="020B0603020202020204" pitchFamily="34" charset="0"/>
              </a:rPr>
              <a:t>0</a:t>
            </a:r>
          </a:p>
        </p:txBody>
      </p:sp>
      <p:sp>
        <p:nvSpPr>
          <p:cNvPr id="17" name="Text Box 61"/>
          <p:cNvSpPr txBox="1">
            <a:spLocks noChangeArrowheads="1"/>
          </p:cNvSpPr>
          <p:nvPr/>
        </p:nvSpPr>
        <p:spPr bwMode="auto">
          <a:xfrm>
            <a:off x="5646577" y="3124201"/>
            <a:ext cx="68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a:latin typeface="Trebuchet MS" panose="020B0603020202020204" pitchFamily="34" charset="0"/>
              </a:rPr>
              <a:t>1</a:t>
            </a:r>
          </a:p>
        </p:txBody>
      </p:sp>
      <p:sp>
        <p:nvSpPr>
          <p:cNvPr id="18" name="Text Box 62"/>
          <p:cNvSpPr txBox="1">
            <a:spLocks noChangeArrowheads="1"/>
          </p:cNvSpPr>
          <p:nvPr/>
        </p:nvSpPr>
        <p:spPr bwMode="auto">
          <a:xfrm>
            <a:off x="5562600" y="4343401"/>
            <a:ext cx="68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a:latin typeface="Trebuchet MS" panose="020B0603020202020204" pitchFamily="34" charset="0"/>
              </a:rPr>
              <a:t>2</a:t>
            </a:r>
          </a:p>
        </p:txBody>
      </p:sp>
      <p:sp>
        <p:nvSpPr>
          <p:cNvPr id="19" name="Text Box 63"/>
          <p:cNvSpPr txBox="1">
            <a:spLocks noChangeArrowheads="1"/>
          </p:cNvSpPr>
          <p:nvPr/>
        </p:nvSpPr>
        <p:spPr bwMode="auto">
          <a:xfrm>
            <a:off x="4724400" y="5257801"/>
            <a:ext cx="68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a:latin typeface="Trebuchet MS" panose="020B0603020202020204" pitchFamily="34" charset="0"/>
              </a:rPr>
              <a:t>3</a:t>
            </a:r>
          </a:p>
        </p:txBody>
      </p:sp>
      <p:sp>
        <p:nvSpPr>
          <p:cNvPr id="20" name="Text Box 64"/>
          <p:cNvSpPr txBox="1">
            <a:spLocks noChangeArrowheads="1"/>
          </p:cNvSpPr>
          <p:nvPr/>
        </p:nvSpPr>
        <p:spPr bwMode="auto">
          <a:xfrm>
            <a:off x="2976420" y="5309471"/>
            <a:ext cx="68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a:latin typeface="Trebuchet MS" panose="020B0603020202020204" pitchFamily="34" charset="0"/>
              </a:rPr>
              <a:t>4</a:t>
            </a:r>
          </a:p>
        </p:txBody>
      </p:sp>
      <p:sp>
        <p:nvSpPr>
          <p:cNvPr id="21" name="Text Box 65"/>
          <p:cNvSpPr txBox="1">
            <a:spLocks noChangeArrowheads="1"/>
          </p:cNvSpPr>
          <p:nvPr/>
        </p:nvSpPr>
        <p:spPr bwMode="auto">
          <a:xfrm>
            <a:off x="2239994" y="4403725"/>
            <a:ext cx="68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dirty="0">
                <a:latin typeface="Trebuchet MS" panose="020B0603020202020204" pitchFamily="34" charset="0"/>
              </a:rPr>
              <a:t>5</a:t>
            </a:r>
          </a:p>
        </p:txBody>
      </p:sp>
      <p:sp>
        <p:nvSpPr>
          <p:cNvPr id="23" name="Text Box 70"/>
          <p:cNvSpPr txBox="1">
            <a:spLocks noChangeArrowheads="1"/>
          </p:cNvSpPr>
          <p:nvPr/>
        </p:nvSpPr>
        <p:spPr bwMode="auto">
          <a:xfrm>
            <a:off x="4419600" y="48006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000" dirty="0">
                <a:latin typeface="Trebuchet MS" panose="020B0603020202020204" pitchFamily="34" charset="0"/>
              </a:rPr>
              <a:t>55</a:t>
            </a:r>
          </a:p>
        </p:txBody>
      </p:sp>
      <p:sp>
        <p:nvSpPr>
          <p:cNvPr id="24" name="Text Box 71"/>
          <p:cNvSpPr txBox="1">
            <a:spLocks noChangeArrowheads="1"/>
          </p:cNvSpPr>
          <p:nvPr/>
        </p:nvSpPr>
        <p:spPr bwMode="auto">
          <a:xfrm>
            <a:off x="3505200" y="4724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000" dirty="0">
                <a:latin typeface="Trebuchet MS" panose="020B0603020202020204" pitchFamily="34" charset="0"/>
              </a:rPr>
              <a:t>34</a:t>
            </a:r>
          </a:p>
        </p:txBody>
      </p:sp>
      <p:sp>
        <p:nvSpPr>
          <p:cNvPr id="25" name="Text Box 72"/>
          <p:cNvSpPr txBox="1">
            <a:spLocks noChangeArrowheads="1"/>
          </p:cNvSpPr>
          <p:nvPr/>
        </p:nvSpPr>
        <p:spPr bwMode="auto">
          <a:xfrm>
            <a:off x="2972874" y="41910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000" dirty="0">
                <a:latin typeface="Trebuchet MS" panose="020B0603020202020204" pitchFamily="34" charset="0"/>
              </a:rPr>
              <a:t>70</a:t>
            </a:r>
          </a:p>
        </p:txBody>
      </p:sp>
      <p:sp>
        <p:nvSpPr>
          <p:cNvPr id="26" name="Text Box 73"/>
          <p:cNvSpPr txBox="1">
            <a:spLocks noChangeArrowheads="1"/>
          </p:cNvSpPr>
          <p:nvPr/>
        </p:nvSpPr>
        <p:spPr bwMode="auto">
          <a:xfrm>
            <a:off x="3045139" y="3229322"/>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000" dirty="0">
                <a:latin typeface="Trebuchet MS" panose="020B0603020202020204" pitchFamily="34" charset="0"/>
              </a:rPr>
              <a:t>60</a:t>
            </a:r>
          </a:p>
        </p:txBody>
      </p:sp>
      <p:sp>
        <p:nvSpPr>
          <p:cNvPr id="28" name="Text Box 60"/>
          <p:cNvSpPr txBox="1">
            <a:spLocks noChangeArrowheads="1"/>
          </p:cNvSpPr>
          <p:nvPr/>
        </p:nvSpPr>
        <p:spPr bwMode="auto">
          <a:xfrm>
            <a:off x="2223500" y="3188470"/>
            <a:ext cx="986639"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n-US" sz="2500" dirty="0">
                <a:latin typeface="Trebuchet MS" panose="020B0603020202020204" pitchFamily="34" charset="0"/>
              </a:rPr>
              <a:t>6</a:t>
            </a:r>
          </a:p>
        </p:txBody>
      </p:sp>
      <p:sp>
        <p:nvSpPr>
          <p:cNvPr id="42" name="TextBox 41"/>
          <p:cNvSpPr txBox="1"/>
          <p:nvPr/>
        </p:nvSpPr>
        <p:spPr>
          <a:xfrm>
            <a:off x="1213721" y="2942695"/>
            <a:ext cx="770083" cy="461665"/>
          </a:xfrm>
          <a:prstGeom prst="rect">
            <a:avLst/>
          </a:prstGeom>
          <a:solidFill>
            <a:schemeClr val="accent1">
              <a:lumMod val="60000"/>
              <a:lumOff val="40000"/>
            </a:schemeClr>
          </a:solidFill>
        </p:spPr>
        <p:txBody>
          <a:bodyPr wrap="none" rtlCol="0">
            <a:spAutoFit/>
          </a:bodyPr>
          <a:lstStyle/>
          <a:p>
            <a:r>
              <a:rPr lang="en-US" sz="2400" b="1" dirty="0"/>
              <a:t>Rear</a:t>
            </a:r>
          </a:p>
        </p:txBody>
      </p:sp>
      <p:sp>
        <p:nvSpPr>
          <p:cNvPr id="44" name="TextBox 43"/>
          <p:cNvSpPr txBox="1"/>
          <p:nvPr/>
        </p:nvSpPr>
        <p:spPr>
          <a:xfrm>
            <a:off x="5782236" y="4996806"/>
            <a:ext cx="865686" cy="461665"/>
          </a:xfrm>
          <a:prstGeom prst="rect">
            <a:avLst/>
          </a:prstGeom>
          <a:solidFill>
            <a:schemeClr val="accent1">
              <a:lumMod val="60000"/>
              <a:lumOff val="40000"/>
            </a:schemeClr>
          </a:solidFill>
        </p:spPr>
        <p:txBody>
          <a:bodyPr wrap="none" rtlCol="0">
            <a:spAutoFit/>
          </a:bodyPr>
          <a:lstStyle/>
          <a:p>
            <a:r>
              <a:rPr lang="en-US" sz="2400" b="1" dirty="0"/>
              <a:t>Front</a:t>
            </a:r>
          </a:p>
        </p:txBody>
      </p:sp>
      <p:sp>
        <p:nvSpPr>
          <p:cNvPr id="48" name="Right Arrow 47"/>
          <p:cNvSpPr/>
          <p:nvPr/>
        </p:nvSpPr>
        <p:spPr>
          <a:xfrm>
            <a:off x="2078271" y="3009547"/>
            <a:ext cx="426877" cy="3279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 Arrow 48"/>
          <p:cNvSpPr/>
          <p:nvPr/>
        </p:nvSpPr>
        <p:spPr>
          <a:xfrm>
            <a:off x="5139897" y="5084235"/>
            <a:ext cx="569199" cy="286808"/>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flipV="1">
            <a:off x="8031622" y="3347839"/>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2464327921"/>
              </p:ext>
            </p:extLst>
          </p:nvPr>
        </p:nvGraphicFramePr>
        <p:xfrm>
          <a:off x="6428525" y="2822247"/>
          <a:ext cx="3429000" cy="490826"/>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tblGrid>
              <a:tr h="490826">
                <a:tc>
                  <a:txBody>
                    <a:bodyPr/>
                    <a:lstStyle/>
                    <a:p>
                      <a:r>
                        <a:rPr lang="en-US" dirty="0"/>
                        <a:t>77</a:t>
                      </a:r>
                    </a:p>
                  </a:txBody>
                  <a:tcPr/>
                </a:tc>
                <a:tc>
                  <a:txBody>
                    <a:bodyPr/>
                    <a:lstStyle/>
                    <a:p>
                      <a:r>
                        <a:rPr lang="en-US" dirty="0"/>
                        <a:t>67</a:t>
                      </a:r>
                    </a:p>
                  </a:txBody>
                  <a:tcPr/>
                </a:tc>
                <a:tc>
                  <a:txBody>
                    <a:bodyPr/>
                    <a:lstStyle/>
                    <a:p>
                      <a:r>
                        <a:rPr lang="en-US" dirty="0"/>
                        <a:t>12</a:t>
                      </a:r>
                    </a:p>
                  </a:txBody>
                  <a:tcPr/>
                </a:tc>
                <a:tc>
                  <a:txBody>
                    <a:bodyPr/>
                    <a:lstStyle/>
                    <a:p>
                      <a:r>
                        <a:rPr lang="en-US" dirty="0"/>
                        <a:t>22</a:t>
                      </a:r>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cxnSp>
        <p:nvCxnSpPr>
          <p:cNvPr id="50" name="Straight Arrow Connector 49"/>
          <p:cNvCxnSpPr/>
          <p:nvPr/>
        </p:nvCxnSpPr>
        <p:spPr>
          <a:xfrm flipV="1">
            <a:off x="9612187" y="3322392"/>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8485715" y="2487295"/>
            <a:ext cx="301686" cy="369332"/>
          </a:xfrm>
          <a:prstGeom prst="rect">
            <a:avLst/>
          </a:prstGeom>
          <a:noFill/>
        </p:spPr>
        <p:txBody>
          <a:bodyPr wrap="none" rtlCol="0">
            <a:spAutoFit/>
          </a:bodyPr>
          <a:lstStyle/>
          <a:p>
            <a:r>
              <a:rPr lang="en-US" dirty="0"/>
              <a:t>4</a:t>
            </a:r>
          </a:p>
        </p:txBody>
      </p:sp>
      <p:sp>
        <p:nvSpPr>
          <p:cNvPr id="52" name="TextBox 51"/>
          <p:cNvSpPr txBox="1"/>
          <p:nvPr/>
        </p:nvSpPr>
        <p:spPr>
          <a:xfrm>
            <a:off x="7931412" y="2507983"/>
            <a:ext cx="301686" cy="369332"/>
          </a:xfrm>
          <a:prstGeom prst="rect">
            <a:avLst/>
          </a:prstGeom>
          <a:noFill/>
        </p:spPr>
        <p:txBody>
          <a:bodyPr wrap="none" rtlCol="0">
            <a:spAutoFit/>
          </a:bodyPr>
          <a:lstStyle/>
          <a:p>
            <a:r>
              <a:rPr lang="en-US" dirty="0"/>
              <a:t>3</a:t>
            </a:r>
          </a:p>
        </p:txBody>
      </p:sp>
      <p:sp>
        <p:nvSpPr>
          <p:cNvPr id="53" name="TextBox 52"/>
          <p:cNvSpPr txBox="1"/>
          <p:nvPr/>
        </p:nvSpPr>
        <p:spPr>
          <a:xfrm>
            <a:off x="7503418" y="2493607"/>
            <a:ext cx="301686" cy="369332"/>
          </a:xfrm>
          <a:prstGeom prst="rect">
            <a:avLst/>
          </a:prstGeom>
          <a:noFill/>
        </p:spPr>
        <p:txBody>
          <a:bodyPr wrap="none" rtlCol="0">
            <a:spAutoFit/>
          </a:bodyPr>
          <a:lstStyle/>
          <a:p>
            <a:r>
              <a:rPr lang="en-US" dirty="0"/>
              <a:t>2</a:t>
            </a:r>
          </a:p>
        </p:txBody>
      </p:sp>
      <p:sp>
        <p:nvSpPr>
          <p:cNvPr id="54" name="TextBox 53"/>
          <p:cNvSpPr txBox="1"/>
          <p:nvPr/>
        </p:nvSpPr>
        <p:spPr>
          <a:xfrm>
            <a:off x="6987735" y="2487295"/>
            <a:ext cx="301686" cy="369332"/>
          </a:xfrm>
          <a:prstGeom prst="rect">
            <a:avLst/>
          </a:prstGeom>
          <a:noFill/>
        </p:spPr>
        <p:txBody>
          <a:bodyPr wrap="none" rtlCol="0">
            <a:spAutoFit/>
          </a:bodyPr>
          <a:lstStyle/>
          <a:p>
            <a:r>
              <a:rPr lang="en-US" dirty="0"/>
              <a:t>1</a:t>
            </a:r>
          </a:p>
        </p:txBody>
      </p:sp>
      <p:sp>
        <p:nvSpPr>
          <p:cNvPr id="55" name="TextBox 54"/>
          <p:cNvSpPr txBox="1"/>
          <p:nvPr/>
        </p:nvSpPr>
        <p:spPr>
          <a:xfrm>
            <a:off x="6559741" y="2470127"/>
            <a:ext cx="301686" cy="369332"/>
          </a:xfrm>
          <a:prstGeom prst="rect">
            <a:avLst/>
          </a:prstGeom>
          <a:noFill/>
        </p:spPr>
        <p:txBody>
          <a:bodyPr wrap="none" rtlCol="0">
            <a:spAutoFit/>
          </a:bodyPr>
          <a:lstStyle/>
          <a:p>
            <a:r>
              <a:rPr lang="en-US" dirty="0"/>
              <a:t>0</a:t>
            </a:r>
          </a:p>
        </p:txBody>
      </p:sp>
      <p:graphicFrame>
        <p:nvGraphicFramePr>
          <p:cNvPr id="56" name="Table 55"/>
          <p:cNvGraphicFramePr>
            <a:graphicFrameLocks noGrp="1"/>
          </p:cNvGraphicFramePr>
          <p:nvPr>
            <p:extLst>
              <p:ext uri="{D42A27DB-BD31-4B8C-83A1-F6EECF244321}">
                <p14:modId xmlns:p14="http://schemas.microsoft.com/office/powerpoint/2010/main" val="3449405141"/>
              </p:ext>
            </p:extLst>
          </p:nvPr>
        </p:nvGraphicFramePr>
        <p:xfrm>
          <a:off x="6428526" y="2822247"/>
          <a:ext cx="3428999" cy="490826"/>
        </p:xfrm>
        <a:graphic>
          <a:graphicData uri="http://schemas.openxmlformats.org/drawingml/2006/table">
            <a:tbl>
              <a:tblPr firstRow="1" bandRow="1">
                <a:tableStyleId>{5C22544A-7EE6-4342-B048-85BDC9FD1C3A}</a:tableStyleId>
              </a:tblPr>
              <a:tblGrid>
                <a:gridCol w="489857">
                  <a:extLst>
                    <a:ext uri="{9D8B030D-6E8A-4147-A177-3AD203B41FA5}">
                      <a16:colId xmlns:a16="http://schemas.microsoft.com/office/drawing/2014/main" val="20000"/>
                    </a:ext>
                  </a:extLst>
                </a:gridCol>
                <a:gridCol w="489857">
                  <a:extLst>
                    <a:ext uri="{9D8B030D-6E8A-4147-A177-3AD203B41FA5}">
                      <a16:colId xmlns:a16="http://schemas.microsoft.com/office/drawing/2014/main" val="20001"/>
                    </a:ext>
                  </a:extLst>
                </a:gridCol>
                <a:gridCol w="489857">
                  <a:extLst>
                    <a:ext uri="{9D8B030D-6E8A-4147-A177-3AD203B41FA5}">
                      <a16:colId xmlns:a16="http://schemas.microsoft.com/office/drawing/2014/main" val="20002"/>
                    </a:ext>
                  </a:extLst>
                </a:gridCol>
                <a:gridCol w="489857">
                  <a:extLst>
                    <a:ext uri="{9D8B030D-6E8A-4147-A177-3AD203B41FA5}">
                      <a16:colId xmlns:a16="http://schemas.microsoft.com/office/drawing/2014/main" val="20003"/>
                    </a:ext>
                  </a:extLst>
                </a:gridCol>
                <a:gridCol w="489857">
                  <a:extLst>
                    <a:ext uri="{9D8B030D-6E8A-4147-A177-3AD203B41FA5}">
                      <a16:colId xmlns:a16="http://schemas.microsoft.com/office/drawing/2014/main" val="20004"/>
                    </a:ext>
                  </a:extLst>
                </a:gridCol>
                <a:gridCol w="489857">
                  <a:extLst>
                    <a:ext uri="{9D8B030D-6E8A-4147-A177-3AD203B41FA5}">
                      <a16:colId xmlns:a16="http://schemas.microsoft.com/office/drawing/2014/main" val="20005"/>
                    </a:ext>
                  </a:extLst>
                </a:gridCol>
                <a:gridCol w="489857">
                  <a:extLst>
                    <a:ext uri="{9D8B030D-6E8A-4147-A177-3AD203B41FA5}">
                      <a16:colId xmlns:a16="http://schemas.microsoft.com/office/drawing/2014/main" val="20006"/>
                    </a:ext>
                  </a:extLst>
                </a:gridCol>
              </a:tblGrid>
              <a:tr h="49082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55</a:t>
                      </a:r>
                    </a:p>
                  </a:txBody>
                  <a:tcPr/>
                </a:tc>
                <a:tc>
                  <a:txBody>
                    <a:bodyPr/>
                    <a:lstStyle/>
                    <a:p>
                      <a:r>
                        <a:rPr lang="en-US" dirty="0"/>
                        <a:t>34</a:t>
                      </a:r>
                    </a:p>
                  </a:txBody>
                  <a:tcPr/>
                </a:tc>
                <a:tc>
                  <a:txBody>
                    <a:bodyPr/>
                    <a:lstStyle/>
                    <a:p>
                      <a:r>
                        <a:rPr lang="en-US" dirty="0"/>
                        <a:t>70</a:t>
                      </a:r>
                    </a:p>
                  </a:txBody>
                  <a:tcPr/>
                </a:tc>
                <a:tc>
                  <a:txBody>
                    <a:bodyPr/>
                    <a:lstStyle/>
                    <a:p>
                      <a:r>
                        <a:rPr lang="en-US" dirty="0"/>
                        <a:t>60</a:t>
                      </a:r>
                    </a:p>
                  </a:txBody>
                  <a:tcPr/>
                </a:tc>
                <a:extLst>
                  <a:ext uri="{0D108BD9-81ED-4DB2-BD59-A6C34878D82A}">
                    <a16:rowId xmlns:a16="http://schemas.microsoft.com/office/drawing/2014/main" val="10000"/>
                  </a:ext>
                </a:extLst>
              </a:tr>
            </a:tbl>
          </a:graphicData>
        </a:graphic>
      </p:graphicFrame>
      <p:sp>
        <p:nvSpPr>
          <p:cNvPr id="57" name="TextBox 56"/>
          <p:cNvSpPr txBox="1"/>
          <p:nvPr/>
        </p:nvSpPr>
        <p:spPr>
          <a:xfrm>
            <a:off x="8929243" y="2497267"/>
            <a:ext cx="301686" cy="369332"/>
          </a:xfrm>
          <a:prstGeom prst="rect">
            <a:avLst/>
          </a:prstGeom>
          <a:noFill/>
        </p:spPr>
        <p:txBody>
          <a:bodyPr wrap="none" rtlCol="0">
            <a:spAutoFit/>
          </a:bodyPr>
          <a:lstStyle/>
          <a:p>
            <a:r>
              <a:rPr lang="en-US" dirty="0"/>
              <a:t>5</a:t>
            </a:r>
          </a:p>
        </p:txBody>
      </p:sp>
      <p:sp>
        <p:nvSpPr>
          <p:cNvPr id="58" name="TextBox 57"/>
          <p:cNvSpPr txBox="1"/>
          <p:nvPr/>
        </p:nvSpPr>
        <p:spPr>
          <a:xfrm>
            <a:off x="9419845" y="2474303"/>
            <a:ext cx="301686" cy="369332"/>
          </a:xfrm>
          <a:prstGeom prst="rect">
            <a:avLst/>
          </a:prstGeom>
          <a:noFill/>
        </p:spPr>
        <p:txBody>
          <a:bodyPr wrap="none" rtlCol="0">
            <a:spAutoFit/>
          </a:bodyPr>
          <a:lstStyle/>
          <a:p>
            <a:r>
              <a:rPr lang="en-US" dirty="0"/>
              <a:t>6</a:t>
            </a:r>
          </a:p>
        </p:txBody>
      </p:sp>
      <p:sp>
        <p:nvSpPr>
          <p:cNvPr id="59" name="TextBox 58"/>
          <p:cNvSpPr txBox="1"/>
          <p:nvPr/>
        </p:nvSpPr>
        <p:spPr>
          <a:xfrm>
            <a:off x="7800335" y="3677115"/>
            <a:ext cx="685380" cy="369332"/>
          </a:xfrm>
          <a:prstGeom prst="rect">
            <a:avLst/>
          </a:prstGeom>
          <a:noFill/>
        </p:spPr>
        <p:txBody>
          <a:bodyPr wrap="none" rtlCol="0">
            <a:spAutoFit/>
          </a:bodyPr>
          <a:lstStyle/>
          <a:p>
            <a:r>
              <a:rPr lang="en-US" dirty="0"/>
              <a:t>Front</a:t>
            </a:r>
          </a:p>
        </p:txBody>
      </p:sp>
      <p:sp>
        <p:nvSpPr>
          <p:cNvPr id="60" name="TextBox 59"/>
          <p:cNvSpPr txBox="1"/>
          <p:nvPr/>
        </p:nvSpPr>
        <p:spPr>
          <a:xfrm>
            <a:off x="9343121" y="3654151"/>
            <a:ext cx="611834" cy="369332"/>
          </a:xfrm>
          <a:prstGeom prst="rect">
            <a:avLst/>
          </a:prstGeom>
          <a:noFill/>
        </p:spPr>
        <p:txBody>
          <a:bodyPr wrap="none" rtlCol="0">
            <a:spAutoFit/>
          </a:bodyPr>
          <a:lstStyle/>
          <a:p>
            <a:r>
              <a:rPr lang="en-US" dirty="0"/>
              <a:t>Rear</a:t>
            </a:r>
          </a:p>
        </p:txBody>
      </p:sp>
    </p:spTree>
    <p:extLst>
      <p:ext uri="{BB962C8B-B14F-4D97-AF65-F5344CB8AC3E}">
        <p14:creationId xmlns:p14="http://schemas.microsoft.com/office/powerpoint/2010/main" val="338788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b="1" dirty="0">
                <a:latin typeface="+mn-lt"/>
              </a:rPr>
              <a:t>Queues</a:t>
            </a:r>
          </a:p>
        </p:txBody>
      </p:sp>
      <p:sp>
        <p:nvSpPr>
          <p:cNvPr id="3" name="Subtitle 2"/>
          <p:cNvSpPr>
            <a:spLocks noGrp="1"/>
          </p:cNvSpPr>
          <p:nvPr>
            <p:ph type="subTitle" idx="1"/>
          </p:nvPr>
        </p:nvSpPr>
        <p:spPr>
          <a:xfrm>
            <a:off x="2667000" y="1653436"/>
            <a:ext cx="6858000" cy="3604364"/>
          </a:xfrm>
        </p:spPr>
        <p:txBody>
          <a:bodyPr/>
          <a:lstStyle/>
          <a:p>
            <a:endParaRPr lang="en-US" dirty="0"/>
          </a:p>
          <a:p>
            <a:pPr algn="l"/>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2</a:t>
            </a:fld>
            <a:endParaRPr lang="en-US" dirty="0"/>
          </a:p>
        </p:txBody>
      </p:sp>
      <p:sp>
        <p:nvSpPr>
          <p:cNvPr id="9" name="TextBox 8"/>
          <p:cNvSpPr txBox="1"/>
          <p:nvPr/>
        </p:nvSpPr>
        <p:spPr>
          <a:xfrm>
            <a:off x="2391124" y="4136405"/>
            <a:ext cx="5987280" cy="1015663"/>
          </a:xfrm>
          <a:prstGeom prst="rect">
            <a:avLst/>
          </a:prstGeom>
          <a:noFill/>
        </p:spPr>
        <p:txBody>
          <a:bodyPr wrap="none" rtlCol="0">
            <a:spAutoFit/>
          </a:bodyPr>
          <a:lstStyle/>
          <a:p>
            <a:pPr marL="285750" indent="-285750">
              <a:buFont typeface="Wingdings" panose="05000000000000000000" pitchFamily="2" charset="2"/>
              <a:buChar char="§"/>
            </a:pPr>
            <a:r>
              <a:rPr lang="en-GB" altLang="en-US" sz="2000" dirty="0"/>
              <a:t>Imagine a queue in real life </a:t>
            </a:r>
          </a:p>
          <a:p>
            <a:endParaRPr lang="en-US" sz="2000" dirty="0"/>
          </a:p>
          <a:p>
            <a:pPr marL="285750" indent="-285750">
              <a:buFont typeface="Wingdings" panose="05000000000000000000" pitchFamily="2" charset="2"/>
              <a:buChar char="§"/>
            </a:pPr>
            <a:r>
              <a:rPr lang="en-GB" altLang="en-US" sz="2000" dirty="0"/>
              <a:t>The first item inserted is the first item to be removed</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002" y="1811257"/>
            <a:ext cx="3142998" cy="19168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767" y="1807447"/>
            <a:ext cx="3193961" cy="1911412"/>
          </a:xfrm>
          <a:prstGeom prst="rect">
            <a:avLst/>
          </a:prstGeom>
        </p:spPr>
      </p:pic>
    </p:spTree>
    <p:extLst>
      <p:ext uri="{BB962C8B-B14F-4D97-AF65-F5344CB8AC3E}">
        <p14:creationId xmlns:p14="http://schemas.microsoft.com/office/powerpoint/2010/main" val="2755382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Circular Queue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20</a:t>
            </a:fld>
            <a:endParaRPr lang="en-US"/>
          </a:p>
        </p:txBody>
      </p:sp>
      <p:sp>
        <p:nvSpPr>
          <p:cNvPr id="11" name="TextBox 10"/>
          <p:cNvSpPr txBox="1"/>
          <p:nvPr/>
        </p:nvSpPr>
        <p:spPr>
          <a:xfrm>
            <a:off x="2100198" y="1590807"/>
            <a:ext cx="8229599" cy="6266331"/>
          </a:xfrm>
          <a:prstGeom prst="rect">
            <a:avLst/>
          </a:prstGeom>
          <a:noFill/>
        </p:spPr>
        <p:txBody>
          <a:bodyPr wrap="square" rtlCol="0">
            <a:spAutoFit/>
          </a:bodyPr>
          <a:lstStyle/>
          <a:p>
            <a:pPr algn="just">
              <a:lnSpc>
                <a:spcPct val="90000"/>
              </a:lnSpc>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US" sz="2000" dirty="0">
                <a:cs typeface="Times New Roman" panose="02020603050405020304" pitchFamily="18" charset="0"/>
              </a:rPr>
              <a:t>Circular queues are queues that wrap around themselves.</a:t>
            </a:r>
          </a:p>
          <a:p>
            <a:pPr algn="just">
              <a:lnSpc>
                <a:spcPct val="90000"/>
              </a:lnSpc>
            </a:pPr>
            <a:r>
              <a:rPr lang="en-US" sz="2000" dirty="0">
                <a:cs typeface="Times New Roman" panose="02020603050405020304" pitchFamily="18" charset="0"/>
              </a:rPr>
              <a:t> </a:t>
            </a:r>
          </a:p>
          <a:p>
            <a:pPr marL="285750" indent="-285750" algn="just">
              <a:lnSpc>
                <a:spcPct val="90000"/>
              </a:lnSpc>
              <a:buFont typeface="Wingdings" panose="05000000000000000000" pitchFamily="2" charset="2"/>
              <a:buChar char="§"/>
            </a:pPr>
            <a:r>
              <a:rPr lang="en-US" sz="2000" dirty="0">
                <a:cs typeface="Times New Roman" panose="02020603050405020304" pitchFamily="18" charset="0"/>
              </a:rPr>
              <a:t>These are also called ring buffers. </a:t>
            </a:r>
          </a:p>
          <a:p>
            <a:pPr marL="285750" indent="-285750" algn="just">
              <a:lnSpc>
                <a:spcPct val="90000"/>
              </a:lnSpc>
              <a:buFont typeface="Wingdings" panose="05000000000000000000" pitchFamily="2" charset="2"/>
              <a:buChar char="§"/>
            </a:pPr>
            <a:endParaRPr lang="en-US" sz="2000"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US" altLang="en-US" sz="2000" dirty="0"/>
              <a:t>The problem in using the linear queue can be overcome by using circular queue.</a:t>
            </a:r>
          </a:p>
          <a:p>
            <a:pPr marL="285750" indent="-285750" algn="just">
              <a:lnSpc>
                <a:spcPct val="90000"/>
              </a:lnSpc>
              <a:buFont typeface="Wingdings" panose="05000000000000000000" pitchFamily="2" charset="2"/>
              <a:buChar char="§"/>
            </a:pPr>
            <a:endParaRPr lang="en-US" altLang="en-US" sz="2000" dirty="0"/>
          </a:p>
          <a:p>
            <a:pPr marL="285750" indent="-285750" algn="just">
              <a:lnSpc>
                <a:spcPct val="90000"/>
              </a:lnSpc>
              <a:buFont typeface="Wingdings" panose="05000000000000000000" pitchFamily="2" charset="2"/>
              <a:buChar char="§"/>
            </a:pPr>
            <a:r>
              <a:rPr lang="en-US" altLang="en-US" sz="2000" dirty="0"/>
              <a:t>When we want to insert a new element we can insert it at the beginning of the queue. </a:t>
            </a:r>
          </a:p>
          <a:p>
            <a:pPr algn="just">
              <a:lnSpc>
                <a:spcPct val="90000"/>
              </a:lnSpc>
            </a:pPr>
            <a:endParaRPr lang="en-US" altLang="en-US" sz="2000" dirty="0"/>
          </a:p>
          <a:p>
            <a:pPr lvl="1"/>
            <a:r>
              <a:rPr lang="en-US" altLang="en-US" sz="2000" dirty="0"/>
              <a:t>i.e. if the queue is not full we can make the rear start from the beginning by wrapping around</a:t>
            </a:r>
          </a:p>
          <a:p>
            <a:pPr lvl="1"/>
            <a:endParaRPr lang="en-US" altLang="en-US" sz="2000" dirty="0">
              <a:cs typeface="Times New Roman" panose="02020603050405020304" pitchFamily="18" charset="0"/>
            </a:endParaRPr>
          </a:p>
          <a:p>
            <a:pPr lvl="1"/>
            <a:r>
              <a:rPr lang="en-US" altLang="en-US" sz="2000" b="1" dirty="0">
                <a:cs typeface="Times New Roman" panose="02020603050405020304" pitchFamily="18" charset="0"/>
              </a:rPr>
              <a:t>If rear was 3 then the next element should be stored in index 4</a:t>
            </a:r>
            <a:endParaRPr lang="en-US" altLang="en-US" sz="2000" dirty="0">
              <a:cs typeface="Times New Roman" panose="02020603050405020304" pitchFamily="18" charset="0"/>
            </a:endParaRPr>
          </a:p>
          <a:p>
            <a:pPr lvl="1"/>
            <a:r>
              <a:rPr lang="en-US" altLang="en-US" sz="2000" b="1" dirty="0">
                <a:cs typeface="Times New Roman" panose="02020603050405020304" pitchFamily="18" charset="0"/>
              </a:rPr>
              <a:t>If rear was 7 then the next element should be stored in index 0</a:t>
            </a:r>
          </a:p>
          <a:p>
            <a:pPr lvl="1"/>
            <a:endParaRPr lang="en-US" altLang="en-US" sz="2400" dirty="0"/>
          </a:p>
          <a:p>
            <a:pPr marL="285750" indent="-285750" algn="just">
              <a:lnSpc>
                <a:spcPct val="90000"/>
              </a:lnSpc>
              <a:buFont typeface="Wingdings" panose="05000000000000000000" pitchFamily="2" charset="2"/>
              <a:buChar char="§"/>
            </a:pPr>
            <a:endParaRPr lang="en-US" altLang="en-US" dirty="0"/>
          </a:p>
          <a:p>
            <a:pPr marL="285750" indent="-285750" algn="just">
              <a:lnSpc>
                <a:spcPct val="90000"/>
              </a:lnSpc>
              <a:buFont typeface="Wingdings" panose="05000000000000000000" pitchFamily="2" charset="2"/>
              <a:buChar char="§"/>
            </a:pPr>
            <a:endParaRPr lang="en-US" dirty="0">
              <a:cs typeface="Times New Roman" panose="02020603050405020304" pitchFamily="18" charset="0"/>
            </a:endParaRPr>
          </a:p>
          <a:p>
            <a:pPr marL="285750" indent="-285750" algn="just">
              <a:lnSpc>
                <a:spcPct val="90000"/>
              </a:lnSpc>
              <a:buFont typeface="Wingdings" panose="05000000000000000000" pitchFamily="2" charset="2"/>
              <a:buChar char="§"/>
            </a:pPr>
            <a:endParaRPr lang="en-US" dirty="0">
              <a:cs typeface="Times New Roman" panose="02020603050405020304" pitchFamily="18" charset="0"/>
            </a:endParaRPr>
          </a:p>
          <a:p>
            <a:pPr algn="just">
              <a:lnSpc>
                <a:spcPct val="90000"/>
              </a:lnSpc>
            </a:pPr>
            <a:endParaRPr lang="en-GB" dirty="0">
              <a:cs typeface="Times New Roman" panose="02020603050405020304" pitchFamily="18" charset="0"/>
            </a:endParaRPr>
          </a:p>
          <a:p>
            <a:pPr algn="just">
              <a:lnSpc>
                <a:spcPct val="90000"/>
              </a:lnSpc>
            </a:pPr>
            <a:endParaRPr lang="en-GB" dirty="0">
              <a:cs typeface="Times New Roman" panose="02020603050405020304" pitchFamily="18" charset="0"/>
            </a:endParaRPr>
          </a:p>
        </p:txBody>
      </p:sp>
    </p:spTree>
    <p:extLst>
      <p:ext uri="{BB962C8B-B14F-4D97-AF65-F5344CB8AC3E}">
        <p14:creationId xmlns:p14="http://schemas.microsoft.com/office/powerpoint/2010/main" val="109155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Question 04</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21</a:t>
            </a:fld>
            <a:endParaRPr lang="en-US"/>
          </a:p>
        </p:txBody>
      </p:sp>
      <p:sp>
        <p:nvSpPr>
          <p:cNvPr id="3" name="TextBox 2"/>
          <p:cNvSpPr txBox="1"/>
          <p:nvPr/>
        </p:nvSpPr>
        <p:spPr>
          <a:xfrm>
            <a:off x="2096316" y="1787871"/>
            <a:ext cx="8062272" cy="646331"/>
          </a:xfrm>
          <a:prstGeom prst="rect">
            <a:avLst/>
          </a:prstGeom>
          <a:noFill/>
        </p:spPr>
        <p:txBody>
          <a:bodyPr wrap="none" rtlCol="0">
            <a:spAutoFit/>
          </a:bodyPr>
          <a:lstStyle/>
          <a:p>
            <a:r>
              <a:rPr lang="en-US" dirty="0"/>
              <a:t>Draw the Queue frame after performing the below operations to the circular queue </a:t>
            </a:r>
          </a:p>
          <a:p>
            <a:r>
              <a:rPr lang="en-US" dirty="0"/>
              <a:t>given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24" y="2575036"/>
            <a:ext cx="3145531" cy="3264844"/>
          </a:xfrm>
          <a:prstGeom prst="rect">
            <a:avLst/>
          </a:prstGeom>
        </p:spPr>
      </p:pic>
      <p:sp>
        <p:nvSpPr>
          <p:cNvPr id="6" name="TextBox 5"/>
          <p:cNvSpPr txBox="1"/>
          <p:nvPr/>
        </p:nvSpPr>
        <p:spPr>
          <a:xfrm>
            <a:off x="6084799" y="2640950"/>
            <a:ext cx="3820060" cy="4524315"/>
          </a:xfrm>
          <a:prstGeom prst="rect">
            <a:avLst/>
          </a:prstGeom>
          <a:noFill/>
        </p:spPr>
        <p:txBody>
          <a:bodyPr wrap="square" rtlCol="0">
            <a:spAutoFit/>
          </a:bodyPr>
          <a:lstStyle/>
          <a:p>
            <a:pPr marL="400050" indent="-400050">
              <a:buAutoNum type="romanLcParenR"/>
            </a:pPr>
            <a:r>
              <a:rPr lang="en-US" dirty="0"/>
              <a:t>insert(14);</a:t>
            </a:r>
          </a:p>
          <a:p>
            <a:pPr marL="400050" indent="-400050">
              <a:buAutoNum type="romanLcParenR"/>
            </a:pPr>
            <a:r>
              <a:rPr lang="en-US" dirty="0"/>
              <a:t>insert(29);</a:t>
            </a:r>
          </a:p>
          <a:p>
            <a:pPr marL="400050" indent="-400050">
              <a:buAutoNum type="romanLcParenR"/>
            </a:pPr>
            <a:r>
              <a:rPr lang="en-US" dirty="0"/>
              <a:t>insert(33);</a:t>
            </a:r>
          </a:p>
          <a:p>
            <a:pPr marL="400050" indent="-400050">
              <a:buAutoNum type="romanLcParenR"/>
            </a:pPr>
            <a:r>
              <a:rPr lang="en-US" dirty="0"/>
              <a:t>insert(88);</a:t>
            </a:r>
          </a:p>
          <a:p>
            <a:pPr marL="400050" indent="-400050">
              <a:buAutoNum type="romanLcParenR"/>
            </a:pPr>
            <a:r>
              <a:rPr lang="en-US" dirty="0" err="1"/>
              <a:t>peekFront</a:t>
            </a:r>
            <a:r>
              <a:rPr lang="en-US" dirty="0"/>
              <a:t>();</a:t>
            </a:r>
          </a:p>
          <a:p>
            <a:pPr marL="400050" indent="-400050">
              <a:buAutoNum type="romanLcParenR"/>
            </a:pPr>
            <a:r>
              <a:rPr lang="en-US" dirty="0"/>
              <a:t>remove();</a:t>
            </a:r>
          </a:p>
          <a:p>
            <a:pPr marL="400050" indent="-400050">
              <a:buFontTx/>
              <a:buAutoNum type="romanLcParenR"/>
            </a:pPr>
            <a:r>
              <a:rPr lang="en-US" dirty="0"/>
              <a:t>remove();</a:t>
            </a:r>
          </a:p>
          <a:p>
            <a:pPr marL="400050" indent="-400050">
              <a:buFontTx/>
              <a:buAutoNum type="romanLcParenR"/>
            </a:pPr>
            <a:r>
              <a:rPr lang="en-US" dirty="0"/>
              <a:t>insert(90);</a:t>
            </a:r>
          </a:p>
          <a:p>
            <a:pPr marL="400050" indent="-400050">
              <a:buFontTx/>
              <a:buAutoNum type="romanLcParenR"/>
            </a:pPr>
            <a:r>
              <a:rPr lang="en-US" dirty="0"/>
              <a:t>insert(100);</a:t>
            </a:r>
          </a:p>
          <a:p>
            <a:pPr marL="400050" indent="-400050">
              <a:buFontTx/>
              <a:buAutoNum type="romanLcParenR"/>
            </a:pPr>
            <a:r>
              <a:rPr lang="en-US" dirty="0" err="1"/>
              <a:t>peekFront</a:t>
            </a:r>
            <a:r>
              <a:rPr lang="en-US" dirty="0"/>
              <a:t>();</a:t>
            </a:r>
          </a:p>
          <a:p>
            <a:endParaRPr lang="en-US" dirty="0"/>
          </a:p>
          <a:p>
            <a:pPr marL="400050" indent="-400050">
              <a:buFontTx/>
              <a:buAutoNum type="romanLcParenR"/>
            </a:pPr>
            <a:endParaRPr lang="en-US" dirty="0"/>
          </a:p>
          <a:p>
            <a:pPr marL="400050" indent="-400050">
              <a:buAutoNum type="romanLcParenR"/>
            </a:pPr>
            <a:endParaRPr lang="en-US" dirty="0"/>
          </a:p>
          <a:p>
            <a:pPr marL="400050" indent="-400050">
              <a:buAutoNum type="romanLcParenR"/>
            </a:pPr>
            <a:endParaRPr lang="en-US" dirty="0"/>
          </a:p>
          <a:p>
            <a:endParaRPr lang="en-US" dirty="0"/>
          </a:p>
          <a:p>
            <a:pPr marL="400050" indent="-400050">
              <a:buAutoNum type="romanLcParenR"/>
            </a:pPr>
            <a:endParaRPr lang="en-US" dirty="0"/>
          </a:p>
        </p:txBody>
      </p:sp>
    </p:spTree>
    <p:extLst>
      <p:ext uri="{BB962C8B-B14F-4D97-AF65-F5344CB8AC3E}">
        <p14:creationId xmlns:p14="http://schemas.microsoft.com/office/powerpoint/2010/main" val="1586928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5157" y="614128"/>
            <a:ext cx="3660820" cy="801666"/>
          </a:xfrm>
        </p:spPr>
        <p:txBody>
          <a:bodyPr>
            <a:normAutofit fontScale="90000"/>
          </a:bodyPr>
          <a:lstStyle/>
          <a:p>
            <a:r>
              <a:rPr lang="en-US" sz="3200" dirty="0">
                <a:latin typeface="+mn-lt"/>
              </a:rPr>
              <a:t>Inserting an element to Linear Queue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22</a:t>
            </a:fld>
            <a:endParaRPr lang="en-US"/>
          </a:p>
        </p:txBody>
      </p:sp>
      <p:sp>
        <p:nvSpPr>
          <p:cNvPr id="18" name="TextBox 17"/>
          <p:cNvSpPr txBox="1"/>
          <p:nvPr/>
        </p:nvSpPr>
        <p:spPr>
          <a:xfrm>
            <a:off x="1910456" y="1555037"/>
            <a:ext cx="4171905" cy="3847207"/>
          </a:xfrm>
          <a:prstGeom prst="rect">
            <a:avLst/>
          </a:prstGeom>
          <a:solidFill>
            <a:schemeClr val="bg1">
              <a:lumMod val="85000"/>
            </a:schemeClr>
          </a:solidFill>
        </p:spPr>
        <p:txBody>
          <a:bodyPr wrap="square" rtlCol="0">
            <a:spAutoFit/>
          </a:bodyPr>
          <a:lstStyle/>
          <a:p>
            <a:r>
              <a:rPr lang="en-US" b="1" dirty="0"/>
              <a:t>public void insert(</a:t>
            </a:r>
            <a:r>
              <a:rPr lang="en-US" b="1" dirty="0" err="1"/>
              <a:t>int</a:t>
            </a:r>
            <a:r>
              <a:rPr lang="en-US" b="1" dirty="0"/>
              <a:t> j)  {</a:t>
            </a:r>
          </a:p>
          <a:p>
            <a:r>
              <a:rPr lang="en-US" b="1" dirty="0"/>
              <a:t>       </a:t>
            </a:r>
            <a:r>
              <a:rPr lang="en-US" sz="1600" dirty="0"/>
              <a:t>// check whether queue is full</a:t>
            </a:r>
          </a:p>
          <a:p>
            <a:r>
              <a:rPr lang="en-US" b="1" dirty="0"/>
              <a:t>       if ( rear == </a:t>
            </a:r>
            <a:r>
              <a:rPr lang="en-US" b="1" dirty="0" err="1"/>
              <a:t>maxSize</a:t>
            </a:r>
            <a:r>
              <a:rPr lang="en-US" b="1" dirty="0"/>
              <a:t> - 1)</a:t>
            </a:r>
          </a:p>
          <a:p>
            <a:r>
              <a:rPr lang="en-US" b="1" dirty="0"/>
              <a:t>            </a:t>
            </a:r>
            <a:r>
              <a:rPr lang="en-US" b="1" dirty="0" err="1"/>
              <a:t>System.out.println</a:t>
            </a:r>
            <a:r>
              <a:rPr lang="en-US" b="1" dirty="0"/>
              <a:t>(“Queue is full”);</a:t>
            </a:r>
          </a:p>
          <a:p>
            <a:r>
              <a:rPr lang="en-US" b="1" dirty="0"/>
              <a:t>      else  {</a:t>
            </a:r>
          </a:p>
          <a:p>
            <a:r>
              <a:rPr lang="en-US" b="1" dirty="0"/>
              <a:t>           </a:t>
            </a:r>
            <a:r>
              <a:rPr lang="en-US" b="1" dirty="0" err="1"/>
              <a:t>queArray</a:t>
            </a:r>
            <a:r>
              <a:rPr lang="en-US" b="1" dirty="0"/>
              <a:t>[++rear] = j;</a:t>
            </a:r>
          </a:p>
          <a:p>
            <a:r>
              <a:rPr lang="en-US" b="1" dirty="0"/>
              <a:t>           nItems++;</a:t>
            </a:r>
          </a:p>
          <a:p>
            <a:endParaRPr lang="en-US" b="1" dirty="0"/>
          </a:p>
          <a:p>
            <a:r>
              <a:rPr lang="en-US" b="1" dirty="0"/>
              <a:t>      }</a:t>
            </a:r>
          </a:p>
          <a:p>
            <a:r>
              <a:rPr lang="en-US" b="1" dirty="0"/>
              <a:t>}</a:t>
            </a:r>
            <a:endParaRPr lang="en-US" sz="2400" b="1" dirty="0"/>
          </a:p>
          <a:p>
            <a:endParaRPr lang="en-US" dirty="0"/>
          </a:p>
          <a:p>
            <a:endParaRPr lang="en-US" dirty="0"/>
          </a:p>
          <a:p>
            <a:endParaRPr lang="en-US" sz="1400" dirty="0"/>
          </a:p>
          <a:p>
            <a:endParaRPr lang="en-US" sz="1400" dirty="0"/>
          </a:p>
        </p:txBody>
      </p:sp>
      <p:sp>
        <p:nvSpPr>
          <p:cNvPr id="5" name="TextBox 4"/>
          <p:cNvSpPr txBox="1"/>
          <p:nvPr/>
        </p:nvSpPr>
        <p:spPr>
          <a:xfrm>
            <a:off x="6204710" y="1569371"/>
            <a:ext cx="4275401" cy="4647426"/>
          </a:xfrm>
          <a:prstGeom prst="rect">
            <a:avLst/>
          </a:prstGeom>
          <a:solidFill>
            <a:schemeClr val="bg1">
              <a:lumMod val="85000"/>
            </a:schemeClr>
          </a:solidFill>
        </p:spPr>
        <p:txBody>
          <a:bodyPr wrap="square" rtlCol="0">
            <a:spAutoFit/>
          </a:bodyPr>
          <a:lstStyle/>
          <a:p>
            <a:r>
              <a:rPr lang="en-US" sz="2000" b="1" dirty="0"/>
              <a:t>public void insert(</a:t>
            </a:r>
            <a:r>
              <a:rPr lang="en-US" sz="2000" b="1" dirty="0" err="1"/>
              <a:t>int</a:t>
            </a:r>
            <a:r>
              <a:rPr lang="en-US" sz="2000" b="1" dirty="0"/>
              <a:t> j)  {</a:t>
            </a:r>
          </a:p>
          <a:p>
            <a:r>
              <a:rPr lang="en-US" sz="2000" b="1" dirty="0"/>
              <a:t>       </a:t>
            </a:r>
            <a:r>
              <a:rPr lang="en-US" sz="2000" dirty="0"/>
              <a:t>// check whether queue is full</a:t>
            </a:r>
          </a:p>
          <a:p>
            <a:r>
              <a:rPr lang="en-US" sz="2000" b="1" dirty="0"/>
              <a:t>       if (nItems == </a:t>
            </a:r>
            <a:r>
              <a:rPr lang="en-US" sz="2000" b="1" dirty="0" err="1"/>
              <a:t>maxSize</a:t>
            </a:r>
            <a:r>
              <a:rPr lang="en-US" sz="2000" b="1" dirty="0"/>
              <a:t>)</a:t>
            </a:r>
          </a:p>
          <a:p>
            <a:r>
              <a:rPr lang="en-US" sz="2000" b="1" dirty="0"/>
              <a:t>            </a:t>
            </a:r>
            <a:r>
              <a:rPr lang="en-US" b="1" dirty="0" err="1"/>
              <a:t>System.out.println</a:t>
            </a:r>
            <a:r>
              <a:rPr lang="en-US" b="1" dirty="0"/>
              <a:t>(“Queue is full”);</a:t>
            </a:r>
          </a:p>
          <a:p>
            <a:r>
              <a:rPr lang="en-US" sz="2000" b="1" dirty="0"/>
              <a:t>      else {</a:t>
            </a:r>
          </a:p>
          <a:p>
            <a:r>
              <a:rPr lang="en-US" sz="2000" b="1" dirty="0">
                <a:solidFill>
                  <a:srgbClr val="FF0000"/>
                </a:solidFill>
              </a:rPr>
              <a:t>           if(rear == </a:t>
            </a:r>
            <a:r>
              <a:rPr lang="en-US" sz="2000" b="1" dirty="0" err="1">
                <a:solidFill>
                  <a:srgbClr val="FF0000"/>
                </a:solidFill>
              </a:rPr>
              <a:t>maxSize</a:t>
            </a:r>
            <a:r>
              <a:rPr lang="en-US" sz="2000" b="1" dirty="0">
                <a:solidFill>
                  <a:srgbClr val="FF0000"/>
                </a:solidFill>
              </a:rPr>
              <a:t> - 1)</a:t>
            </a:r>
          </a:p>
          <a:p>
            <a:r>
              <a:rPr lang="en-US" sz="2000" b="1" dirty="0">
                <a:solidFill>
                  <a:srgbClr val="FF0000"/>
                </a:solidFill>
              </a:rPr>
              <a:t>           	rear = -1;</a:t>
            </a: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queArray</a:t>
            </a:r>
            <a:r>
              <a:rPr lang="en-US" sz="2000" b="1" dirty="0">
                <a:solidFill>
                  <a:srgbClr val="FF0000"/>
                </a:solidFill>
              </a:rPr>
              <a:t>[++rear] = j;</a:t>
            </a: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nItems</a:t>
            </a:r>
            <a:r>
              <a:rPr lang="en-US" sz="2000" b="1" dirty="0">
                <a:solidFill>
                  <a:srgbClr val="FF0000"/>
                </a:solidFill>
              </a:rPr>
              <a:t>++;</a:t>
            </a:r>
          </a:p>
          <a:p>
            <a:r>
              <a:rPr lang="en-US" sz="2000" b="1" dirty="0"/>
              <a:t>      }</a:t>
            </a:r>
          </a:p>
          <a:p>
            <a:r>
              <a:rPr lang="en-US" sz="2000" b="1" dirty="0"/>
              <a:t>}</a:t>
            </a:r>
          </a:p>
          <a:p>
            <a:endParaRPr lang="en-US" dirty="0"/>
          </a:p>
          <a:p>
            <a:endParaRPr lang="en-US" dirty="0"/>
          </a:p>
        </p:txBody>
      </p:sp>
      <p:sp>
        <p:nvSpPr>
          <p:cNvPr id="6" name="Title 1"/>
          <p:cNvSpPr txBox="1">
            <a:spLocks/>
          </p:cNvSpPr>
          <p:nvPr/>
        </p:nvSpPr>
        <p:spPr>
          <a:xfrm>
            <a:off x="6609164" y="549733"/>
            <a:ext cx="3660820" cy="80166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mn-lt"/>
              </a:rPr>
              <a:t>Inserting an element to Circular Queue</a:t>
            </a:r>
          </a:p>
        </p:txBody>
      </p:sp>
    </p:spTree>
    <p:extLst>
      <p:ext uri="{BB962C8B-B14F-4D97-AF65-F5344CB8AC3E}">
        <p14:creationId xmlns:p14="http://schemas.microsoft.com/office/powerpoint/2010/main" val="2130491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5157" y="614128"/>
            <a:ext cx="3660820" cy="801666"/>
          </a:xfrm>
        </p:spPr>
        <p:txBody>
          <a:bodyPr>
            <a:normAutofit fontScale="90000"/>
          </a:bodyPr>
          <a:lstStyle/>
          <a:p>
            <a:r>
              <a:rPr lang="en-US" sz="3200" dirty="0">
                <a:latin typeface="+mn-lt"/>
              </a:rPr>
              <a:t>Removing an element from Linear Queue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23</a:t>
            </a:fld>
            <a:endParaRPr lang="en-US"/>
          </a:p>
        </p:txBody>
      </p:sp>
      <p:sp>
        <p:nvSpPr>
          <p:cNvPr id="18" name="TextBox 17"/>
          <p:cNvSpPr txBox="1"/>
          <p:nvPr/>
        </p:nvSpPr>
        <p:spPr>
          <a:xfrm>
            <a:off x="1910456" y="1555036"/>
            <a:ext cx="4035233" cy="3539430"/>
          </a:xfrm>
          <a:prstGeom prst="rect">
            <a:avLst/>
          </a:prstGeom>
          <a:solidFill>
            <a:schemeClr val="bg1">
              <a:lumMod val="85000"/>
            </a:schemeClr>
          </a:solidFill>
        </p:spPr>
        <p:txBody>
          <a:bodyPr wrap="square" rtlCol="0">
            <a:spAutoFit/>
          </a:bodyPr>
          <a:lstStyle/>
          <a:p>
            <a:r>
              <a:rPr lang="en-US" sz="1600" b="1" dirty="0"/>
              <a:t>public </a:t>
            </a:r>
            <a:r>
              <a:rPr lang="en-US" sz="1600" b="1" dirty="0" err="1"/>
              <a:t>int</a:t>
            </a:r>
            <a:r>
              <a:rPr lang="en-US" sz="1600" b="1" dirty="0"/>
              <a:t> remove()  {</a:t>
            </a:r>
          </a:p>
          <a:p>
            <a:r>
              <a:rPr lang="en-US" sz="1600" b="1" dirty="0"/>
              <a:t>       </a:t>
            </a:r>
            <a:r>
              <a:rPr lang="en-US" sz="1400" dirty="0"/>
              <a:t>// check whether queue is empty</a:t>
            </a:r>
          </a:p>
          <a:p>
            <a:r>
              <a:rPr lang="en-US" sz="1600" b="1" dirty="0"/>
              <a:t>       if ( nItems == 0)</a:t>
            </a:r>
          </a:p>
          <a:p>
            <a:r>
              <a:rPr lang="en-US" sz="1600" b="1" dirty="0"/>
              <a:t>            </a:t>
            </a:r>
            <a:r>
              <a:rPr lang="en-US" sz="1600" b="1" dirty="0" err="1"/>
              <a:t>System.out.println</a:t>
            </a:r>
            <a:r>
              <a:rPr lang="en-US" sz="1600" b="1" dirty="0"/>
              <a:t>(“Queue is empty”);</a:t>
            </a:r>
          </a:p>
          <a:p>
            <a:r>
              <a:rPr lang="en-US" sz="1600" b="1" dirty="0"/>
              <a:t>      else {</a:t>
            </a:r>
          </a:p>
          <a:p>
            <a:r>
              <a:rPr lang="en-US" sz="1600" b="1" dirty="0"/>
              <a:t>           nItems--;</a:t>
            </a:r>
          </a:p>
          <a:p>
            <a:r>
              <a:rPr lang="en-US" sz="1600" b="1" dirty="0"/>
              <a:t>           return </a:t>
            </a:r>
            <a:r>
              <a:rPr lang="en-US" sz="1600" b="1" dirty="0" err="1"/>
              <a:t>queArray</a:t>
            </a:r>
            <a:r>
              <a:rPr lang="en-US" sz="1600" b="1" dirty="0"/>
              <a:t>[front++];</a:t>
            </a:r>
          </a:p>
          <a:p>
            <a:endParaRPr lang="en-US" sz="1600" b="1" dirty="0"/>
          </a:p>
          <a:p>
            <a:r>
              <a:rPr lang="en-US" sz="1600" b="1" dirty="0"/>
              <a:t>      }</a:t>
            </a:r>
          </a:p>
          <a:p>
            <a:r>
              <a:rPr lang="en-US" sz="1600" b="1" dirty="0"/>
              <a:t>}</a:t>
            </a:r>
            <a:endParaRPr lang="en-US" sz="2000" b="1" dirty="0"/>
          </a:p>
          <a:p>
            <a:endParaRPr lang="en-US" dirty="0"/>
          </a:p>
          <a:p>
            <a:endParaRPr lang="en-US" dirty="0"/>
          </a:p>
          <a:p>
            <a:endParaRPr lang="en-US" sz="1400" dirty="0"/>
          </a:p>
          <a:p>
            <a:endParaRPr lang="en-US" sz="1400" dirty="0"/>
          </a:p>
        </p:txBody>
      </p:sp>
      <p:sp>
        <p:nvSpPr>
          <p:cNvPr id="5" name="TextBox 4"/>
          <p:cNvSpPr txBox="1"/>
          <p:nvPr/>
        </p:nvSpPr>
        <p:spPr>
          <a:xfrm>
            <a:off x="5945688" y="1555036"/>
            <a:ext cx="4722312" cy="4985980"/>
          </a:xfrm>
          <a:prstGeom prst="rect">
            <a:avLst/>
          </a:prstGeom>
          <a:solidFill>
            <a:schemeClr val="bg1">
              <a:lumMod val="85000"/>
            </a:schemeClr>
          </a:solidFill>
        </p:spPr>
        <p:txBody>
          <a:bodyPr wrap="square" rtlCol="0">
            <a:spAutoFit/>
          </a:bodyPr>
          <a:lstStyle/>
          <a:p>
            <a:r>
              <a:rPr lang="en-US" sz="2000" b="1" dirty="0"/>
              <a:t>public </a:t>
            </a:r>
            <a:r>
              <a:rPr lang="en-US" sz="2000" b="1" dirty="0" err="1"/>
              <a:t>int</a:t>
            </a:r>
            <a:r>
              <a:rPr lang="en-US" sz="2000" b="1" dirty="0"/>
              <a:t> remove() {</a:t>
            </a:r>
          </a:p>
          <a:p>
            <a:r>
              <a:rPr lang="en-US" sz="2000" b="1" dirty="0"/>
              <a:t>       </a:t>
            </a:r>
            <a:r>
              <a:rPr lang="en-US" sz="2000" dirty="0"/>
              <a:t>// check whether queue is empty</a:t>
            </a:r>
          </a:p>
          <a:p>
            <a:r>
              <a:rPr lang="en-US" sz="2000" b="1" dirty="0"/>
              <a:t>       if ( nItems == 0)</a:t>
            </a:r>
          </a:p>
          <a:p>
            <a:r>
              <a:rPr lang="en-US" sz="2000" b="1" dirty="0"/>
              <a:t>            </a:t>
            </a:r>
            <a:r>
              <a:rPr lang="en-US" b="1" dirty="0" err="1"/>
              <a:t>System.out.println</a:t>
            </a:r>
            <a:r>
              <a:rPr lang="en-US" b="1" dirty="0"/>
              <a:t>(“Queue is empty”);</a:t>
            </a:r>
          </a:p>
          <a:p>
            <a:r>
              <a:rPr lang="en-US" sz="2000" b="1" dirty="0"/>
              <a:t>      else  {</a:t>
            </a:r>
          </a:p>
          <a:p>
            <a:r>
              <a:rPr lang="en-GB" sz="2000" b="1" dirty="0">
                <a:solidFill>
                  <a:srgbClr val="FF0000"/>
                </a:solidFill>
              </a:rPr>
              <a:t>           </a:t>
            </a:r>
            <a:r>
              <a:rPr lang="en-GB" sz="2000" b="1" dirty="0" err="1">
                <a:solidFill>
                  <a:srgbClr val="FF0000"/>
                </a:solidFill>
              </a:rPr>
              <a:t>int</a:t>
            </a:r>
            <a:r>
              <a:rPr lang="en-GB" sz="2000" b="1" dirty="0">
                <a:solidFill>
                  <a:srgbClr val="FF0000"/>
                </a:solidFill>
              </a:rPr>
              <a:t> temp = </a:t>
            </a:r>
            <a:r>
              <a:rPr lang="en-GB" sz="2000" b="1" dirty="0" err="1">
                <a:solidFill>
                  <a:srgbClr val="FF0000"/>
                </a:solidFill>
              </a:rPr>
              <a:t>queArray</a:t>
            </a:r>
            <a:r>
              <a:rPr lang="en-GB" sz="2000" b="1" dirty="0">
                <a:solidFill>
                  <a:srgbClr val="FF0000"/>
                </a:solidFill>
              </a:rPr>
              <a:t>[front++];</a:t>
            </a:r>
          </a:p>
          <a:p>
            <a:pPr algn="just">
              <a:defRPr/>
            </a:pPr>
            <a:r>
              <a:rPr lang="en-GB" sz="2000" b="1" dirty="0">
                <a:solidFill>
                  <a:srgbClr val="FF0000"/>
                </a:solidFill>
              </a:rPr>
              <a:t>           if (front == </a:t>
            </a:r>
            <a:r>
              <a:rPr lang="en-GB" sz="2000" b="1" dirty="0" err="1">
                <a:solidFill>
                  <a:srgbClr val="FF0000"/>
                </a:solidFill>
              </a:rPr>
              <a:t>maxSize</a:t>
            </a:r>
            <a:r>
              <a:rPr lang="en-GB" sz="2000" b="1" dirty="0">
                <a:solidFill>
                  <a:srgbClr val="FF0000"/>
                </a:solidFill>
              </a:rPr>
              <a:t>)</a:t>
            </a:r>
          </a:p>
          <a:p>
            <a:pPr algn="just">
              <a:defRPr/>
            </a:pPr>
            <a:r>
              <a:rPr lang="en-GB" sz="2000" b="1" dirty="0">
                <a:solidFill>
                  <a:srgbClr val="FF0000"/>
                </a:solidFill>
              </a:rPr>
              <a:t>	 front  = 0;</a:t>
            </a:r>
          </a:p>
          <a:p>
            <a:pPr algn="just">
              <a:spcBef>
                <a:spcPct val="50000"/>
              </a:spcBef>
              <a:defRPr/>
            </a:pPr>
            <a:r>
              <a:rPr lang="en-GB" sz="2000" b="1" dirty="0">
                <a:solidFill>
                  <a:srgbClr val="FF0000"/>
                </a:solidFill>
              </a:rPr>
              <a:t>          </a:t>
            </a:r>
            <a:r>
              <a:rPr lang="en-US" sz="2000" b="1" dirty="0"/>
              <a:t> </a:t>
            </a:r>
            <a:r>
              <a:rPr lang="en-US" sz="2000" b="1" dirty="0" err="1">
                <a:solidFill>
                  <a:srgbClr val="FF0000"/>
                </a:solidFill>
              </a:rPr>
              <a:t>nItems</a:t>
            </a:r>
            <a:r>
              <a:rPr lang="en-US" sz="2000" b="1" dirty="0">
                <a:solidFill>
                  <a:srgbClr val="FF0000"/>
                </a:solidFill>
              </a:rPr>
              <a:t>--;</a:t>
            </a:r>
          </a:p>
          <a:p>
            <a:pPr algn="just">
              <a:spcBef>
                <a:spcPct val="50000"/>
              </a:spcBef>
              <a:defRPr/>
            </a:pPr>
            <a:r>
              <a:rPr lang="en-US" sz="2000" b="1" dirty="0">
                <a:solidFill>
                  <a:srgbClr val="FF0000"/>
                </a:solidFill>
              </a:rPr>
              <a:t>           </a:t>
            </a:r>
            <a:r>
              <a:rPr lang="en-GB" sz="2000" b="1" dirty="0">
                <a:solidFill>
                  <a:srgbClr val="FF0000"/>
                </a:solidFill>
              </a:rPr>
              <a:t>return temp;</a:t>
            </a:r>
          </a:p>
          <a:p>
            <a:endParaRPr lang="en-US" sz="2000" b="1" dirty="0"/>
          </a:p>
          <a:p>
            <a:r>
              <a:rPr lang="en-US" sz="2000" b="1" dirty="0"/>
              <a:t>      }</a:t>
            </a:r>
          </a:p>
          <a:p>
            <a:r>
              <a:rPr lang="en-US" sz="2000" b="1" dirty="0"/>
              <a:t>}</a:t>
            </a:r>
          </a:p>
          <a:p>
            <a:endParaRPr lang="en-US" sz="2000" dirty="0"/>
          </a:p>
          <a:p>
            <a:endParaRPr lang="en-US" dirty="0"/>
          </a:p>
        </p:txBody>
      </p:sp>
      <p:sp>
        <p:nvSpPr>
          <p:cNvPr id="6" name="Title 1"/>
          <p:cNvSpPr txBox="1">
            <a:spLocks/>
          </p:cNvSpPr>
          <p:nvPr/>
        </p:nvSpPr>
        <p:spPr>
          <a:xfrm>
            <a:off x="6609164" y="575491"/>
            <a:ext cx="3660820" cy="80166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mn-lt"/>
              </a:rPr>
              <a:t>Removing an element from Circular Queue</a:t>
            </a:r>
          </a:p>
        </p:txBody>
      </p:sp>
    </p:spTree>
    <p:extLst>
      <p:ext uri="{BB962C8B-B14F-4D97-AF65-F5344CB8AC3E}">
        <p14:creationId xmlns:p14="http://schemas.microsoft.com/office/powerpoint/2010/main" val="129922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Question 05</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24</a:t>
            </a:fld>
            <a:endParaRPr lang="en-US"/>
          </a:p>
        </p:txBody>
      </p:sp>
      <p:sp>
        <p:nvSpPr>
          <p:cNvPr id="3" name="TextBox 2"/>
          <p:cNvSpPr txBox="1"/>
          <p:nvPr/>
        </p:nvSpPr>
        <p:spPr>
          <a:xfrm>
            <a:off x="2096316" y="1787871"/>
            <a:ext cx="7892610" cy="830997"/>
          </a:xfrm>
          <a:prstGeom prst="rect">
            <a:avLst/>
          </a:prstGeom>
          <a:noFill/>
        </p:spPr>
        <p:txBody>
          <a:bodyPr wrap="none" rtlCol="0">
            <a:spAutoFit/>
          </a:bodyPr>
          <a:lstStyle/>
          <a:p>
            <a:r>
              <a:rPr lang="en-US" sz="2400" dirty="0"/>
              <a:t>Implement </a:t>
            </a:r>
            <a:r>
              <a:rPr lang="en-US" sz="2400" dirty="0" err="1"/>
              <a:t>isFull</a:t>
            </a:r>
            <a:r>
              <a:rPr lang="en-US" sz="2400" dirty="0"/>
              <a:t>(), </a:t>
            </a:r>
            <a:r>
              <a:rPr lang="en-US" sz="2400" dirty="0" err="1"/>
              <a:t>isEmpty</a:t>
            </a:r>
            <a:r>
              <a:rPr lang="en-US" sz="2400" dirty="0"/>
              <a:t>() and </a:t>
            </a:r>
            <a:r>
              <a:rPr lang="en-US" sz="2400" dirty="0" err="1"/>
              <a:t>peekFront</a:t>
            </a:r>
            <a:r>
              <a:rPr lang="en-US" sz="2400" dirty="0"/>
              <a:t>() methods of the </a:t>
            </a:r>
          </a:p>
          <a:p>
            <a:r>
              <a:rPr lang="en-US" sz="2400" dirty="0"/>
              <a:t>Circular Queue class. </a:t>
            </a:r>
          </a:p>
        </p:txBody>
      </p:sp>
    </p:spTree>
    <p:extLst>
      <p:ext uri="{BB962C8B-B14F-4D97-AF65-F5344CB8AC3E}">
        <p14:creationId xmlns:p14="http://schemas.microsoft.com/office/powerpoint/2010/main" val="3082632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2490" y="601249"/>
            <a:ext cx="7202510" cy="801666"/>
          </a:xfrm>
        </p:spPr>
        <p:txBody>
          <a:bodyPr>
            <a:normAutofit fontScale="90000"/>
          </a:bodyPr>
          <a:lstStyle/>
          <a:p>
            <a:r>
              <a:rPr lang="en-US" sz="3200" dirty="0"/>
              <a:t>Question 06</a:t>
            </a:r>
            <a:br>
              <a:rPr lang="en-US" sz="3200" dirty="0"/>
            </a:br>
            <a:r>
              <a:rPr lang="en-US" sz="3200" dirty="0">
                <a:latin typeface="+mn-lt"/>
              </a:rPr>
              <a:t>Creating a Queue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25</a:t>
            </a:fld>
            <a:endParaRPr lang="en-US"/>
          </a:p>
        </p:txBody>
      </p:sp>
      <p:sp>
        <p:nvSpPr>
          <p:cNvPr id="3" name="TextBox 2"/>
          <p:cNvSpPr txBox="1"/>
          <p:nvPr/>
        </p:nvSpPr>
        <p:spPr>
          <a:xfrm>
            <a:off x="2096316" y="1787871"/>
            <a:ext cx="8369086" cy="2215991"/>
          </a:xfrm>
          <a:prstGeom prst="rect">
            <a:avLst/>
          </a:prstGeom>
          <a:noFill/>
        </p:spPr>
        <p:txBody>
          <a:bodyPr wrap="none" rtlCol="0">
            <a:spAutoFit/>
          </a:bodyPr>
          <a:lstStyle/>
          <a:p>
            <a:endParaRPr lang="en-US" dirty="0"/>
          </a:p>
          <a:p>
            <a:r>
              <a:rPr lang="en-US" sz="2000" dirty="0"/>
              <a:t>Using the implemented </a:t>
            </a:r>
            <a:r>
              <a:rPr lang="en-US" sz="2000" dirty="0" err="1"/>
              <a:t>QueueX</a:t>
            </a:r>
            <a:r>
              <a:rPr lang="en-US" sz="2000" dirty="0"/>
              <a:t> class, Write a program to create a queue with </a:t>
            </a:r>
          </a:p>
          <a:p>
            <a:r>
              <a:rPr lang="en-US" sz="2000" dirty="0"/>
              <a:t>maximum size 10 and insert the following items to the queue.</a:t>
            </a:r>
          </a:p>
          <a:p>
            <a:endParaRPr lang="en-US" sz="2000" dirty="0"/>
          </a:p>
          <a:p>
            <a:r>
              <a:rPr lang="en-US" sz="2000" dirty="0"/>
              <a:t>10	25 	55	65	85</a:t>
            </a:r>
          </a:p>
          <a:p>
            <a:endParaRPr lang="en-US" sz="2000" dirty="0"/>
          </a:p>
          <a:p>
            <a:r>
              <a:rPr lang="en-US" sz="2000" dirty="0"/>
              <a:t>Delete all the items from the queue and display the deleted items.</a:t>
            </a:r>
          </a:p>
        </p:txBody>
      </p:sp>
    </p:spTree>
    <p:extLst>
      <p:ext uri="{BB962C8B-B14F-4D97-AF65-F5344CB8AC3E}">
        <p14:creationId xmlns:p14="http://schemas.microsoft.com/office/powerpoint/2010/main" val="2196828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Creating a Queue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26</a:t>
            </a:fld>
            <a:endParaRPr lang="en-US"/>
          </a:p>
        </p:txBody>
      </p:sp>
      <p:sp>
        <p:nvSpPr>
          <p:cNvPr id="3" name="TextBox 2"/>
          <p:cNvSpPr txBox="1"/>
          <p:nvPr/>
        </p:nvSpPr>
        <p:spPr>
          <a:xfrm>
            <a:off x="2057679" y="1402916"/>
            <a:ext cx="8291180" cy="4770537"/>
          </a:xfrm>
          <a:prstGeom prst="rect">
            <a:avLst/>
          </a:prstGeom>
          <a:noFill/>
        </p:spPr>
        <p:txBody>
          <a:bodyPr wrap="none" rtlCol="0">
            <a:spAutoFit/>
          </a:bodyPr>
          <a:lstStyle/>
          <a:p>
            <a:r>
              <a:rPr lang="en-US" sz="1600" dirty="0"/>
              <a:t>class </a:t>
            </a:r>
            <a:r>
              <a:rPr lang="en-US" sz="1600" dirty="0" err="1"/>
              <a:t>QueueApp</a:t>
            </a:r>
            <a:r>
              <a:rPr lang="en-US" sz="1600" dirty="0"/>
              <a:t> {</a:t>
            </a:r>
          </a:p>
          <a:p>
            <a:r>
              <a:rPr lang="en-US" sz="1600" dirty="0"/>
              <a:t>	public static void main(String[] </a:t>
            </a:r>
            <a:r>
              <a:rPr lang="en-US" sz="1600" dirty="0" err="1"/>
              <a:t>args</a:t>
            </a:r>
            <a:r>
              <a:rPr lang="en-US" sz="1600" dirty="0"/>
              <a:t>) {</a:t>
            </a:r>
          </a:p>
          <a:p>
            <a:r>
              <a:rPr lang="en-US" sz="1600" dirty="0"/>
              <a:t>		</a:t>
            </a:r>
            <a:r>
              <a:rPr lang="en-US" sz="1600" dirty="0" err="1"/>
              <a:t>QueueX</a:t>
            </a:r>
            <a:r>
              <a:rPr lang="en-US" sz="1600" dirty="0"/>
              <a:t>  </a:t>
            </a:r>
            <a:r>
              <a:rPr lang="en-US" sz="1600" dirty="0" err="1"/>
              <a:t>theQueue</a:t>
            </a:r>
            <a:r>
              <a:rPr lang="en-US" sz="1600" dirty="0"/>
              <a:t> = new </a:t>
            </a:r>
            <a:r>
              <a:rPr lang="en-US" sz="1600" dirty="0" err="1"/>
              <a:t>QueueX</a:t>
            </a:r>
            <a:r>
              <a:rPr lang="en-US" sz="1600" dirty="0"/>
              <a:t>(10);  // create a queue with max size 10</a:t>
            </a:r>
          </a:p>
          <a:p>
            <a:r>
              <a:rPr lang="en-US" sz="1600" dirty="0"/>
              <a:t>		</a:t>
            </a:r>
          </a:p>
          <a:p>
            <a:r>
              <a:rPr lang="en-US" sz="1600" dirty="0"/>
              <a:t>		 </a:t>
            </a:r>
            <a:r>
              <a:rPr lang="en-US" sz="1600" dirty="0" err="1"/>
              <a:t>theQueue</a:t>
            </a:r>
            <a:r>
              <a:rPr lang="en-US" sz="1600" dirty="0"/>
              <a:t>. insert(10);  // insert given items</a:t>
            </a:r>
          </a:p>
          <a:p>
            <a:r>
              <a:rPr lang="en-US" sz="1600" dirty="0"/>
              <a:t>		 </a:t>
            </a:r>
            <a:r>
              <a:rPr lang="en-US" sz="1600" dirty="0" err="1"/>
              <a:t>theQueue</a:t>
            </a:r>
            <a:r>
              <a:rPr lang="en-US" sz="1600" dirty="0"/>
              <a:t>. insert(25);</a:t>
            </a:r>
          </a:p>
          <a:p>
            <a:r>
              <a:rPr lang="en-US" sz="1600" dirty="0"/>
              <a:t>		 </a:t>
            </a:r>
            <a:r>
              <a:rPr lang="en-US" sz="1600" dirty="0" err="1"/>
              <a:t>theQueue</a:t>
            </a:r>
            <a:r>
              <a:rPr lang="en-US" sz="1600" dirty="0"/>
              <a:t>. insert(55);</a:t>
            </a:r>
          </a:p>
          <a:p>
            <a:r>
              <a:rPr lang="en-US" sz="1600" dirty="0"/>
              <a:t>		 </a:t>
            </a:r>
            <a:r>
              <a:rPr lang="en-US" sz="1600" dirty="0" err="1"/>
              <a:t>theQueue</a:t>
            </a:r>
            <a:r>
              <a:rPr lang="en-US" sz="1600" dirty="0"/>
              <a:t>. insert(65);</a:t>
            </a:r>
          </a:p>
          <a:p>
            <a:r>
              <a:rPr lang="en-US" sz="1600" dirty="0"/>
              <a:t>		 </a:t>
            </a:r>
            <a:r>
              <a:rPr lang="en-US" sz="1600" dirty="0" err="1"/>
              <a:t>theQueue</a:t>
            </a:r>
            <a:r>
              <a:rPr lang="en-US" sz="1600" dirty="0"/>
              <a:t>. insert(85);</a:t>
            </a:r>
          </a:p>
          <a:p>
            <a:endParaRPr lang="en-US" sz="1600" dirty="0"/>
          </a:p>
          <a:p>
            <a:r>
              <a:rPr lang="en-US" sz="1600" dirty="0"/>
              <a:t>		while( !</a:t>
            </a:r>
            <a:r>
              <a:rPr lang="en-US" sz="1600" dirty="0" err="1"/>
              <a:t>theQueue.isEmpty</a:t>
            </a:r>
            <a:r>
              <a:rPr lang="en-US" sz="1600" dirty="0"/>
              <a:t>() ) {    // until it is empty, delete item from queue</a:t>
            </a:r>
          </a:p>
          <a:p>
            <a:r>
              <a:rPr lang="en-US" sz="1600" dirty="0"/>
              <a:t>		</a:t>
            </a:r>
          </a:p>
          <a:p>
            <a:r>
              <a:rPr lang="en-US" sz="1600" dirty="0"/>
              <a:t>			</a:t>
            </a:r>
            <a:r>
              <a:rPr lang="en-US" sz="1600" dirty="0" err="1"/>
              <a:t>int</a:t>
            </a:r>
            <a:r>
              <a:rPr lang="en-US" sz="1600" dirty="0"/>
              <a:t> </a:t>
            </a:r>
            <a:r>
              <a:rPr lang="en-US" sz="1600" dirty="0" err="1"/>
              <a:t>val</a:t>
            </a:r>
            <a:r>
              <a:rPr lang="en-US" sz="1600" dirty="0"/>
              <a:t> = </a:t>
            </a:r>
            <a:r>
              <a:rPr lang="en-US" sz="1600" dirty="0" err="1"/>
              <a:t>theQueue.remove</a:t>
            </a:r>
            <a:r>
              <a:rPr lang="en-US" sz="1600" dirty="0"/>
              <a:t>();</a:t>
            </a:r>
          </a:p>
          <a:p>
            <a:r>
              <a:rPr lang="en-US" sz="1600" dirty="0"/>
              <a:t>			</a:t>
            </a:r>
            <a:r>
              <a:rPr lang="en-US" sz="1600" dirty="0" err="1"/>
              <a:t>System.out.print</a:t>
            </a:r>
            <a:r>
              <a:rPr lang="en-US" sz="1600" dirty="0"/>
              <a:t>(</a:t>
            </a:r>
            <a:r>
              <a:rPr lang="en-US" sz="1600" dirty="0" err="1"/>
              <a:t>val</a:t>
            </a:r>
            <a:r>
              <a:rPr lang="en-US" sz="1600" dirty="0"/>
              <a:t>);</a:t>
            </a:r>
          </a:p>
          <a:p>
            <a:r>
              <a:rPr lang="en-US" sz="1600" dirty="0"/>
              <a:t>			</a:t>
            </a:r>
            <a:r>
              <a:rPr lang="en-US" sz="1600" dirty="0" err="1"/>
              <a:t>System.out.print</a:t>
            </a:r>
            <a:r>
              <a:rPr lang="en-US" sz="1600" dirty="0"/>
              <a:t>(“ “);</a:t>
            </a:r>
          </a:p>
          <a:p>
            <a:r>
              <a:rPr lang="en-US" sz="1600" dirty="0"/>
              <a:t>		}</a:t>
            </a:r>
          </a:p>
          <a:p>
            <a:r>
              <a:rPr lang="en-US" sz="1600" dirty="0"/>
              <a:t>	}</a:t>
            </a:r>
          </a:p>
          <a:p>
            <a:r>
              <a:rPr lang="en-US" sz="1600" dirty="0"/>
              <a:t>} // end of class</a:t>
            </a:r>
          </a:p>
          <a:p>
            <a:endParaRPr lang="en-US" sz="1600" dirty="0"/>
          </a:p>
        </p:txBody>
      </p:sp>
    </p:spTree>
    <p:extLst>
      <p:ext uri="{BB962C8B-B14F-4D97-AF65-F5344CB8AC3E}">
        <p14:creationId xmlns:p14="http://schemas.microsoft.com/office/powerpoint/2010/main" val="488336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References</a:t>
            </a:r>
          </a:p>
        </p:txBody>
      </p:sp>
      <p:sp>
        <p:nvSpPr>
          <p:cNvPr id="3" name="Subtitle 2"/>
          <p:cNvSpPr>
            <a:spLocks noGrp="1"/>
          </p:cNvSpPr>
          <p:nvPr>
            <p:ph type="subTitle" idx="1"/>
          </p:nvPr>
        </p:nvSpPr>
        <p:spPr>
          <a:xfrm>
            <a:off x="2667000" y="1653436"/>
            <a:ext cx="6858000" cy="4702914"/>
          </a:xfrm>
        </p:spPr>
        <p:txBody>
          <a:bodyPr>
            <a:normAutofit/>
          </a:bodyPr>
          <a:lstStyle/>
          <a:p>
            <a:pPr algn="l">
              <a:defRPr/>
            </a:pPr>
            <a:endParaRPr lang="en-US" altLang="en-US" dirty="0"/>
          </a:p>
          <a:p>
            <a:pPr marL="457200" indent="-457200" algn="just">
              <a:buAutoNum type="arabicPeriod"/>
            </a:pPr>
            <a:r>
              <a:rPr lang="en-US" sz="2000" dirty="0"/>
              <a:t>Mitchell </a:t>
            </a:r>
            <a:r>
              <a:rPr lang="en-US" sz="2000" dirty="0" err="1"/>
              <a:t>Waite,Robert</a:t>
            </a:r>
            <a:r>
              <a:rPr lang="en-US" sz="2000" dirty="0"/>
              <a:t> </a:t>
            </a:r>
            <a:r>
              <a:rPr lang="en-US" sz="2000" dirty="0" err="1"/>
              <a:t>Lafore</a:t>
            </a:r>
            <a:r>
              <a:rPr lang="en-US" sz="2000" dirty="0"/>
              <a:t>, Data Structures and Algorithms in Java,2nd Edition, Waite Group Press,1998. </a:t>
            </a:r>
          </a:p>
          <a:p>
            <a:pPr marL="457200" indent="-457200">
              <a:buAutoNum type="arabicPeriod"/>
            </a:pPr>
            <a:endParaRPr lang="en-US" sz="2000"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27</a:t>
            </a:fld>
            <a:endParaRPr lang="en-US"/>
          </a:p>
        </p:txBody>
      </p:sp>
      <p:pic>
        <p:nvPicPr>
          <p:cNvPr id="6" name="Picture 5"/>
          <p:cNvPicPr>
            <a:picLocks noChangeAspect="1"/>
          </p:cNvPicPr>
          <p:nvPr/>
        </p:nvPicPr>
        <p:blipFill>
          <a:blip r:embed="rId2"/>
          <a:stretch>
            <a:fillRect/>
          </a:stretch>
        </p:blipFill>
        <p:spPr>
          <a:xfrm>
            <a:off x="4489602" y="2885859"/>
            <a:ext cx="1606398" cy="1927678"/>
          </a:xfrm>
          <a:prstGeom prst="rect">
            <a:avLst/>
          </a:prstGeom>
        </p:spPr>
      </p:pic>
    </p:spTree>
    <p:extLst>
      <p:ext uri="{BB962C8B-B14F-4D97-AF65-F5344CB8AC3E}">
        <p14:creationId xmlns:p14="http://schemas.microsoft.com/office/powerpoint/2010/main" val="179572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b="1" dirty="0"/>
              <a:t>Queues</a:t>
            </a:r>
            <a:endParaRPr lang="en-US" sz="3200" b="1" dirty="0">
              <a:latin typeface="+mn-lt"/>
            </a:endParaRPr>
          </a:p>
        </p:txBody>
      </p:sp>
      <p:sp>
        <p:nvSpPr>
          <p:cNvPr id="3" name="Subtitle 2"/>
          <p:cNvSpPr>
            <a:spLocks noGrp="1"/>
          </p:cNvSpPr>
          <p:nvPr>
            <p:ph type="subTitle" idx="1"/>
          </p:nvPr>
        </p:nvSpPr>
        <p:spPr>
          <a:xfrm>
            <a:off x="2667000" y="1653436"/>
            <a:ext cx="6858000" cy="3604364"/>
          </a:xfrm>
        </p:spPr>
        <p:txBody>
          <a:bodyPr/>
          <a:lstStyle/>
          <a:p>
            <a:endParaRPr lang="en-US" dirty="0"/>
          </a:p>
          <a:p>
            <a:pPr marL="342900" indent="-342900">
              <a:buFont typeface="Arial" panose="020B0604020202020204" pitchFamily="34" charset="0"/>
              <a:buChar char="•"/>
            </a:pPr>
            <a:endParaRPr lang="en-US" alt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3</a:t>
            </a:fld>
            <a:endParaRPr lang="en-US" dirty="0"/>
          </a:p>
        </p:txBody>
      </p:sp>
      <p:sp>
        <p:nvSpPr>
          <p:cNvPr id="8" name="TextBox 7"/>
          <p:cNvSpPr txBox="1"/>
          <p:nvPr/>
        </p:nvSpPr>
        <p:spPr>
          <a:xfrm>
            <a:off x="1837152" y="3657601"/>
            <a:ext cx="8845067" cy="2862322"/>
          </a:xfrm>
          <a:prstGeom prst="rect">
            <a:avLst/>
          </a:prstGeom>
          <a:noFill/>
        </p:spPr>
        <p:txBody>
          <a:bodyPr wrap="square" rtlCol="0">
            <a:spAutoFit/>
          </a:bodyPr>
          <a:lstStyle/>
          <a:p>
            <a:pPr marL="285750" indent="-285750">
              <a:buFont typeface="Wingdings" panose="05000000000000000000" pitchFamily="2" charset="2"/>
              <a:buChar char="§"/>
            </a:pPr>
            <a:r>
              <a:rPr lang="en-GB" dirty="0">
                <a:cs typeface="Times New Roman" panose="02020603050405020304" pitchFamily="18" charset="0"/>
              </a:rPr>
              <a:t>In a queue all insertions are made at the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Rear </a:t>
            </a:r>
            <a:r>
              <a:rPr lang="en-GB" dirty="0">
                <a:cs typeface="Times New Roman" panose="02020603050405020304" pitchFamily="18" charset="0"/>
              </a:rPr>
              <a:t>end and deletions are made at the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Front</a:t>
            </a:r>
            <a:r>
              <a:rPr lang="en-GB" dirty="0">
                <a:cs typeface="Times New Roman" panose="02020603050405020304" pitchFamily="18" charset="0"/>
              </a:rPr>
              <a:t> end.</a:t>
            </a:r>
          </a:p>
          <a:p>
            <a:pPr marL="285750" indent="-285750">
              <a:buFont typeface="Wingdings" panose="05000000000000000000" pitchFamily="2" charset="2"/>
              <a:buChar char="§"/>
            </a:pPr>
            <a:r>
              <a:rPr lang="en-GB" dirty="0">
                <a:cs typeface="Times New Roman" panose="02020603050405020304" pitchFamily="18" charset="0"/>
              </a:rPr>
              <a:t>Insertions and deletions are restricted from the Middle of the Queue.</a:t>
            </a:r>
          </a:p>
          <a:p>
            <a:endParaRPr lang="en-GB" dirty="0">
              <a:cs typeface="Times New Roman" panose="02020603050405020304" pitchFamily="18" charset="0"/>
            </a:endParaRPr>
          </a:p>
          <a:p>
            <a:pPr marL="285750" indent="-285750">
              <a:buFont typeface="Wingdings" panose="05000000000000000000" pitchFamily="2" charset="2"/>
              <a:buChar char="§"/>
            </a:pPr>
            <a:r>
              <a:rPr lang="en-GB" dirty="0">
                <a:cs typeface="Times New Roman" panose="02020603050405020304" pitchFamily="18" charset="0"/>
              </a:rPr>
              <a:t>Adding an item is called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insert</a:t>
            </a:r>
          </a:p>
          <a:p>
            <a:pPr marL="285750" indent="-285750">
              <a:buFont typeface="Wingdings" panose="05000000000000000000" pitchFamily="2" charset="2"/>
              <a:buChar char="§"/>
            </a:pPr>
            <a:r>
              <a:rPr lang="en-GB" dirty="0">
                <a:cs typeface="Times New Roman" panose="02020603050405020304" pitchFamily="18" charset="0"/>
              </a:rPr>
              <a:t>Removing an item is called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remove</a:t>
            </a:r>
          </a:p>
          <a:p>
            <a:endParaRPr lang="en-GB" dirty="0">
              <a:solidFill>
                <a:srgbClr val="FF0000"/>
              </a:solidFill>
              <a:effectLst>
                <a:outerShdw blurRad="38100" dist="38100" dir="2700000" algn="tl">
                  <a:srgbClr val="000000">
                    <a:alpha val="43137"/>
                  </a:srgbClr>
                </a:outerShdw>
              </a:effectLst>
              <a:cs typeface="Times New Roman" panose="02020603050405020304" pitchFamily="18" charset="0"/>
            </a:endParaRPr>
          </a:p>
          <a:p>
            <a:pPr marL="285750" indent="-285750">
              <a:buFont typeface="Wingdings" panose="05000000000000000000" pitchFamily="2" charset="2"/>
              <a:buChar char="§"/>
            </a:pPr>
            <a:r>
              <a:rPr lang="en-GB" dirty="0">
                <a:cs typeface="Times New Roman" panose="02020603050405020304" pitchFamily="18" charset="0"/>
              </a:rPr>
              <a:t>The elements are inserted and removed according to the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First-In-First-Out</a:t>
            </a:r>
            <a:r>
              <a:rPr lang="en-GB" dirty="0">
                <a:cs typeface="Times New Roman" panose="02020603050405020304" pitchFamily="18" charset="0"/>
              </a:rPr>
              <a:t> </a:t>
            </a:r>
            <a:r>
              <a:rPr lang="en-GB" dirty="0">
                <a:solidFill>
                  <a:srgbClr val="FF0000"/>
                </a:solidFill>
                <a:effectLst>
                  <a:outerShdw blurRad="38100" dist="38100" dir="2700000" algn="tl">
                    <a:srgbClr val="000000">
                      <a:alpha val="43137"/>
                    </a:srgbClr>
                  </a:outerShdw>
                </a:effectLst>
                <a:cs typeface="Times New Roman" panose="02020603050405020304" pitchFamily="18" charset="0"/>
              </a:rPr>
              <a:t>(FIFO) </a:t>
            </a:r>
            <a:r>
              <a:rPr lang="en-GB" dirty="0">
                <a:cs typeface="Times New Roman" panose="02020603050405020304" pitchFamily="18" charset="0"/>
              </a:rPr>
              <a:t>principle.</a:t>
            </a:r>
            <a:endParaRPr lang="en-US" dirty="0">
              <a:cs typeface="Times New Roman" panose="02020603050405020304" pitchFamily="18" charset="0"/>
            </a:endParaRPr>
          </a:p>
          <a:p>
            <a:endParaRPr lang="en-GB" dirty="0">
              <a:effectLst>
                <a:outerShdw blurRad="38100" dist="38100" dir="2700000" algn="tl">
                  <a:srgbClr val="000000">
                    <a:alpha val="43137"/>
                  </a:srgbClr>
                </a:outerShdw>
              </a:effectLst>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00438" y="1651155"/>
            <a:ext cx="5191125" cy="1476375"/>
          </a:xfrm>
          <a:prstGeom prst="rect">
            <a:avLst/>
          </a:prstGeom>
        </p:spPr>
      </p:pic>
    </p:spTree>
    <p:extLst>
      <p:ext uri="{BB962C8B-B14F-4D97-AF65-F5344CB8AC3E}">
        <p14:creationId xmlns:p14="http://schemas.microsoft.com/office/powerpoint/2010/main" val="407872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1000"/>
                                        <p:tgtEl>
                                          <p:spTgt spid="8">
                                            <p:txEl>
                                              <p:pRg st="3" end="3"/>
                                            </p:txEl>
                                          </p:spTgt>
                                        </p:tgtEl>
                                      </p:cBhvr>
                                    </p:animEffect>
                                    <p:anim calcmode="lin" valueType="num">
                                      <p:cBhvr>
                                        <p:cTn id="2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1000"/>
                                        <p:tgtEl>
                                          <p:spTgt spid="8">
                                            <p:txEl>
                                              <p:pRg st="6" end="6"/>
                                            </p:txEl>
                                          </p:spTgt>
                                        </p:tgtEl>
                                      </p:cBhvr>
                                    </p:animEffect>
                                    <p:anim calcmode="lin" valueType="num">
                                      <p:cBhvr>
                                        <p:cTn id="3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Queue - Insert</a:t>
            </a:r>
          </a:p>
        </p:txBody>
      </p:sp>
      <p:sp>
        <p:nvSpPr>
          <p:cNvPr id="3" name="Subtitle 2"/>
          <p:cNvSpPr>
            <a:spLocks noGrp="1"/>
          </p:cNvSpPr>
          <p:nvPr>
            <p:ph type="subTitle" idx="1"/>
          </p:nvPr>
        </p:nvSpPr>
        <p:spPr>
          <a:xfrm>
            <a:off x="2667000" y="16534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4</a:t>
            </a:fld>
            <a:endParaRPr lang="en-US"/>
          </a:p>
        </p:txBody>
      </p:sp>
      <p:sp>
        <p:nvSpPr>
          <p:cNvPr id="14" name="TextBox 13"/>
          <p:cNvSpPr txBox="1"/>
          <p:nvPr/>
        </p:nvSpPr>
        <p:spPr>
          <a:xfrm>
            <a:off x="2414730" y="5295214"/>
            <a:ext cx="1676741" cy="369332"/>
          </a:xfrm>
          <a:prstGeom prst="rect">
            <a:avLst/>
          </a:prstGeom>
          <a:noFill/>
        </p:spPr>
        <p:txBody>
          <a:bodyPr wrap="none" rtlCol="0">
            <a:spAutoFit/>
          </a:bodyPr>
          <a:lstStyle/>
          <a:p>
            <a:r>
              <a:rPr lang="en-US" dirty="0"/>
              <a:t>Before inserting</a:t>
            </a:r>
          </a:p>
        </p:txBody>
      </p:sp>
      <p:sp>
        <p:nvSpPr>
          <p:cNvPr id="15" name="TextBox 14"/>
          <p:cNvSpPr txBox="1"/>
          <p:nvPr/>
        </p:nvSpPr>
        <p:spPr>
          <a:xfrm>
            <a:off x="4776850" y="5295214"/>
            <a:ext cx="2976456" cy="369332"/>
          </a:xfrm>
          <a:prstGeom prst="rect">
            <a:avLst/>
          </a:prstGeom>
          <a:noFill/>
        </p:spPr>
        <p:txBody>
          <a:bodyPr wrap="none" rtlCol="0">
            <a:spAutoFit/>
          </a:bodyPr>
          <a:lstStyle/>
          <a:p>
            <a:r>
              <a:rPr lang="en-US" dirty="0"/>
              <a:t>Item 45 is inserted to the rear</a:t>
            </a:r>
          </a:p>
        </p:txBody>
      </p:sp>
      <p:sp>
        <p:nvSpPr>
          <p:cNvPr id="16" name="TextBox 15"/>
          <p:cNvSpPr txBox="1"/>
          <p:nvPr/>
        </p:nvSpPr>
        <p:spPr>
          <a:xfrm>
            <a:off x="8244473" y="5260082"/>
            <a:ext cx="1531894" cy="369332"/>
          </a:xfrm>
          <a:prstGeom prst="rect">
            <a:avLst/>
          </a:prstGeom>
          <a:noFill/>
        </p:spPr>
        <p:txBody>
          <a:bodyPr wrap="none" rtlCol="0">
            <a:spAutoFit/>
          </a:bodyPr>
          <a:lstStyle/>
          <a:p>
            <a:r>
              <a:rPr lang="en-US" dirty="0"/>
              <a:t>After inserting</a:t>
            </a:r>
          </a:p>
        </p:txBody>
      </p:sp>
      <p:sp>
        <p:nvSpPr>
          <p:cNvPr id="17" name="TextBox 16"/>
          <p:cNvSpPr txBox="1"/>
          <p:nvPr/>
        </p:nvSpPr>
        <p:spPr>
          <a:xfrm>
            <a:off x="2292081" y="3592800"/>
            <a:ext cx="685380" cy="369332"/>
          </a:xfrm>
          <a:prstGeom prst="rect">
            <a:avLst/>
          </a:prstGeom>
          <a:noFill/>
        </p:spPr>
        <p:txBody>
          <a:bodyPr wrap="none" rtlCol="0">
            <a:spAutoFit/>
          </a:bodyPr>
          <a:lstStyle/>
          <a:p>
            <a:r>
              <a:rPr lang="en-US" dirty="0"/>
              <a:t>Front</a:t>
            </a:r>
          </a:p>
        </p:txBody>
      </p:sp>
      <p:sp>
        <p:nvSpPr>
          <p:cNvPr id="18" name="TextBox 17"/>
          <p:cNvSpPr txBox="1"/>
          <p:nvPr/>
        </p:nvSpPr>
        <p:spPr>
          <a:xfrm>
            <a:off x="3615281" y="3561538"/>
            <a:ext cx="611834" cy="369332"/>
          </a:xfrm>
          <a:prstGeom prst="rect">
            <a:avLst/>
          </a:prstGeom>
          <a:noFill/>
        </p:spPr>
        <p:txBody>
          <a:bodyPr wrap="none" rtlCol="0">
            <a:spAutoFit/>
          </a:bodyPr>
          <a:lstStyle/>
          <a:p>
            <a:r>
              <a:rPr lang="en-US" dirty="0"/>
              <a:t>Rear</a:t>
            </a:r>
          </a:p>
        </p:txBody>
      </p:sp>
      <p:sp>
        <p:nvSpPr>
          <p:cNvPr id="24" name="TextBox 23"/>
          <p:cNvSpPr txBox="1"/>
          <p:nvPr/>
        </p:nvSpPr>
        <p:spPr>
          <a:xfrm>
            <a:off x="8319991" y="3505571"/>
            <a:ext cx="685380" cy="369332"/>
          </a:xfrm>
          <a:prstGeom prst="rect">
            <a:avLst/>
          </a:prstGeom>
          <a:noFill/>
        </p:spPr>
        <p:txBody>
          <a:bodyPr wrap="none" rtlCol="0">
            <a:spAutoFit/>
          </a:bodyPr>
          <a:lstStyle/>
          <a:p>
            <a:r>
              <a:rPr lang="en-US" dirty="0"/>
              <a:t>Front</a:t>
            </a:r>
          </a:p>
        </p:txBody>
      </p:sp>
      <p:sp>
        <p:nvSpPr>
          <p:cNvPr id="26" name="TextBox 25"/>
          <p:cNvSpPr txBox="1"/>
          <p:nvPr/>
        </p:nvSpPr>
        <p:spPr>
          <a:xfrm>
            <a:off x="10080842" y="3540353"/>
            <a:ext cx="611834" cy="369332"/>
          </a:xfrm>
          <a:prstGeom prst="rect">
            <a:avLst/>
          </a:prstGeom>
          <a:noFill/>
        </p:spPr>
        <p:txBody>
          <a:bodyPr wrap="none" rtlCol="0">
            <a:spAutoFit/>
          </a:bodyPr>
          <a:lstStyle/>
          <a:p>
            <a:r>
              <a:rPr lang="en-US" dirty="0"/>
              <a:t>Rear</a:t>
            </a:r>
          </a:p>
        </p:txBody>
      </p:sp>
      <p:sp>
        <p:nvSpPr>
          <p:cNvPr id="28" name="TextBox 27"/>
          <p:cNvSpPr txBox="1"/>
          <p:nvPr/>
        </p:nvSpPr>
        <p:spPr>
          <a:xfrm>
            <a:off x="5306388" y="3534604"/>
            <a:ext cx="685380" cy="369332"/>
          </a:xfrm>
          <a:prstGeom prst="rect">
            <a:avLst/>
          </a:prstGeom>
          <a:noFill/>
        </p:spPr>
        <p:txBody>
          <a:bodyPr wrap="none" rtlCol="0">
            <a:spAutoFit/>
          </a:bodyPr>
          <a:lstStyle/>
          <a:p>
            <a:r>
              <a:rPr lang="en-US" dirty="0"/>
              <a:t>Front</a:t>
            </a:r>
          </a:p>
        </p:txBody>
      </p:sp>
      <p:sp>
        <p:nvSpPr>
          <p:cNvPr id="29" name="TextBox 28"/>
          <p:cNvSpPr txBox="1"/>
          <p:nvPr/>
        </p:nvSpPr>
        <p:spPr>
          <a:xfrm>
            <a:off x="6679228" y="3491179"/>
            <a:ext cx="611834" cy="369332"/>
          </a:xfrm>
          <a:prstGeom prst="rect">
            <a:avLst/>
          </a:prstGeom>
          <a:noFill/>
        </p:spPr>
        <p:txBody>
          <a:bodyPr wrap="none" rtlCol="0">
            <a:spAutoFit/>
          </a:bodyPr>
          <a:lstStyle/>
          <a:p>
            <a:r>
              <a:rPr lang="en-US" dirty="0"/>
              <a:t>Rear</a:t>
            </a:r>
          </a:p>
        </p:txBody>
      </p:sp>
      <p:sp>
        <p:nvSpPr>
          <p:cNvPr id="35" name="TextBox 34"/>
          <p:cNvSpPr txBox="1"/>
          <p:nvPr/>
        </p:nvSpPr>
        <p:spPr>
          <a:xfrm>
            <a:off x="6542372" y="4113973"/>
            <a:ext cx="1495859" cy="646331"/>
          </a:xfrm>
          <a:prstGeom prst="rect">
            <a:avLst/>
          </a:prstGeom>
          <a:noFill/>
        </p:spPr>
        <p:txBody>
          <a:bodyPr wrap="none" rtlCol="0">
            <a:spAutoFit/>
          </a:bodyPr>
          <a:lstStyle/>
          <a:p>
            <a:pPr algn="ctr"/>
            <a:r>
              <a:rPr lang="en-US" dirty="0"/>
              <a:t>New Element </a:t>
            </a:r>
          </a:p>
          <a:p>
            <a:pPr algn="ctr"/>
            <a:r>
              <a:rPr lang="en-US" dirty="0"/>
              <a:t>(Insert)</a:t>
            </a:r>
          </a:p>
        </p:txBody>
      </p:sp>
      <p:graphicFrame>
        <p:nvGraphicFramePr>
          <p:cNvPr id="36" name="Table 35"/>
          <p:cNvGraphicFramePr>
            <a:graphicFrameLocks noGrp="1"/>
          </p:cNvGraphicFramePr>
          <p:nvPr>
            <p:extLst>
              <p:ext uri="{D42A27DB-BD31-4B8C-83A1-F6EECF244321}">
                <p14:modId xmlns:p14="http://schemas.microsoft.com/office/powerpoint/2010/main" val="1401156524"/>
              </p:ext>
            </p:extLst>
          </p:nvPr>
        </p:nvGraphicFramePr>
        <p:xfrm>
          <a:off x="2028789" y="2700255"/>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38" name="Straight Arrow Connector 37"/>
          <p:cNvCxnSpPr/>
          <p:nvPr/>
        </p:nvCxnSpPr>
        <p:spPr>
          <a:xfrm flipV="1">
            <a:off x="2593942" y="328253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V="1">
            <a:off x="4009561" y="3283530"/>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4" name="Table 43"/>
          <p:cNvGraphicFramePr>
            <a:graphicFrameLocks noGrp="1"/>
          </p:cNvGraphicFramePr>
          <p:nvPr>
            <p:extLst>
              <p:ext uri="{D42A27DB-BD31-4B8C-83A1-F6EECF244321}">
                <p14:modId xmlns:p14="http://schemas.microsoft.com/office/powerpoint/2010/main" val="3518142921"/>
              </p:ext>
            </p:extLst>
          </p:nvPr>
        </p:nvGraphicFramePr>
        <p:xfrm>
          <a:off x="5014167" y="2691165"/>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5" name="Straight Arrow Connector 44"/>
          <p:cNvCxnSpPr/>
          <p:nvPr/>
        </p:nvCxnSpPr>
        <p:spPr>
          <a:xfrm flipV="1">
            <a:off x="5626664" y="3231231"/>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6957733" y="324532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2555009596"/>
              </p:ext>
            </p:extLst>
          </p:nvPr>
        </p:nvGraphicFramePr>
        <p:xfrm>
          <a:off x="7271800" y="3569296"/>
          <a:ext cx="430106" cy="478620"/>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tblGrid>
              <a:tr h="478620">
                <a:tc>
                  <a:txBody>
                    <a:bodyPr/>
                    <a:lstStyle/>
                    <a:p>
                      <a:r>
                        <a:rPr lang="en-US" dirty="0"/>
                        <a:t>45</a:t>
                      </a:r>
                    </a:p>
                  </a:txBody>
                  <a:tcPr/>
                </a:tc>
                <a:extLst>
                  <a:ext uri="{0D108BD9-81ED-4DB2-BD59-A6C34878D82A}">
                    <a16:rowId xmlns:a16="http://schemas.microsoft.com/office/drawing/2014/main" val="10000"/>
                  </a:ext>
                </a:extLst>
              </a:tr>
            </a:tbl>
          </a:graphicData>
        </a:graphic>
      </p:graphicFrame>
      <p:sp>
        <p:nvSpPr>
          <p:cNvPr id="48" name="Up Arrow 47"/>
          <p:cNvSpPr/>
          <p:nvPr/>
        </p:nvSpPr>
        <p:spPr>
          <a:xfrm>
            <a:off x="7290301" y="3201840"/>
            <a:ext cx="180304" cy="298001"/>
          </a:xfrm>
          <a:prstGeom prst="up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9" name="Table 48"/>
          <p:cNvGraphicFramePr>
            <a:graphicFrameLocks noGrp="1"/>
          </p:cNvGraphicFramePr>
          <p:nvPr>
            <p:extLst>
              <p:ext uri="{D42A27DB-BD31-4B8C-83A1-F6EECF244321}">
                <p14:modId xmlns:p14="http://schemas.microsoft.com/office/powerpoint/2010/main" val="723218889"/>
              </p:ext>
            </p:extLst>
          </p:nvPr>
        </p:nvGraphicFramePr>
        <p:xfrm>
          <a:off x="7971832" y="2701641"/>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r>
                        <a:rPr lang="en-US" dirty="0"/>
                        <a:t>45</a:t>
                      </a:r>
                    </a:p>
                  </a:txBody>
                  <a:tcPr/>
                </a:tc>
                <a:extLst>
                  <a:ext uri="{0D108BD9-81ED-4DB2-BD59-A6C34878D82A}">
                    <a16:rowId xmlns:a16="http://schemas.microsoft.com/office/drawing/2014/main" val="10000"/>
                  </a:ext>
                </a:extLst>
              </a:tr>
            </a:tbl>
          </a:graphicData>
        </a:graphic>
      </p:graphicFrame>
      <p:cxnSp>
        <p:nvCxnSpPr>
          <p:cNvPr id="50" name="Straight Arrow Connector 49"/>
          <p:cNvCxnSpPr/>
          <p:nvPr/>
        </p:nvCxnSpPr>
        <p:spPr>
          <a:xfrm flipV="1">
            <a:off x="10300184" y="324532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8602961" y="3232257"/>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195936" y="2372920"/>
            <a:ext cx="301686" cy="369332"/>
          </a:xfrm>
          <a:prstGeom prst="rect">
            <a:avLst/>
          </a:prstGeom>
          <a:noFill/>
        </p:spPr>
        <p:txBody>
          <a:bodyPr wrap="none" rtlCol="0">
            <a:spAutoFit/>
          </a:bodyPr>
          <a:lstStyle/>
          <a:p>
            <a:r>
              <a:rPr lang="en-US" dirty="0"/>
              <a:t>5</a:t>
            </a:r>
          </a:p>
        </p:txBody>
      </p:sp>
      <p:sp>
        <p:nvSpPr>
          <p:cNvPr id="30" name="TextBox 29"/>
          <p:cNvSpPr txBox="1"/>
          <p:nvPr/>
        </p:nvSpPr>
        <p:spPr>
          <a:xfrm>
            <a:off x="3777117" y="2372920"/>
            <a:ext cx="301686" cy="369332"/>
          </a:xfrm>
          <a:prstGeom prst="rect">
            <a:avLst/>
          </a:prstGeom>
          <a:noFill/>
        </p:spPr>
        <p:txBody>
          <a:bodyPr wrap="none" rtlCol="0">
            <a:spAutoFit/>
          </a:bodyPr>
          <a:lstStyle/>
          <a:p>
            <a:r>
              <a:rPr lang="en-US" dirty="0"/>
              <a:t>4</a:t>
            </a:r>
          </a:p>
        </p:txBody>
      </p:sp>
      <p:sp>
        <p:nvSpPr>
          <p:cNvPr id="31" name="TextBox 30"/>
          <p:cNvSpPr txBox="1"/>
          <p:nvPr/>
        </p:nvSpPr>
        <p:spPr>
          <a:xfrm>
            <a:off x="3356176" y="2372920"/>
            <a:ext cx="301686" cy="369332"/>
          </a:xfrm>
          <a:prstGeom prst="rect">
            <a:avLst/>
          </a:prstGeom>
          <a:noFill/>
        </p:spPr>
        <p:txBody>
          <a:bodyPr wrap="none" rtlCol="0">
            <a:spAutoFit/>
          </a:bodyPr>
          <a:lstStyle/>
          <a:p>
            <a:r>
              <a:rPr lang="en-US" dirty="0"/>
              <a:t>3</a:t>
            </a:r>
          </a:p>
        </p:txBody>
      </p:sp>
      <p:sp>
        <p:nvSpPr>
          <p:cNvPr id="32" name="TextBox 31"/>
          <p:cNvSpPr txBox="1"/>
          <p:nvPr/>
        </p:nvSpPr>
        <p:spPr>
          <a:xfrm>
            <a:off x="2977461" y="2372920"/>
            <a:ext cx="301686" cy="369332"/>
          </a:xfrm>
          <a:prstGeom prst="rect">
            <a:avLst/>
          </a:prstGeom>
          <a:noFill/>
        </p:spPr>
        <p:txBody>
          <a:bodyPr wrap="none" rtlCol="0">
            <a:spAutoFit/>
          </a:bodyPr>
          <a:lstStyle/>
          <a:p>
            <a:r>
              <a:rPr lang="en-US" dirty="0"/>
              <a:t>2</a:t>
            </a:r>
          </a:p>
        </p:txBody>
      </p:sp>
      <p:sp>
        <p:nvSpPr>
          <p:cNvPr id="33" name="TextBox 32"/>
          <p:cNvSpPr txBox="1"/>
          <p:nvPr/>
        </p:nvSpPr>
        <p:spPr>
          <a:xfrm>
            <a:off x="2517761" y="2372920"/>
            <a:ext cx="301686" cy="369332"/>
          </a:xfrm>
          <a:prstGeom prst="rect">
            <a:avLst/>
          </a:prstGeom>
          <a:noFill/>
        </p:spPr>
        <p:txBody>
          <a:bodyPr wrap="none" rtlCol="0">
            <a:spAutoFit/>
          </a:bodyPr>
          <a:lstStyle/>
          <a:p>
            <a:r>
              <a:rPr lang="en-US" dirty="0"/>
              <a:t>1</a:t>
            </a:r>
          </a:p>
        </p:txBody>
      </p:sp>
      <p:sp>
        <p:nvSpPr>
          <p:cNvPr id="34" name="TextBox 33"/>
          <p:cNvSpPr txBox="1"/>
          <p:nvPr/>
        </p:nvSpPr>
        <p:spPr>
          <a:xfrm>
            <a:off x="2101212" y="2372920"/>
            <a:ext cx="301686" cy="369332"/>
          </a:xfrm>
          <a:prstGeom prst="rect">
            <a:avLst/>
          </a:prstGeom>
          <a:noFill/>
        </p:spPr>
        <p:txBody>
          <a:bodyPr wrap="none" rtlCol="0">
            <a:spAutoFit/>
          </a:bodyPr>
          <a:lstStyle/>
          <a:p>
            <a:r>
              <a:rPr lang="en-US" dirty="0"/>
              <a:t>0</a:t>
            </a:r>
          </a:p>
        </p:txBody>
      </p:sp>
      <p:sp>
        <p:nvSpPr>
          <p:cNvPr id="39" name="TextBox 38"/>
          <p:cNvSpPr txBox="1"/>
          <p:nvPr/>
        </p:nvSpPr>
        <p:spPr>
          <a:xfrm>
            <a:off x="7187829" y="2315439"/>
            <a:ext cx="301686" cy="369332"/>
          </a:xfrm>
          <a:prstGeom prst="rect">
            <a:avLst/>
          </a:prstGeom>
          <a:noFill/>
        </p:spPr>
        <p:txBody>
          <a:bodyPr wrap="none" rtlCol="0">
            <a:spAutoFit/>
          </a:bodyPr>
          <a:lstStyle/>
          <a:p>
            <a:r>
              <a:rPr lang="en-US" dirty="0"/>
              <a:t>5</a:t>
            </a:r>
          </a:p>
        </p:txBody>
      </p:sp>
      <p:sp>
        <p:nvSpPr>
          <p:cNvPr id="40" name="TextBox 39"/>
          <p:cNvSpPr txBox="1"/>
          <p:nvPr/>
        </p:nvSpPr>
        <p:spPr>
          <a:xfrm>
            <a:off x="6769010" y="2315439"/>
            <a:ext cx="301686" cy="369332"/>
          </a:xfrm>
          <a:prstGeom prst="rect">
            <a:avLst/>
          </a:prstGeom>
          <a:noFill/>
        </p:spPr>
        <p:txBody>
          <a:bodyPr wrap="none" rtlCol="0">
            <a:spAutoFit/>
          </a:bodyPr>
          <a:lstStyle/>
          <a:p>
            <a:r>
              <a:rPr lang="en-US" dirty="0"/>
              <a:t>4</a:t>
            </a:r>
          </a:p>
        </p:txBody>
      </p:sp>
      <p:sp>
        <p:nvSpPr>
          <p:cNvPr id="41" name="TextBox 40"/>
          <p:cNvSpPr txBox="1"/>
          <p:nvPr/>
        </p:nvSpPr>
        <p:spPr>
          <a:xfrm>
            <a:off x="6348069" y="2315439"/>
            <a:ext cx="301686" cy="369332"/>
          </a:xfrm>
          <a:prstGeom prst="rect">
            <a:avLst/>
          </a:prstGeom>
          <a:noFill/>
        </p:spPr>
        <p:txBody>
          <a:bodyPr wrap="none" rtlCol="0">
            <a:spAutoFit/>
          </a:bodyPr>
          <a:lstStyle/>
          <a:p>
            <a:r>
              <a:rPr lang="en-US" dirty="0"/>
              <a:t>3</a:t>
            </a:r>
          </a:p>
        </p:txBody>
      </p:sp>
      <p:sp>
        <p:nvSpPr>
          <p:cNvPr id="42" name="TextBox 41"/>
          <p:cNvSpPr txBox="1"/>
          <p:nvPr/>
        </p:nvSpPr>
        <p:spPr>
          <a:xfrm>
            <a:off x="5969354" y="2315439"/>
            <a:ext cx="301686" cy="369332"/>
          </a:xfrm>
          <a:prstGeom prst="rect">
            <a:avLst/>
          </a:prstGeom>
          <a:noFill/>
        </p:spPr>
        <p:txBody>
          <a:bodyPr wrap="none" rtlCol="0">
            <a:spAutoFit/>
          </a:bodyPr>
          <a:lstStyle/>
          <a:p>
            <a:r>
              <a:rPr lang="en-US" dirty="0"/>
              <a:t>2</a:t>
            </a:r>
          </a:p>
        </p:txBody>
      </p:sp>
      <p:sp>
        <p:nvSpPr>
          <p:cNvPr id="52" name="TextBox 51"/>
          <p:cNvSpPr txBox="1"/>
          <p:nvPr/>
        </p:nvSpPr>
        <p:spPr>
          <a:xfrm>
            <a:off x="5509654" y="2315439"/>
            <a:ext cx="301686" cy="369332"/>
          </a:xfrm>
          <a:prstGeom prst="rect">
            <a:avLst/>
          </a:prstGeom>
          <a:noFill/>
        </p:spPr>
        <p:txBody>
          <a:bodyPr wrap="none" rtlCol="0">
            <a:spAutoFit/>
          </a:bodyPr>
          <a:lstStyle/>
          <a:p>
            <a:r>
              <a:rPr lang="en-US" dirty="0"/>
              <a:t>1</a:t>
            </a:r>
          </a:p>
        </p:txBody>
      </p:sp>
      <p:sp>
        <p:nvSpPr>
          <p:cNvPr id="53" name="TextBox 52"/>
          <p:cNvSpPr txBox="1"/>
          <p:nvPr/>
        </p:nvSpPr>
        <p:spPr>
          <a:xfrm>
            <a:off x="5093105" y="2315439"/>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10130293" y="2279444"/>
            <a:ext cx="301686" cy="369332"/>
          </a:xfrm>
          <a:prstGeom prst="rect">
            <a:avLst/>
          </a:prstGeom>
          <a:noFill/>
        </p:spPr>
        <p:txBody>
          <a:bodyPr wrap="none" rtlCol="0">
            <a:spAutoFit/>
          </a:bodyPr>
          <a:lstStyle/>
          <a:p>
            <a:r>
              <a:rPr lang="en-US" dirty="0"/>
              <a:t>5</a:t>
            </a:r>
          </a:p>
        </p:txBody>
      </p:sp>
      <p:sp>
        <p:nvSpPr>
          <p:cNvPr id="55" name="TextBox 54"/>
          <p:cNvSpPr txBox="1"/>
          <p:nvPr/>
        </p:nvSpPr>
        <p:spPr>
          <a:xfrm>
            <a:off x="9711474" y="2279444"/>
            <a:ext cx="301686" cy="369332"/>
          </a:xfrm>
          <a:prstGeom prst="rect">
            <a:avLst/>
          </a:prstGeom>
          <a:noFill/>
        </p:spPr>
        <p:txBody>
          <a:bodyPr wrap="none" rtlCol="0">
            <a:spAutoFit/>
          </a:bodyPr>
          <a:lstStyle/>
          <a:p>
            <a:r>
              <a:rPr lang="en-US" dirty="0"/>
              <a:t>4</a:t>
            </a:r>
          </a:p>
        </p:txBody>
      </p:sp>
      <p:sp>
        <p:nvSpPr>
          <p:cNvPr id="56" name="TextBox 55"/>
          <p:cNvSpPr txBox="1"/>
          <p:nvPr/>
        </p:nvSpPr>
        <p:spPr>
          <a:xfrm>
            <a:off x="9290533" y="2279444"/>
            <a:ext cx="301686" cy="369332"/>
          </a:xfrm>
          <a:prstGeom prst="rect">
            <a:avLst/>
          </a:prstGeom>
          <a:noFill/>
        </p:spPr>
        <p:txBody>
          <a:bodyPr wrap="none" rtlCol="0">
            <a:spAutoFit/>
          </a:bodyPr>
          <a:lstStyle/>
          <a:p>
            <a:r>
              <a:rPr lang="en-US" dirty="0"/>
              <a:t>3</a:t>
            </a:r>
          </a:p>
        </p:txBody>
      </p:sp>
      <p:sp>
        <p:nvSpPr>
          <p:cNvPr id="57" name="TextBox 56"/>
          <p:cNvSpPr txBox="1"/>
          <p:nvPr/>
        </p:nvSpPr>
        <p:spPr>
          <a:xfrm>
            <a:off x="8911818" y="2279444"/>
            <a:ext cx="301686" cy="369332"/>
          </a:xfrm>
          <a:prstGeom prst="rect">
            <a:avLst/>
          </a:prstGeom>
          <a:noFill/>
        </p:spPr>
        <p:txBody>
          <a:bodyPr wrap="none" rtlCol="0">
            <a:spAutoFit/>
          </a:bodyPr>
          <a:lstStyle/>
          <a:p>
            <a:r>
              <a:rPr lang="en-US" dirty="0"/>
              <a:t>2</a:t>
            </a:r>
          </a:p>
        </p:txBody>
      </p:sp>
      <p:sp>
        <p:nvSpPr>
          <p:cNvPr id="58" name="TextBox 57"/>
          <p:cNvSpPr txBox="1"/>
          <p:nvPr/>
        </p:nvSpPr>
        <p:spPr>
          <a:xfrm>
            <a:off x="8452118" y="2279444"/>
            <a:ext cx="301686" cy="369332"/>
          </a:xfrm>
          <a:prstGeom prst="rect">
            <a:avLst/>
          </a:prstGeom>
          <a:noFill/>
        </p:spPr>
        <p:txBody>
          <a:bodyPr wrap="none" rtlCol="0">
            <a:spAutoFit/>
          </a:bodyPr>
          <a:lstStyle/>
          <a:p>
            <a:r>
              <a:rPr lang="en-US" dirty="0"/>
              <a:t>1</a:t>
            </a:r>
          </a:p>
        </p:txBody>
      </p:sp>
      <p:sp>
        <p:nvSpPr>
          <p:cNvPr id="59" name="TextBox 58"/>
          <p:cNvSpPr txBox="1"/>
          <p:nvPr/>
        </p:nvSpPr>
        <p:spPr>
          <a:xfrm>
            <a:off x="8035569" y="2279444"/>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133743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1000"/>
                                        <p:tgtEl>
                                          <p:spTgt spid="44"/>
                                        </p:tgtEl>
                                      </p:cBhvr>
                                    </p:animEffect>
                                    <p:anim calcmode="lin" valueType="num">
                                      <p:cBhvr>
                                        <p:cTn id="72" dur="1000" fill="hold"/>
                                        <p:tgtEl>
                                          <p:spTgt spid="44"/>
                                        </p:tgtEl>
                                        <p:attrNameLst>
                                          <p:attrName>ppt_x</p:attrName>
                                        </p:attrNameLst>
                                      </p:cBhvr>
                                      <p:tavLst>
                                        <p:tav tm="0">
                                          <p:val>
                                            <p:strVal val="#ppt_x"/>
                                          </p:val>
                                        </p:tav>
                                        <p:tav tm="100000">
                                          <p:val>
                                            <p:strVal val="#ppt_x"/>
                                          </p:val>
                                        </p:tav>
                                      </p:tavLst>
                                    </p:anim>
                                    <p:anim calcmode="lin" valueType="num">
                                      <p:cBhvr>
                                        <p:cTn id="73" dur="1000" fill="hold"/>
                                        <p:tgtEl>
                                          <p:spTgt spid="4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1000" fill="hold"/>
                                        <p:tgtEl>
                                          <p:spTgt spid="3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1000"/>
                                        <p:tgtEl>
                                          <p:spTgt spid="40"/>
                                        </p:tgtEl>
                                      </p:cBhvr>
                                    </p:animEffect>
                                    <p:anim calcmode="lin" valueType="num">
                                      <p:cBhvr>
                                        <p:cTn id="82" dur="1000" fill="hold"/>
                                        <p:tgtEl>
                                          <p:spTgt spid="40"/>
                                        </p:tgtEl>
                                        <p:attrNameLst>
                                          <p:attrName>ppt_x</p:attrName>
                                        </p:attrNameLst>
                                      </p:cBhvr>
                                      <p:tavLst>
                                        <p:tav tm="0">
                                          <p:val>
                                            <p:strVal val="#ppt_x"/>
                                          </p:val>
                                        </p:tav>
                                        <p:tav tm="100000">
                                          <p:val>
                                            <p:strVal val="#ppt_x"/>
                                          </p:val>
                                        </p:tav>
                                      </p:tavLst>
                                    </p:anim>
                                    <p:anim calcmode="lin" valueType="num">
                                      <p:cBhvr>
                                        <p:cTn id="83" dur="1000" fill="hold"/>
                                        <p:tgtEl>
                                          <p:spTgt spid="4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1000"/>
                                        <p:tgtEl>
                                          <p:spTgt spid="41"/>
                                        </p:tgtEl>
                                      </p:cBhvr>
                                    </p:animEffect>
                                    <p:anim calcmode="lin" valueType="num">
                                      <p:cBhvr>
                                        <p:cTn id="87" dur="1000" fill="hold"/>
                                        <p:tgtEl>
                                          <p:spTgt spid="41"/>
                                        </p:tgtEl>
                                        <p:attrNameLst>
                                          <p:attrName>ppt_x</p:attrName>
                                        </p:attrNameLst>
                                      </p:cBhvr>
                                      <p:tavLst>
                                        <p:tav tm="0">
                                          <p:val>
                                            <p:strVal val="#ppt_x"/>
                                          </p:val>
                                        </p:tav>
                                        <p:tav tm="100000">
                                          <p:val>
                                            <p:strVal val="#ppt_x"/>
                                          </p:val>
                                        </p:tav>
                                      </p:tavLst>
                                    </p:anim>
                                    <p:anim calcmode="lin" valueType="num">
                                      <p:cBhvr>
                                        <p:cTn id="88" dur="1000" fill="hold"/>
                                        <p:tgtEl>
                                          <p:spTgt spid="41"/>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1000"/>
                                        <p:tgtEl>
                                          <p:spTgt spid="42"/>
                                        </p:tgtEl>
                                      </p:cBhvr>
                                    </p:animEffect>
                                    <p:anim calcmode="lin" valueType="num">
                                      <p:cBhvr>
                                        <p:cTn id="92" dur="1000" fill="hold"/>
                                        <p:tgtEl>
                                          <p:spTgt spid="42"/>
                                        </p:tgtEl>
                                        <p:attrNameLst>
                                          <p:attrName>ppt_x</p:attrName>
                                        </p:attrNameLst>
                                      </p:cBhvr>
                                      <p:tavLst>
                                        <p:tav tm="0">
                                          <p:val>
                                            <p:strVal val="#ppt_x"/>
                                          </p:val>
                                        </p:tav>
                                        <p:tav tm="100000">
                                          <p:val>
                                            <p:strVal val="#ppt_x"/>
                                          </p:val>
                                        </p:tav>
                                      </p:tavLst>
                                    </p:anim>
                                    <p:anim calcmode="lin" valueType="num">
                                      <p:cBhvr>
                                        <p:cTn id="93" dur="1000" fill="hold"/>
                                        <p:tgtEl>
                                          <p:spTgt spid="4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fade">
                                      <p:cBhvr>
                                        <p:cTn id="96" dur="1000"/>
                                        <p:tgtEl>
                                          <p:spTgt spid="52"/>
                                        </p:tgtEl>
                                      </p:cBhvr>
                                    </p:animEffect>
                                    <p:anim calcmode="lin" valueType="num">
                                      <p:cBhvr>
                                        <p:cTn id="97" dur="1000" fill="hold"/>
                                        <p:tgtEl>
                                          <p:spTgt spid="52"/>
                                        </p:tgtEl>
                                        <p:attrNameLst>
                                          <p:attrName>ppt_x</p:attrName>
                                        </p:attrNameLst>
                                      </p:cBhvr>
                                      <p:tavLst>
                                        <p:tav tm="0">
                                          <p:val>
                                            <p:strVal val="#ppt_x"/>
                                          </p:val>
                                        </p:tav>
                                        <p:tav tm="100000">
                                          <p:val>
                                            <p:strVal val="#ppt_x"/>
                                          </p:val>
                                        </p:tav>
                                      </p:tavLst>
                                    </p:anim>
                                    <p:anim calcmode="lin" valueType="num">
                                      <p:cBhvr>
                                        <p:cTn id="98" dur="1000" fill="hold"/>
                                        <p:tgtEl>
                                          <p:spTgt spid="5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1000"/>
                                        <p:tgtEl>
                                          <p:spTgt spid="53"/>
                                        </p:tgtEl>
                                      </p:cBhvr>
                                    </p:animEffect>
                                    <p:anim calcmode="lin" valueType="num">
                                      <p:cBhvr>
                                        <p:cTn id="102" dur="1000" fill="hold"/>
                                        <p:tgtEl>
                                          <p:spTgt spid="53"/>
                                        </p:tgtEl>
                                        <p:attrNameLst>
                                          <p:attrName>ppt_x</p:attrName>
                                        </p:attrNameLst>
                                      </p:cBhvr>
                                      <p:tavLst>
                                        <p:tav tm="0">
                                          <p:val>
                                            <p:strVal val="#ppt_x"/>
                                          </p:val>
                                        </p:tav>
                                        <p:tav tm="100000">
                                          <p:val>
                                            <p:strVal val="#ppt_x"/>
                                          </p:val>
                                        </p:tav>
                                      </p:tavLst>
                                    </p:anim>
                                    <p:anim calcmode="lin" valueType="num">
                                      <p:cBhvr>
                                        <p:cTn id="103" dur="1000" fill="hold"/>
                                        <p:tgtEl>
                                          <p:spTgt spid="53"/>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1000"/>
                                        <p:tgtEl>
                                          <p:spTgt spid="45"/>
                                        </p:tgtEl>
                                      </p:cBhvr>
                                    </p:animEffect>
                                    <p:anim calcmode="lin" valueType="num">
                                      <p:cBhvr>
                                        <p:cTn id="107" dur="1000" fill="hold"/>
                                        <p:tgtEl>
                                          <p:spTgt spid="45"/>
                                        </p:tgtEl>
                                        <p:attrNameLst>
                                          <p:attrName>ppt_x</p:attrName>
                                        </p:attrNameLst>
                                      </p:cBhvr>
                                      <p:tavLst>
                                        <p:tav tm="0">
                                          <p:val>
                                            <p:strVal val="#ppt_x"/>
                                          </p:val>
                                        </p:tav>
                                        <p:tav tm="100000">
                                          <p:val>
                                            <p:strVal val="#ppt_x"/>
                                          </p:val>
                                        </p:tav>
                                      </p:tavLst>
                                    </p:anim>
                                    <p:anim calcmode="lin" valueType="num">
                                      <p:cBhvr>
                                        <p:cTn id="108" dur="1000" fill="hold"/>
                                        <p:tgtEl>
                                          <p:spTgt spid="4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anim calcmode="lin" valueType="num">
                                      <p:cBhvr>
                                        <p:cTn id="112" dur="1000" fill="hold"/>
                                        <p:tgtEl>
                                          <p:spTgt spid="29"/>
                                        </p:tgtEl>
                                        <p:attrNameLst>
                                          <p:attrName>ppt_x</p:attrName>
                                        </p:attrNameLst>
                                      </p:cBhvr>
                                      <p:tavLst>
                                        <p:tav tm="0">
                                          <p:val>
                                            <p:strVal val="#ppt_x"/>
                                          </p:val>
                                        </p:tav>
                                        <p:tav tm="100000">
                                          <p:val>
                                            <p:strVal val="#ppt_x"/>
                                          </p:val>
                                        </p:tav>
                                      </p:tavLst>
                                    </p:anim>
                                    <p:anim calcmode="lin" valueType="num">
                                      <p:cBhvr>
                                        <p:cTn id="113" dur="1000" fill="hold"/>
                                        <p:tgtEl>
                                          <p:spTgt spid="2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1000"/>
                                        <p:tgtEl>
                                          <p:spTgt spid="28"/>
                                        </p:tgtEl>
                                      </p:cBhvr>
                                    </p:animEffect>
                                    <p:anim calcmode="lin" valueType="num">
                                      <p:cBhvr>
                                        <p:cTn id="117" dur="1000" fill="hold"/>
                                        <p:tgtEl>
                                          <p:spTgt spid="28"/>
                                        </p:tgtEl>
                                        <p:attrNameLst>
                                          <p:attrName>ppt_x</p:attrName>
                                        </p:attrNameLst>
                                      </p:cBhvr>
                                      <p:tavLst>
                                        <p:tav tm="0">
                                          <p:val>
                                            <p:strVal val="#ppt_x"/>
                                          </p:val>
                                        </p:tav>
                                        <p:tav tm="100000">
                                          <p:val>
                                            <p:strVal val="#ppt_x"/>
                                          </p:val>
                                        </p:tav>
                                      </p:tavLst>
                                    </p:anim>
                                    <p:anim calcmode="lin" valueType="num">
                                      <p:cBhvr>
                                        <p:cTn id="118" dur="1000" fill="hold"/>
                                        <p:tgtEl>
                                          <p:spTgt spid="28"/>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fade">
                                      <p:cBhvr>
                                        <p:cTn id="121" dur="1000"/>
                                        <p:tgtEl>
                                          <p:spTgt spid="46"/>
                                        </p:tgtEl>
                                      </p:cBhvr>
                                    </p:animEffect>
                                    <p:anim calcmode="lin" valueType="num">
                                      <p:cBhvr>
                                        <p:cTn id="122" dur="1000" fill="hold"/>
                                        <p:tgtEl>
                                          <p:spTgt spid="46"/>
                                        </p:tgtEl>
                                        <p:attrNameLst>
                                          <p:attrName>ppt_x</p:attrName>
                                        </p:attrNameLst>
                                      </p:cBhvr>
                                      <p:tavLst>
                                        <p:tav tm="0">
                                          <p:val>
                                            <p:strVal val="#ppt_x"/>
                                          </p:val>
                                        </p:tav>
                                        <p:tav tm="100000">
                                          <p:val>
                                            <p:strVal val="#ppt_x"/>
                                          </p:val>
                                        </p:tav>
                                      </p:tavLst>
                                    </p:anim>
                                    <p:anim calcmode="lin" valueType="num">
                                      <p:cBhvr>
                                        <p:cTn id="1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fade">
                                      <p:cBhvr>
                                        <p:cTn id="128" dur="1000"/>
                                        <p:tgtEl>
                                          <p:spTgt spid="48"/>
                                        </p:tgtEl>
                                      </p:cBhvr>
                                    </p:animEffect>
                                    <p:anim calcmode="lin" valueType="num">
                                      <p:cBhvr>
                                        <p:cTn id="129" dur="1000" fill="hold"/>
                                        <p:tgtEl>
                                          <p:spTgt spid="48"/>
                                        </p:tgtEl>
                                        <p:attrNameLst>
                                          <p:attrName>ppt_x</p:attrName>
                                        </p:attrNameLst>
                                      </p:cBhvr>
                                      <p:tavLst>
                                        <p:tav tm="0">
                                          <p:val>
                                            <p:strVal val="#ppt_x"/>
                                          </p:val>
                                        </p:tav>
                                        <p:tav tm="100000">
                                          <p:val>
                                            <p:strVal val="#ppt_x"/>
                                          </p:val>
                                        </p:tav>
                                      </p:tavLst>
                                    </p:anim>
                                    <p:anim calcmode="lin" valueType="num">
                                      <p:cBhvr>
                                        <p:cTn id="130" dur="1000" fill="hold"/>
                                        <p:tgtEl>
                                          <p:spTgt spid="48"/>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fade">
                                      <p:cBhvr>
                                        <p:cTn id="133" dur="1000"/>
                                        <p:tgtEl>
                                          <p:spTgt spid="47"/>
                                        </p:tgtEl>
                                      </p:cBhvr>
                                    </p:animEffect>
                                    <p:anim calcmode="lin" valueType="num">
                                      <p:cBhvr>
                                        <p:cTn id="134" dur="1000" fill="hold"/>
                                        <p:tgtEl>
                                          <p:spTgt spid="47"/>
                                        </p:tgtEl>
                                        <p:attrNameLst>
                                          <p:attrName>ppt_x</p:attrName>
                                        </p:attrNameLst>
                                      </p:cBhvr>
                                      <p:tavLst>
                                        <p:tav tm="0">
                                          <p:val>
                                            <p:strVal val="#ppt_x"/>
                                          </p:val>
                                        </p:tav>
                                        <p:tav tm="100000">
                                          <p:val>
                                            <p:strVal val="#ppt_x"/>
                                          </p:val>
                                        </p:tav>
                                      </p:tavLst>
                                    </p:anim>
                                    <p:anim calcmode="lin" valueType="num">
                                      <p:cBhvr>
                                        <p:cTn id="135" dur="1000" fill="hold"/>
                                        <p:tgtEl>
                                          <p:spTgt spid="47"/>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fade">
                                      <p:cBhvr>
                                        <p:cTn id="138" dur="1000"/>
                                        <p:tgtEl>
                                          <p:spTgt spid="35"/>
                                        </p:tgtEl>
                                      </p:cBhvr>
                                    </p:animEffect>
                                    <p:anim calcmode="lin" valueType="num">
                                      <p:cBhvr>
                                        <p:cTn id="139" dur="1000" fill="hold"/>
                                        <p:tgtEl>
                                          <p:spTgt spid="35"/>
                                        </p:tgtEl>
                                        <p:attrNameLst>
                                          <p:attrName>ppt_x</p:attrName>
                                        </p:attrNameLst>
                                      </p:cBhvr>
                                      <p:tavLst>
                                        <p:tav tm="0">
                                          <p:val>
                                            <p:strVal val="#ppt_x"/>
                                          </p:val>
                                        </p:tav>
                                        <p:tav tm="100000">
                                          <p:val>
                                            <p:strVal val="#ppt_x"/>
                                          </p:val>
                                        </p:tav>
                                      </p:tavLst>
                                    </p:anim>
                                    <p:anim calcmode="lin" valueType="num">
                                      <p:cBhvr>
                                        <p:cTn id="14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fade">
                                      <p:cBhvr>
                                        <p:cTn id="145" dur="1000"/>
                                        <p:tgtEl>
                                          <p:spTgt spid="15"/>
                                        </p:tgtEl>
                                      </p:cBhvr>
                                    </p:animEffect>
                                    <p:anim calcmode="lin" valueType="num">
                                      <p:cBhvr>
                                        <p:cTn id="146" dur="1000" fill="hold"/>
                                        <p:tgtEl>
                                          <p:spTgt spid="15"/>
                                        </p:tgtEl>
                                        <p:attrNameLst>
                                          <p:attrName>ppt_x</p:attrName>
                                        </p:attrNameLst>
                                      </p:cBhvr>
                                      <p:tavLst>
                                        <p:tav tm="0">
                                          <p:val>
                                            <p:strVal val="#ppt_x"/>
                                          </p:val>
                                        </p:tav>
                                        <p:tav tm="100000">
                                          <p:val>
                                            <p:strVal val="#ppt_x"/>
                                          </p:val>
                                        </p:tav>
                                      </p:tavLst>
                                    </p:anim>
                                    <p:anim calcmode="lin" valueType="num">
                                      <p:cBhvr>
                                        <p:cTn id="1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fade">
                                      <p:cBhvr>
                                        <p:cTn id="152" dur="1000"/>
                                        <p:tgtEl>
                                          <p:spTgt spid="24"/>
                                        </p:tgtEl>
                                      </p:cBhvr>
                                    </p:animEffect>
                                    <p:anim calcmode="lin" valueType="num">
                                      <p:cBhvr>
                                        <p:cTn id="153" dur="1000" fill="hold"/>
                                        <p:tgtEl>
                                          <p:spTgt spid="24"/>
                                        </p:tgtEl>
                                        <p:attrNameLst>
                                          <p:attrName>ppt_x</p:attrName>
                                        </p:attrNameLst>
                                      </p:cBhvr>
                                      <p:tavLst>
                                        <p:tav tm="0">
                                          <p:val>
                                            <p:strVal val="#ppt_x"/>
                                          </p:val>
                                        </p:tav>
                                        <p:tav tm="100000">
                                          <p:val>
                                            <p:strVal val="#ppt_x"/>
                                          </p:val>
                                        </p:tav>
                                      </p:tavLst>
                                    </p:anim>
                                    <p:anim calcmode="lin" valueType="num">
                                      <p:cBhvr>
                                        <p:cTn id="154" dur="1000" fill="hold"/>
                                        <p:tgtEl>
                                          <p:spTgt spid="24"/>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26"/>
                                        </p:tgtEl>
                                        <p:attrNameLst>
                                          <p:attrName>style.visibility</p:attrName>
                                        </p:attrNameLst>
                                      </p:cBhvr>
                                      <p:to>
                                        <p:strVal val="visible"/>
                                      </p:to>
                                    </p:set>
                                    <p:animEffect transition="in" filter="fade">
                                      <p:cBhvr>
                                        <p:cTn id="157" dur="1000"/>
                                        <p:tgtEl>
                                          <p:spTgt spid="26"/>
                                        </p:tgtEl>
                                      </p:cBhvr>
                                    </p:animEffect>
                                    <p:anim calcmode="lin" valueType="num">
                                      <p:cBhvr>
                                        <p:cTn id="158" dur="1000" fill="hold"/>
                                        <p:tgtEl>
                                          <p:spTgt spid="26"/>
                                        </p:tgtEl>
                                        <p:attrNameLst>
                                          <p:attrName>ppt_x</p:attrName>
                                        </p:attrNameLst>
                                      </p:cBhvr>
                                      <p:tavLst>
                                        <p:tav tm="0">
                                          <p:val>
                                            <p:strVal val="#ppt_x"/>
                                          </p:val>
                                        </p:tav>
                                        <p:tav tm="100000">
                                          <p:val>
                                            <p:strVal val="#ppt_x"/>
                                          </p:val>
                                        </p:tav>
                                      </p:tavLst>
                                    </p:anim>
                                    <p:anim calcmode="lin" valueType="num">
                                      <p:cBhvr>
                                        <p:cTn id="159" dur="1000" fill="hold"/>
                                        <p:tgtEl>
                                          <p:spTgt spid="26"/>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9"/>
                                        </p:tgtEl>
                                        <p:attrNameLst>
                                          <p:attrName>style.visibility</p:attrName>
                                        </p:attrNameLst>
                                      </p:cBhvr>
                                      <p:to>
                                        <p:strVal val="visible"/>
                                      </p:to>
                                    </p:set>
                                    <p:animEffect transition="in" filter="fade">
                                      <p:cBhvr>
                                        <p:cTn id="162" dur="1000"/>
                                        <p:tgtEl>
                                          <p:spTgt spid="49"/>
                                        </p:tgtEl>
                                      </p:cBhvr>
                                    </p:animEffect>
                                    <p:anim calcmode="lin" valueType="num">
                                      <p:cBhvr>
                                        <p:cTn id="163" dur="1000" fill="hold"/>
                                        <p:tgtEl>
                                          <p:spTgt spid="49"/>
                                        </p:tgtEl>
                                        <p:attrNameLst>
                                          <p:attrName>ppt_x</p:attrName>
                                        </p:attrNameLst>
                                      </p:cBhvr>
                                      <p:tavLst>
                                        <p:tav tm="0">
                                          <p:val>
                                            <p:strVal val="#ppt_x"/>
                                          </p:val>
                                        </p:tav>
                                        <p:tav tm="100000">
                                          <p:val>
                                            <p:strVal val="#ppt_x"/>
                                          </p:val>
                                        </p:tav>
                                      </p:tavLst>
                                    </p:anim>
                                    <p:anim calcmode="lin" valueType="num">
                                      <p:cBhvr>
                                        <p:cTn id="164" dur="1000" fill="hold"/>
                                        <p:tgtEl>
                                          <p:spTgt spid="49"/>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50"/>
                                        </p:tgtEl>
                                        <p:attrNameLst>
                                          <p:attrName>style.visibility</p:attrName>
                                        </p:attrNameLst>
                                      </p:cBhvr>
                                      <p:to>
                                        <p:strVal val="visible"/>
                                      </p:to>
                                    </p:set>
                                    <p:animEffect transition="in" filter="fade">
                                      <p:cBhvr>
                                        <p:cTn id="167" dur="1000"/>
                                        <p:tgtEl>
                                          <p:spTgt spid="50"/>
                                        </p:tgtEl>
                                      </p:cBhvr>
                                    </p:animEffect>
                                    <p:anim calcmode="lin" valueType="num">
                                      <p:cBhvr>
                                        <p:cTn id="168" dur="1000" fill="hold"/>
                                        <p:tgtEl>
                                          <p:spTgt spid="50"/>
                                        </p:tgtEl>
                                        <p:attrNameLst>
                                          <p:attrName>ppt_x</p:attrName>
                                        </p:attrNameLst>
                                      </p:cBhvr>
                                      <p:tavLst>
                                        <p:tav tm="0">
                                          <p:val>
                                            <p:strVal val="#ppt_x"/>
                                          </p:val>
                                        </p:tav>
                                        <p:tav tm="100000">
                                          <p:val>
                                            <p:strVal val="#ppt_x"/>
                                          </p:val>
                                        </p:tav>
                                      </p:tavLst>
                                    </p:anim>
                                    <p:anim calcmode="lin" valueType="num">
                                      <p:cBhvr>
                                        <p:cTn id="169" dur="1000" fill="hold"/>
                                        <p:tgtEl>
                                          <p:spTgt spid="50"/>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fade">
                                      <p:cBhvr>
                                        <p:cTn id="172" dur="1000"/>
                                        <p:tgtEl>
                                          <p:spTgt spid="51"/>
                                        </p:tgtEl>
                                      </p:cBhvr>
                                    </p:animEffect>
                                    <p:anim calcmode="lin" valueType="num">
                                      <p:cBhvr>
                                        <p:cTn id="173" dur="1000" fill="hold"/>
                                        <p:tgtEl>
                                          <p:spTgt spid="51"/>
                                        </p:tgtEl>
                                        <p:attrNameLst>
                                          <p:attrName>ppt_x</p:attrName>
                                        </p:attrNameLst>
                                      </p:cBhvr>
                                      <p:tavLst>
                                        <p:tav tm="0">
                                          <p:val>
                                            <p:strVal val="#ppt_x"/>
                                          </p:val>
                                        </p:tav>
                                        <p:tav tm="100000">
                                          <p:val>
                                            <p:strVal val="#ppt_x"/>
                                          </p:val>
                                        </p:tav>
                                      </p:tavLst>
                                    </p:anim>
                                    <p:anim calcmode="lin" valueType="num">
                                      <p:cBhvr>
                                        <p:cTn id="174" dur="1000" fill="hold"/>
                                        <p:tgtEl>
                                          <p:spTgt spid="51"/>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1000"/>
                                        <p:tgtEl>
                                          <p:spTgt spid="54"/>
                                        </p:tgtEl>
                                      </p:cBhvr>
                                    </p:animEffect>
                                    <p:anim calcmode="lin" valueType="num">
                                      <p:cBhvr>
                                        <p:cTn id="178" dur="1000" fill="hold"/>
                                        <p:tgtEl>
                                          <p:spTgt spid="54"/>
                                        </p:tgtEl>
                                        <p:attrNameLst>
                                          <p:attrName>ppt_x</p:attrName>
                                        </p:attrNameLst>
                                      </p:cBhvr>
                                      <p:tavLst>
                                        <p:tav tm="0">
                                          <p:val>
                                            <p:strVal val="#ppt_x"/>
                                          </p:val>
                                        </p:tav>
                                        <p:tav tm="100000">
                                          <p:val>
                                            <p:strVal val="#ppt_x"/>
                                          </p:val>
                                        </p:tav>
                                      </p:tavLst>
                                    </p:anim>
                                    <p:anim calcmode="lin" valueType="num">
                                      <p:cBhvr>
                                        <p:cTn id="179" dur="1000" fill="hold"/>
                                        <p:tgtEl>
                                          <p:spTgt spid="5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55"/>
                                        </p:tgtEl>
                                        <p:attrNameLst>
                                          <p:attrName>style.visibility</p:attrName>
                                        </p:attrNameLst>
                                      </p:cBhvr>
                                      <p:to>
                                        <p:strVal val="visible"/>
                                      </p:to>
                                    </p:set>
                                    <p:animEffect transition="in" filter="fade">
                                      <p:cBhvr>
                                        <p:cTn id="182" dur="1000"/>
                                        <p:tgtEl>
                                          <p:spTgt spid="55"/>
                                        </p:tgtEl>
                                      </p:cBhvr>
                                    </p:animEffect>
                                    <p:anim calcmode="lin" valueType="num">
                                      <p:cBhvr>
                                        <p:cTn id="183" dur="1000" fill="hold"/>
                                        <p:tgtEl>
                                          <p:spTgt spid="55"/>
                                        </p:tgtEl>
                                        <p:attrNameLst>
                                          <p:attrName>ppt_x</p:attrName>
                                        </p:attrNameLst>
                                      </p:cBhvr>
                                      <p:tavLst>
                                        <p:tav tm="0">
                                          <p:val>
                                            <p:strVal val="#ppt_x"/>
                                          </p:val>
                                        </p:tav>
                                        <p:tav tm="100000">
                                          <p:val>
                                            <p:strVal val="#ppt_x"/>
                                          </p:val>
                                        </p:tav>
                                      </p:tavLst>
                                    </p:anim>
                                    <p:anim calcmode="lin" valueType="num">
                                      <p:cBhvr>
                                        <p:cTn id="184" dur="1000" fill="hold"/>
                                        <p:tgtEl>
                                          <p:spTgt spid="5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56"/>
                                        </p:tgtEl>
                                        <p:attrNameLst>
                                          <p:attrName>style.visibility</p:attrName>
                                        </p:attrNameLst>
                                      </p:cBhvr>
                                      <p:to>
                                        <p:strVal val="visible"/>
                                      </p:to>
                                    </p:set>
                                    <p:animEffect transition="in" filter="fade">
                                      <p:cBhvr>
                                        <p:cTn id="187" dur="1000"/>
                                        <p:tgtEl>
                                          <p:spTgt spid="56"/>
                                        </p:tgtEl>
                                      </p:cBhvr>
                                    </p:animEffect>
                                    <p:anim calcmode="lin" valueType="num">
                                      <p:cBhvr>
                                        <p:cTn id="188" dur="1000" fill="hold"/>
                                        <p:tgtEl>
                                          <p:spTgt spid="56"/>
                                        </p:tgtEl>
                                        <p:attrNameLst>
                                          <p:attrName>ppt_x</p:attrName>
                                        </p:attrNameLst>
                                      </p:cBhvr>
                                      <p:tavLst>
                                        <p:tav tm="0">
                                          <p:val>
                                            <p:strVal val="#ppt_x"/>
                                          </p:val>
                                        </p:tav>
                                        <p:tav tm="100000">
                                          <p:val>
                                            <p:strVal val="#ppt_x"/>
                                          </p:val>
                                        </p:tav>
                                      </p:tavLst>
                                    </p:anim>
                                    <p:anim calcmode="lin" valueType="num">
                                      <p:cBhvr>
                                        <p:cTn id="189" dur="1000" fill="hold"/>
                                        <p:tgtEl>
                                          <p:spTgt spid="5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fade">
                                      <p:cBhvr>
                                        <p:cTn id="192" dur="1000"/>
                                        <p:tgtEl>
                                          <p:spTgt spid="57"/>
                                        </p:tgtEl>
                                      </p:cBhvr>
                                    </p:animEffect>
                                    <p:anim calcmode="lin" valueType="num">
                                      <p:cBhvr>
                                        <p:cTn id="193" dur="1000" fill="hold"/>
                                        <p:tgtEl>
                                          <p:spTgt spid="57"/>
                                        </p:tgtEl>
                                        <p:attrNameLst>
                                          <p:attrName>ppt_x</p:attrName>
                                        </p:attrNameLst>
                                      </p:cBhvr>
                                      <p:tavLst>
                                        <p:tav tm="0">
                                          <p:val>
                                            <p:strVal val="#ppt_x"/>
                                          </p:val>
                                        </p:tav>
                                        <p:tav tm="100000">
                                          <p:val>
                                            <p:strVal val="#ppt_x"/>
                                          </p:val>
                                        </p:tav>
                                      </p:tavLst>
                                    </p:anim>
                                    <p:anim calcmode="lin" valueType="num">
                                      <p:cBhvr>
                                        <p:cTn id="194" dur="1000" fill="hold"/>
                                        <p:tgtEl>
                                          <p:spTgt spid="57"/>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58"/>
                                        </p:tgtEl>
                                        <p:attrNameLst>
                                          <p:attrName>style.visibility</p:attrName>
                                        </p:attrNameLst>
                                      </p:cBhvr>
                                      <p:to>
                                        <p:strVal val="visible"/>
                                      </p:to>
                                    </p:set>
                                    <p:animEffect transition="in" filter="fade">
                                      <p:cBhvr>
                                        <p:cTn id="197" dur="1000"/>
                                        <p:tgtEl>
                                          <p:spTgt spid="58"/>
                                        </p:tgtEl>
                                      </p:cBhvr>
                                    </p:animEffect>
                                    <p:anim calcmode="lin" valueType="num">
                                      <p:cBhvr>
                                        <p:cTn id="198" dur="1000" fill="hold"/>
                                        <p:tgtEl>
                                          <p:spTgt spid="58"/>
                                        </p:tgtEl>
                                        <p:attrNameLst>
                                          <p:attrName>ppt_x</p:attrName>
                                        </p:attrNameLst>
                                      </p:cBhvr>
                                      <p:tavLst>
                                        <p:tav tm="0">
                                          <p:val>
                                            <p:strVal val="#ppt_x"/>
                                          </p:val>
                                        </p:tav>
                                        <p:tav tm="100000">
                                          <p:val>
                                            <p:strVal val="#ppt_x"/>
                                          </p:val>
                                        </p:tav>
                                      </p:tavLst>
                                    </p:anim>
                                    <p:anim calcmode="lin" valueType="num">
                                      <p:cBhvr>
                                        <p:cTn id="199" dur="1000" fill="hold"/>
                                        <p:tgtEl>
                                          <p:spTgt spid="5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59"/>
                                        </p:tgtEl>
                                        <p:attrNameLst>
                                          <p:attrName>style.visibility</p:attrName>
                                        </p:attrNameLst>
                                      </p:cBhvr>
                                      <p:to>
                                        <p:strVal val="visible"/>
                                      </p:to>
                                    </p:set>
                                    <p:animEffect transition="in" filter="fade">
                                      <p:cBhvr>
                                        <p:cTn id="202" dur="1000"/>
                                        <p:tgtEl>
                                          <p:spTgt spid="59"/>
                                        </p:tgtEl>
                                      </p:cBhvr>
                                    </p:animEffect>
                                    <p:anim calcmode="lin" valueType="num">
                                      <p:cBhvr>
                                        <p:cTn id="203" dur="1000" fill="hold"/>
                                        <p:tgtEl>
                                          <p:spTgt spid="59"/>
                                        </p:tgtEl>
                                        <p:attrNameLst>
                                          <p:attrName>ppt_x</p:attrName>
                                        </p:attrNameLst>
                                      </p:cBhvr>
                                      <p:tavLst>
                                        <p:tav tm="0">
                                          <p:val>
                                            <p:strVal val="#ppt_x"/>
                                          </p:val>
                                        </p:tav>
                                        <p:tav tm="100000">
                                          <p:val>
                                            <p:strVal val="#ppt_x"/>
                                          </p:val>
                                        </p:tav>
                                      </p:tavLst>
                                    </p:anim>
                                    <p:anim calcmode="lin" valueType="num">
                                      <p:cBhvr>
                                        <p:cTn id="20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16"/>
                                        </p:tgtEl>
                                        <p:attrNameLst>
                                          <p:attrName>style.visibility</p:attrName>
                                        </p:attrNameLst>
                                      </p:cBhvr>
                                      <p:to>
                                        <p:strVal val="visible"/>
                                      </p:to>
                                    </p:set>
                                    <p:animEffect transition="in" filter="fade">
                                      <p:cBhvr>
                                        <p:cTn id="209" dur="1000"/>
                                        <p:tgtEl>
                                          <p:spTgt spid="16"/>
                                        </p:tgtEl>
                                      </p:cBhvr>
                                    </p:animEffect>
                                    <p:anim calcmode="lin" valueType="num">
                                      <p:cBhvr>
                                        <p:cTn id="210" dur="1000" fill="hold"/>
                                        <p:tgtEl>
                                          <p:spTgt spid="16"/>
                                        </p:tgtEl>
                                        <p:attrNameLst>
                                          <p:attrName>ppt_x</p:attrName>
                                        </p:attrNameLst>
                                      </p:cBhvr>
                                      <p:tavLst>
                                        <p:tav tm="0">
                                          <p:val>
                                            <p:strVal val="#ppt_x"/>
                                          </p:val>
                                        </p:tav>
                                        <p:tav tm="100000">
                                          <p:val>
                                            <p:strVal val="#ppt_x"/>
                                          </p:val>
                                        </p:tav>
                                      </p:tavLst>
                                    </p:anim>
                                    <p:anim calcmode="lin" valueType="num">
                                      <p:cBhvr>
                                        <p:cTn id="21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4" grpId="0"/>
      <p:bldP spid="26" grpId="0"/>
      <p:bldP spid="28" grpId="0"/>
      <p:bldP spid="29" grpId="0"/>
      <p:bldP spid="35" grpId="0"/>
      <p:bldP spid="48" grpId="0" animBg="1"/>
      <p:bldP spid="27" grpId="0"/>
      <p:bldP spid="30" grpId="0"/>
      <p:bldP spid="31" grpId="0"/>
      <p:bldP spid="32" grpId="0"/>
      <p:bldP spid="33" grpId="0"/>
      <p:bldP spid="34" grpId="0"/>
      <p:bldP spid="39" grpId="0"/>
      <p:bldP spid="40" grpId="0"/>
      <p:bldP spid="41" grpId="0"/>
      <p:bldP spid="42" grpId="0"/>
      <p:bldP spid="52" grpId="0"/>
      <p:bldP spid="53" grpId="0"/>
      <p:bldP spid="54" grpId="0"/>
      <p:bldP spid="55" grpId="0"/>
      <p:bldP spid="56"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t>Queue - Remove</a:t>
            </a:r>
            <a:endParaRPr lang="en-US" sz="3200" dirty="0">
              <a:latin typeface="+mn-lt"/>
            </a:endParaRPr>
          </a:p>
        </p:txBody>
      </p:sp>
      <p:sp>
        <p:nvSpPr>
          <p:cNvPr id="3" name="Subtitle 2"/>
          <p:cNvSpPr>
            <a:spLocks noGrp="1"/>
          </p:cNvSpPr>
          <p:nvPr>
            <p:ph type="subTitle" idx="1"/>
          </p:nvPr>
        </p:nvSpPr>
        <p:spPr>
          <a:xfrm>
            <a:off x="5355228" y="1501036"/>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5</a:t>
            </a:fld>
            <a:endParaRPr lang="en-US"/>
          </a:p>
        </p:txBody>
      </p:sp>
      <p:sp>
        <p:nvSpPr>
          <p:cNvPr id="15" name="TextBox 14"/>
          <p:cNvSpPr txBox="1"/>
          <p:nvPr/>
        </p:nvSpPr>
        <p:spPr>
          <a:xfrm>
            <a:off x="1984985" y="4939410"/>
            <a:ext cx="1741631" cy="369332"/>
          </a:xfrm>
          <a:prstGeom prst="rect">
            <a:avLst/>
          </a:prstGeom>
          <a:noFill/>
        </p:spPr>
        <p:txBody>
          <a:bodyPr wrap="none" rtlCol="0">
            <a:spAutoFit/>
          </a:bodyPr>
          <a:lstStyle/>
          <a:p>
            <a:r>
              <a:rPr lang="en-US" dirty="0"/>
              <a:t>Before removing</a:t>
            </a:r>
          </a:p>
        </p:txBody>
      </p:sp>
      <p:sp>
        <p:nvSpPr>
          <p:cNvPr id="16" name="TextBox 15"/>
          <p:cNvSpPr txBox="1"/>
          <p:nvPr/>
        </p:nvSpPr>
        <p:spPr>
          <a:xfrm>
            <a:off x="4774992" y="4939410"/>
            <a:ext cx="2250744" cy="369332"/>
          </a:xfrm>
          <a:prstGeom prst="rect">
            <a:avLst/>
          </a:prstGeom>
          <a:noFill/>
        </p:spPr>
        <p:txBody>
          <a:bodyPr wrap="none" rtlCol="0">
            <a:spAutoFit/>
          </a:bodyPr>
          <a:lstStyle/>
          <a:p>
            <a:pPr algn="ctr"/>
            <a:r>
              <a:rPr lang="en-US" dirty="0"/>
              <a:t>Front item is removed</a:t>
            </a:r>
          </a:p>
        </p:txBody>
      </p:sp>
      <p:sp>
        <p:nvSpPr>
          <p:cNvPr id="17" name="TextBox 16"/>
          <p:cNvSpPr txBox="1"/>
          <p:nvPr/>
        </p:nvSpPr>
        <p:spPr>
          <a:xfrm>
            <a:off x="8353527" y="4884858"/>
            <a:ext cx="1596784" cy="369332"/>
          </a:xfrm>
          <a:prstGeom prst="rect">
            <a:avLst/>
          </a:prstGeom>
          <a:noFill/>
        </p:spPr>
        <p:txBody>
          <a:bodyPr wrap="none" rtlCol="0">
            <a:spAutoFit/>
          </a:bodyPr>
          <a:lstStyle/>
          <a:p>
            <a:r>
              <a:rPr lang="en-US" dirty="0"/>
              <a:t>After removing</a:t>
            </a:r>
          </a:p>
        </p:txBody>
      </p:sp>
      <p:sp>
        <p:nvSpPr>
          <p:cNvPr id="54" name="TextBox 53"/>
          <p:cNvSpPr txBox="1"/>
          <p:nvPr/>
        </p:nvSpPr>
        <p:spPr>
          <a:xfrm>
            <a:off x="2270739" y="3527591"/>
            <a:ext cx="685380" cy="369332"/>
          </a:xfrm>
          <a:prstGeom prst="rect">
            <a:avLst/>
          </a:prstGeom>
          <a:noFill/>
        </p:spPr>
        <p:txBody>
          <a:bodyPr wrap="none" rtlCol="0">
            <a:spAutoFit/>
          </a:bodyPr>
          <a:lstStyle/>
          <a:p>
            <a:r>
              <a:rPr lang="en-US" dirty="0"/>
              <a:t>Front</a:t>
            </a:r>
          </a:p>
        </p:txBody>
      </p:sp>
      <p:sp>
        <p:nvSpPr>
          <p:cNvPr id="55" name="TextBox 54"/>
          <p:cNvSpPr txBox="1"/>
          <p:nvPr/>
        </p:nvSpPr>
        <p:spPr>
          <a:xfrm>
            <a:off x="3690461" y="3560979"/>
            <a:ext cx="611834" cy="369332"/>
          </a:xfrm>
          <a:prstGeom prst="rect">
            <a:avLst/>
          </a:prstGeom>
          <a:noFill/>
        </p:spPr>
        <p:txBody>
          <a:bodyPr wrap="none" rtlCol="0">
            <a:spAutoFit/>
          </a:bodyPr>
          <a:lstStyle/>
          <a:p>
            <a:r>
              <a:rPr lang="en-US" dirty="0"/>
              <a:t>Rear</a:t>
            </a:r>
          </a:p>
        </p:txBody>
      </p:sp>
      <p:sp>
        <p:nvSpPr>
          <p:cNvPr id="56" name="TextBox 55"/>
          <p:cNvSpPr txBox="1"/>
          <p:nvPr/>
        </p:nvSpPr>
        <p:spPr>
          <a:xfrm>
            <a:off x="8817761" y="3605659"/>
            <a:ext cx="685380" cy="369332"/>
          </a:xfrm>
          <a:prstGeom prst="rect">
            <a:avLst/>
          </a:prstGeom>
          <a:noFill/>
        </p:spPr>
        <p:txBody>
          <a:bodyPr wrap="none" rtlCol="0">
            <a:spAutoFit/>
          </a:bodyPr>
          <a:lstStyle/>
          <a:p>
            <a:r>
              <a:rPr lang="en-US" dirty="0"/>
              <a:t>Front</a:t>
            </a:r>
          </a:p>
        </p:txBody>
      </p:sp>
      <p:sp>
        <p:nvSpPr>
          <p:cNvPr id="57" name="TextBox 56"/>
          <p:cNvSpPr txBox="1"/>
          <p:nvPr/>
        </p:nvSpPr>
        <p:spPr>
          <a:xfrm>
            <a:off x="9708862" y="3605659"/>
            <a:ext cx="611834" cy="369332"/>
          </a:xfrm>
          <a:prstGeom prst="rect">
            <a:avLst/>
          </a:prstGeom>
          <a:noFill/>
        </p:spPr>
        <p:txBody>
          <a:bodyPr wrap="none" rtlCol="0">
            <a:spAutoFit/>
          </a:bodyPr>
          <a:lstStyle/>
          <a:p>
            <a:r>
              <a:rPr lang="en-US" dirty="0"/>
              <a:t>Rear</a:t>
            </a:r>
          </a:p>
        </p:txBody>
      </p:sp>
      <p:sp>
        <p:nvSpPr>
          <p:cNvPr id="58" name="TextBox 57"/>
          <p:cNvSpPr txBox="1"/>
          <p:nvPr/>
        </p:nvSpPr>
        <p:spPr>
          <a:xfrm>
            <a:off x="5362188" y="3556609"/>
            <a:ext cx="685380" cy="369332"/>
          </a:xfrm>
          <a:prstGeom prst="rect">
            <a:avLst/>
          </a:prstGeom>
          <a:noFill/>
        </p:spPr>
        <p:txBody>
          <a:bodyPr wrap="none" rtlCol="0">
            <a:spAutoFit/>
          </a:bodyPr>
          <a:lstStyle/>
          <a:p>
            <a:r>
              <a:rPr lang="en-US" dirty="0"/>
              <a:t>Front</a:t>
            </a:r>
          </a:p>
        </p:txBody>
      </p:sp>
      <p:sp>
        <p:nvSpPr>
          <p:cNvPr id="59" name="TextBox 58"/>
          <p:cNvSpPr txBox="1"/>
          <p:nvPr/>
        </p:nvSpPr>
        <p:spPr>
          <a:xfrm>
            <a:off x="6827786" y="3605659"/>
            <a:ext cx="611834" cy="369332"/>
          </a:xfrm>
          <a:prstGeom prst="rect">
            <a:avLst/>
          </a:prstGeom>
          <a:noFill/>
        </p:spPr>
        <p:txBody>
          <a:bodyPr wrap="none" rtlCol="0">
            <a:spAutoFit/>
          </a:bodyPr>
          <a:lstStyle/>
          <a:p>
            <a:r>
              <a:rPr lang="en-US" dirty="0"/>
              <a:t>Rear</a:t>
            </a:r>
          </a:p>
        </p:txBody>
      </p:sp>
      <p:graphicFrame>
        <p:nvGraphicFramePr>
          <p:cNvPr id="61" name="Table 60"/>
          <p:cNvGraphicFramePr>
            <a:graphicFrameLocks noGrp="1"/>
          </p:cNvGraphicFramePr>
          <p:nvPr>
            <p:extLst>
              <p:ext uri="{D42A27DB-BD31-4B8C-83A1-F6EECF244321}">
                <p14:modId xmlns:p14="http://schemas.microsoft.com/office/powerpoint/2010/main" val="3263075761"/>
              </p:ext>
            </p:extLst>
          </p:nvPr>
        </p:nvGraphicFramePr>
        <p:xfrm>
          <a:off x="2028789" y="2700255"/>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62" name="Straight Arrow Connector 61"/>
          <p:cNvCxnSpPr/>
          <p:nvPr/>
        </p:nvCxnSpPr>
        <p:spPr>
          <a:xfrm flipV="1">
            <a:off x="2593942" y="328253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flipV="1">
            <a:off x="3945170" y="3283530"/>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4" name="Table 63"/>
          <p:cNvGraphicFramePr>
            <a:graphicFrameLocks noGrp="1"/>
          </p:cNvGraphicFramePr>
          <p:nvPr>
            <p:extLst>
              <p:ext uri="{D42A27DB-BD31-4B8C-83A1-F6EECF244321}">
                <p14:modId xmlns:p14="http://schemas.microsoft.com/office/powerpoint/2010/main" val="939664141"/>
              </p:ext>
            </p:extLst>
          </p:nvPr>
        </p:nvGraphicFramePr>
        <p:xfrm>
          <a:off x="5014167" y="2691165"/>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65" name="Straight Arrow Connector 64"/>
          <p:cNvCxnSpPr/>
          <p:nvPr/>
        </p:nvCxnSpPr>
        <p:spPr>
          <a:xfrm flipV="1">
            <a:off x="5639495" y="3301570"/>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V="1">
            <a:off x="7024584" y="3308720"/>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7" name="Table 66"/>
          <p:cNvGraphicFramePr>
            <a:graphicFrameLocks noGrp="1"/>
          </p:cNvGraphicFramePr>
          <p:nvPr>
            <p:extLst>
              <p:ext uri="{D42A27DB-BD31-4B8C-83A1-F6EECF244321}">
                <p14:modId xmlns:p14="http://schemas.microsoft.com/office/powerpoint/2010/main" val="1645818650"/>
              </p:ext>
            </p:extLst>
          </p:nvPr>
        </p:nvGraphicFramePr>
        <p:xfrm>
          <a:off x="5610212" y="4074651"/>
          <a:ext cx="43010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tblGrid>
              <a:tr h="506584">
                <a:tc>
                  <a:txBody>
                    <a:bodyPr/>
                    <a:lstStyle/>
                    <a:p>
                      <a:r>
                        <a:rPr lang="en-US" dirty="0"/>
                        <a:t>15</a:t>
                      </a:r>
                    </a:p>
                  </a:txBody>
                  <a:tcPr/>
                </a:tc>
                <a:extLst>
                  <a:ext uri="{0D108BD9-81ED-4DB2-BD59-A6C34878D82A}">
                    <a16:rowId xmlns:a16="http://schemas.microsoft.com/office/drawing/2014/main" val="10000"/>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261196455"/>
              </p:ext>
            </p:extLst>
          </p:nvPr>
        </p:nvGraphicFramePr>
        <p:xfrm>
          <a:off x="7971832" y="2701641"/>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endParaRPr lang="en-US" dirty="0"/>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70" name="Straight Arrow Connector 69"/>
          <p:cNvCxnSpPr/>
          <p:nvPr/>
        </p:nvCxnSpPr>
        <p:spPr>
          <a:xfrm flipV="1">
            <a:off x="9930363" y="324182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V="1">
            <a:off x="9039660" y="3271698"/>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Curved Right Arrow 72"/>
          <p:cNvSpPr/>
          <p:nvPr/>
        </p:nvSpPr>
        <p:spPr>
          <a:xfrm>
            <a:off x="4806513" y="3194918"/>
            <a:ext cx="763384" cy="1262283"/>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4195936" y="2372920"/>
            <a:ext cx="301686" cy="369332"/>
          </a:xfrm>
          <a:prstGeom prst="rect">
            <a:avLst/>
          </a:prstGeom>
          <a:noFill/>
        </p:spPr>
        <p:txBody>
          <a:bodyPr wrap="none" rtlCol="0">
            <a:spAutoFit/>
          </a:bodyPr>
          <a:lstStyle/>
          <a:p>
            <a:r>
              <a:rPr lang="en-US" dirty="0"/>
              <a:t>5</a:t>
            </a:r>
          </a:p>
        </p:txBody>
      </p:sp>
      <p:sp>
        <p:nvSpPr>
          <p:cNvPr id="26" name="TextBox 25"/>
          <p:cNvSpPr txBox="1"/>
          <p:nvPr/>
        </p:nvSpPr>
        <p:spPr>
          <a:xfrm>
            <a:off x="3777117" y="2372920"/>
            <a:ext cx="301686" cy="369332"/>
          </a:xfrm>
          <a:prstGeom prst="rect">
            <a:avLst/>
          </a:prstGeom>
          <a:noFill/>
        </p:spPr>
        <p:txBody>
          <a:bodyPr wrap="none" rtlCol="0">
            <a:spAutoFit/>
          </a:bodyPr>
          <a:lstStyle/>
          <a:p>
            <a:r>
              <a:rPr lang="en-US" dirty="0"/>
              <a:t>4</a:t>
            </a:r>
          </a:p>
        </p:txBody>
      </p:sp>
      <p:sp>
        <p:nvSpPr>
          <p:cNvPr id="27" name="TextBox 26"/>
          <p:cNvSpPr txBox="1"/>
          <p:nvPr/>
        </p:nvSpPr>
        <p:spPr>
          <a:xfrm>
            <a:off x="3356176" y="2372920"/>
            <a:ext cx="301686" cy="369332"/>
          </a:xfrm>
          <a:prstGeom prst="rect">
            <a:avLst/>
          </a:prstGeom>
          <a:noFill/>
        </p:spPr>
        <p:txBody>
          <a:bodyPr wrap="none" rtlCol="0">
            <a:spAutoFit/>
          </a:bodyPr>
          <a:lstStyle/>
          <a:p>
            <a:r>
              <a:rPr lang="en-US" dirty="0"/>
              <a:t>3</a:t>
            </a:r>
          </a:p>
        </p:txBody>
      </p:sp>
      <p:sp>
        <p:nvSpPr>
          <p:cNvPr id="28" name="TextBox 27"/>
          <p:cNvSpPr txBox="1"/>
          <p:nvPr/>
        </p:nvSpPr>
        <p:spPr>
          <a:xfrm>
            <a:off x="2977461" y="2372920"/>
            <a:ext cx="301686" cy="369332"/>
          </a:xfrm>
          <a:prstGeom prst="rect">
            <a:avLst/>
          </a:prstGeom>
          <a:noFill/>
        </p:spPr>
        <p:txBody>
          <a:bodyPr wrap="none" rtlCol="0">
            <a:spAutoFit/>
          </a:bodyPr>
          <a:lstStyle/>
          <a:p>
            <a:r>
              <a:rPr lang="en-US" dirty="0"/>
              <a:t>2</a:t>
            </a:r>
          </a:p>
        </p:txBody>
      </p:sp>
      <p:sp>
        <p:nvSpPr>
          <p:cNvPr id="29" name="TextBox 28"/>
          <p:cNvSpPr txBox="1"/>
          <p:nvPr/>
        </p:nvSpPr>
        <p:spPr>
          <a:xfrm>
            <a:off x="2517761" y="2372920"/>
            <a:ext cx="301686" cy="369332"/>
          </a:xfrm>
          <a:prstGeom prst="rect">
            <a:avLst/>
          </a:prstGeom>
          <a:noFill/>
        </p:spPr>
        <p:txBody>
          <a:bodyPr wrap="none" rtlCol="0">
            <a:spAutoFit/>
          </a:bodyPr>
          <a:lstStyle/>
          <a:p>
            <a:r>
              <a:rPr lang="en-US" dirty="0"/>
              <a:t>1</a:t>
            </a:r>
          </a:p>
        </p:txBody>
      </p:sp>
      <p:sp>
        <p:nvSpPr>
          <p:cNvPr id="30" name="TextBox 29"/>
          <p:cNvSpPr txBox="1"/>
          <p:nvPr/>
        </p:nvSpPr>
        <p:spPr>
          <a:xfrm>
            <a:off x="2101212" y="2372920"/>
            <a:ext cx="301686" cy="369332"/>
          </a:xfrm>
          <a:prstGeom prst="rect">
            <a:avLst/>
          </a:prstGeom>
          <a:noFill/>
        </p:spPr>
        <p:txBody>
          <a:bodyPr wrap="none" rtlCol="0">
            <a:spAutoFit/>
          </a:bodyPr>
          <a:lstStyle/>
          <a:p>
            <a:r>
              <a:rPr lang="en-US" dirty="0"/>
              <a:t>0</a:t>
            </a:r>
          </a:p>
        </p:txBody>
      </p:sp>
      <p:sp>
        <p:nvSpPr>
          <p:cNvPr id="31" name="TextBox 30"/>
          <p:cNvSpPr txBox="1"/>
          <p:nvPr/>
        </p:nvSpPr>
        <p:spPr>
          <a:xfrm>
            <a:off x="7165461" y="2326396"/>
            <a:ext cx="301686" cy="369332"/>
          </a:xfrm>
          <a:prstGeom prst="rect">
            <a:avLst/>
          </a:prstGeom>
          <a:noFill/>
        </p:spPr>
        <p:txBody>
          <a:bodyPr wrap="none" rtlCol="0">
            <a:spAutoFit/>
          </a:bodyPr>
          <a:lstStyle/>
          <a:p>
            <a:r>
              <a:rPr lang="en-US" dirty="0"/>
              <a:t>5</a:t>
            </a:r>
          </a:p>
        </p:txBody>
      </p:sp>
      <p:sp>
        <p:nvSpPr>
          <p:cNvPr id="32" name="TextBox 31"/>
          <p:cNvSpPr txBox="1"/>
          <p:nvPr/>
        </p:nvSpPr>
        <p:spPr>
          <a:xfrm>
            <a:off x="6746642" y="2326396"/>
            <a:ext cx="301686" cy="369332"/>
          </a:xfrm>
          <a:prstGeom prst="rect">
            <a:avLst/>
          </a:prstGeom>
          <a:noFill/>
        </p:spPr>
        <p:txBody>
          <a:bodyPr wrap="none" rtlCol="0">
            <a:spAutoFit/>
          </a:bodyPr>
          <a:lstStyle/>
          <a:p>
            <a:r>
              <a:rPr lang="en-US" dirty="0"/>
              <a:t>4</a:t>
            </a:r>
          </a:p>
        </p:txBody>
      </p:sp>
      <p:sp>
        <p:nvSpPr>
          <p:cNvPr id="33" name="TextBox 32"/>
          <p:cNvSpPr txBox="1"/>
          <p:nvPr/>
        </p:nvSpPr>
        <p:spPr>
          <a:xfrm>
            <a:off x="6325701" y="2326396"/>
            <a:ext cx="301686" cy="369332"/>
          </a:xfrm>
          <a:prstGeom prst="rect">
            <a:avLst/>
          </a:prstGeom>
          <a:noFill/>
        </p:spPr>
        <p:txBody>
          <a:bodyPr wrap="none" rtlCol="0">
            <a:spAutoFit/>
          </a:bodyPr>
          <a:lstStyle/>
          <a:p>
            <a:r>
              <a:rPr lang="en-US" dirty="0"/>
              <a:t>3</a:t>
            </a:r>
          </a:p>
        </p:txBody>
      </p:sp>
      <p:sp>
        <p:nvSpPr>
          <p:cNvPr id="34" name="TextBox 33"/>
          <p:cNvSpPr txBox="1"/>
          <p:nvPr/>
        </p:nvSpPr>
        <p:spPr>
          <a:xfrm>
            <a:off x="5946986" y="2326396"/>
            <a:ext cx="301686" cy="369332"/>
          </a:xfrm>
          <a:prstGeom prst="rect">
            <a:avLst/>
          </a:prstGeom>
          <a:noFill/>
        </p:spPr>
        <p:txBody>
          <a:bodyPr wrap="none" rtlCol="0">
            <a:spAutoFit/>
          </a:bodyPr>
          <a:lstStyle/>
          <a:p>
            <a:r>
              <a:rPr lang="en-US" dirty="0"/>
              <a:t>2</a:t>
            </a:r>
          </a:p>
        </p:txBody>
      </p:sp>
      <p:sp>
        <p:nvSpPr>
          <p:cNvPr id="35" name="TextBox 34"/>
          <p:cNvSpPr txBox="1"/>
          <p:nvPr/>
        </p:nvSpPr>
        <p:spPr>
          <a:xfrm>
            <a:off x="5487286" y="2326396"/>
            <a:ext cx="301686" cy="369332"/>
          </a:xfrm>
          <a:prstGeom prst="rect">
            <a:avLst/>
          </a:prstGeom>
          <a:noFill/>
        </p:spPr>
        <p:txBody>
          <a:bodyPr wrap="none" rtlCol="0">
            <a:spAutoFit/>
          </a:bodyPr>
          <a:lstStyle/>
          <a:p>
            <a:r>
              <a:rPr lang="en-US" dirty="0"/>
              <a:t>1</a:t>
            </a:r>
          </a:p>
        </p:txBody>
      </p:sp>
      <p:sp>
        <p:nvSpPr>
          <p:cNvPr id="36" name="TextBox 35"/>
          <p:cNvSpPr txBox="1"/>
          <p:nvPr/>
        </p:nvSpPr>
        <p:spPr>
          <a:xfrm>
            <a:off x="5070737" y="2326396"/>
            <a:ext cx="301686" cy="369332"/>
          </a:xfrm>
          <a:prstGeom prst="rect">
            <a:avLst/>
          </a:prstGeom>
          <a:noFill/>
        </p:spPr>
        <p:txBody>
          <a:bodyPr wrap="none" rtlCol="0">
            <a:spAutoFit/>
          </a:bodyPr>
          <a:lstStyle/>
          <a:p>
            <a:r>
              <a:rPr lang="en-US" dirty="0"/>
              <a:t>0</a:t>
            </a:r>
          </a:p>
        </p:txBody>
      </p:sp>
      <p:sp>
        <p:nvSpPr>
          <p:cNvPr id="37" name="TextBox 36"/>
          <p:cNvSpPr txBox="1"/>
          <p:nvPr/>
        </p:nvSpPr>
        <p:spPr>
          <a:xfrm>
            <a:off x="10169314" y="2344530"/>
            <a:ext cx="301686" cy="369332"/>
          </a:xfrm>
          <a:prstGeom prst="rect">
            <a:avLst/>
          </a:prstGeom>
          <a:noFill/>
        </p:spPr>
        <p:txBody>
          <a:bodyPr wrap="none" rtlCol="0">
            <a:spAutoFit/>
          </a:bodyPr>
          <a:lstStyle/>
          <a:p>
            <a:r>
              <a:rPr lang="en-US" dirty="0"/>
              <a:t>5</a:t>
            </a:r>
          </a:p>
        </p:txBody>
      </p:sp>
      <p:sp>
        <p:nvSpPr>
          <p:cNvPr id="38" name="TextBox 37"/>
          <p:cNvSpPr txBox="1"/>
          <p:nvPr/>
        </p:nvSpPr>
        <p:spPr>
          <a:xfrm>
            <a:off x="9750495" y="2344530"/>
            <a:ext cx="301686" cy="369332"/>
          </a:xfrm>
          <a:prstGeom prst="rect">
            <a:avLst/>
          </a:prstGeom>
          <a:noFill/>
        </p:spPr>
        <p:txBody>
          <a:bodyPr wrap="none" rtlCol="0">
            <a:spAutoFit/>
          </a:bodyPr>
          <a:lstStyle/>
          <a:p>
            <a:r>
              <a:rPr lang="en-US" dirty="0"/>
              <a:t>4</a:t>
            </a:r>
          </a:p>
        </p:txBody>
      </p:sp>
      <p:sp>
        <p:nvSpPr>
          <p:cNvPr id="39" name="TextBox 38"/>
          <p:cNvSpPr txBox="1"/>
          <p:nvPr/>
        </p:nvSpPr>
        <p:spPr>
          <a:xfrm>
            <a:off x="9329554" y="2344530"/>
            <a:ext cx="301686" cy="369332"/>
          </a:xfrm>
          <a:prstGeom prst="rect">
            <a:avLst/>
          </a:prstGeom>
          <a:noFill/>
        </p:spPr>
        <p:txBody>
          <a:bodyPr wrap="none" rtlCol="0">
            <a:spAutoFit/>
          </a:bodyPr>
          <a:lstStyle/>
          <a:p>
            <a:r>
              <a:rPr lang="en-US" dirty="0"/>
              <a:t>3</a:t>
            </a:r>
          </a:p>
        </p:txBody>
      </p:sp>
      <p:sp>
        <p:nvSpPr>
          <p:cNvPr id="40" name="TextBox 39"/>
          <p:cNvSpPr txBox="1"/>
          <p:nvPr/>
        </p:nvSpPr>
        <p:spPr>
          <a:xfrm>
            <a:off x="8950839" y="2344530"/>
            <a:ext cx="301686" cy="369332"/>
          </a:xfrm>
          <a:prstGeom prst="rect">
            <a:avLst/>
          </a:prstGeom>
          <a:noFill/>
        </p:spPr>
        <p:txBody>
          <a:bodyPr wrap="none" rtlCol="0">
            <a:spAutoFit/>
          </a:bodyPr>
          <a:lstStyle/>
          <a:p>
            <a:r>
              <a:rPr lang="en-US" dirty="0"/>
              <a:t>2</a:t>
            </a:r>
          </a:p>
        </p:txBody>
      </p:sp>
      <p:sp>
        <p:nvSpPr>
          <p:cNvPr id="41" name="TextBox 40"/>
          <p:cNvSpPr txBox="1"/>
          <p:nvPr/>
        </p:nvSpPr>
        <p:spPr>
          <a:xfrm>
            <a:off x="8491139" y="2344530"/>
            <a:ext cx="301686" cy="369332"/>
          </a:xfrm>
          <a:prstGeom prst="rect">
            <a:avLst/>
          </a:prstGeom>
          <a:noFill/>
        </p:spPr>
        <p:txBody>
          <a:bodyPr wrap="none" rtlCol="0">
            <a:spAutoFit/>
          </a:bodyPr>
          <a:lstStyle/>
          <a:p>
            <a:r>
              <a:rPr lang="en-US" dirty="0"/>
              <a:t>1</a:t>
            </a:r>
          </a:p>
        </p:txBody>
      </p:sp>
      <p:sp>
        <p:nvSpPr>
          <p:cNvPr id="42" name="TextBox 41"/>
          <p:cNvSpPr txBox="1"/>
          <p:nvPr/>
        </p:nvSpPr>
        <p:spPr>
          <a:xfrm>
            <a:off x="8074590" y="2344530"/>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0103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anim calcmode="lin" valueType="num">
                                      <p:cBhvr>
                                        <p:cTn id="18" dur="1000" fill="hold"/>
                                        <p:tgtEl>
                                          <p:spTgt spid="61"/>
                                        </p:tgtEl>
                                        <p:attrNameLst>
                                          <p:attrName>ppt_x</p:attrName>
                                        </p:attrNameLst>
                                      </p:cBhvr>
                                      <p:tavLst>
                                        <p:tav tm="0">
                                          <p:val>
                                            <p:strVal val="#ppt_x"/>
                                          </p:val>
                                        </p:tav>
                                        <p:tav tm="100000">
                                          <p:val>
                                            <p:strVal val="#ppt_x"/>
                                          </p:val>
                                        </p:tav>
                                      </p:tavLst>
                                    </p:anim>
                                    <p:anim calcmode="lin" valueType="num">
                                      <p:cBhvr>
                                        <p:cTn id="19" dur="1000" fill="hold"/>
                                        <p:tgtEl>
                                          <p:spTgt spid="6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anim calcmode="lin" valueType="num">
                                      <p:cBhvr>
                                        <p:cTn id="23" dur="1000" fill="hold"/>
                                        <p:tgtEl>
                                          <p:spTgt spid="62"/>
                                        </p:tgtEl>
                                        <p:attrNameLst>
                                          <p:attrName>ppt_x</p:attrName>
                                        </p:attrNameLst>
                                      </p:cBhvr>
                                      <p:tavLst>
                                        <p:tav tm="0">
                                          <p:val>
                                            <p:strVal val="#ppt_x"/>
                                          </p:val>
                                        </p:tav>
                                        <p:tav tm="100000">
                                          <p:val>
                                            <p:strVal val="#ppt_x"/>
                                          </p:val>
                                        </p:tav>
                                      </p:tavLst>
                                    </p:anim>
                                    <p:anim calcmode="lin" valueType="num">
                                      <p:cBhvr>
                                        <p:cTn id="24" dur="1000" fill="hold"/>
                                        <p:tgtEl>
                                          <p:spTgt spid="6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1000"/>
                                        <p:tgtEl>
                                          <p:spTgt spid="63"/>
                                        </p:tgtEl>
                                      </p:cBhvr>
                                    </p:animEffect>
                                    <p:anim calcmode="lin" valueType="num">
                                      <p:cBhvr>
                                        <p:cTn id="28" dur="1000" fill="hold"/>
                                        <p:tgtEl>
                                          <p:spTgt spid="63"/>
                                        </p:tgtEl>
                                        <p:attrNameLst>
                                          <p:attrName>ppt_x</p:attrName>
                                        </p:attrNameLst>
                                      </p:cBhvr>
                                      <p:tavLst>
                                        <p:tav tm="0">
                                          <p:val>
                                            <p:strVal val="#ppt_x"/>
                                          </p:val>
                                        </p:tav>
                                        <p:tav tm="100000">
                                          <p:val>
                                            <p:strVal val="#ppt_x"/>
                                          </p:val>
                                        </p:tav>
                                      </p:tavLst>
                                    </p:anim>
                                    <p:anim calcmode="lin" valueType="num">
                                      <p:cBhvr>
                                        <p:cTn id="29" dur="1000" fill="hold"/>
                                        <p:tgtEl>
                                          <p:spTgt spid="6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1000"/>
                                        <p:tgtEl>
                                          <p:spTgt spid="64"/>
                                        </p:tgtEl>
                                      </p:cBhvr>
                                    </p:animEffect>
                                    <p:anim calcmode="lin" valueType="num">
                                      <p:cBhvr>
                                        <p:cTn id="72" dur="1000" fill="hold"/>
                                        <p:tgtEl>
                                          <p:spTgt spid="64"/>
                                        </p:tgtEl>
                                        <p:attrNameLst>
                                          <p:attrName>ppt_x</p:attrName>
                                        </p:attrNameLst>
                                      </p:cBhvr>
                                      <p:tavLst>
                                        <p:tav tm="0">
                                          <p:val>
                                            <p:strVal val="#ppt_x"/>
                                          </p:val>
                                        </p:tav>
                                        <p:tav tm="100000">
                                          <p:val>
                                            <p:strVal val="#ppt_x"/>
                                          </p:val>
                                        </p:tav>
                                      </p:tavLst>
                                    </p:anim>
                                    <p:anim calcmode="lin" valueType="num">
                                      <p:cBhvr>
                                        <p:cTn id="73" dur="1000" fill="hold"/>
                                        <p:tgtEl>
                                          <p:spTgt spid="6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1000"/>
                                        <p:tgtEl>
                                          <p:spTgt spid="33"/>
                                        </p:tgtEl>
                                      </p:cBhvr>
                                    </p:animEffect>
                                    <p:anim calcmode="lin" valueType="num">
                                      <p:cBhvr>
                                        <p:cTn id="87" dur="1000" fill="hold"/>
                                        <p:tgtEl>
                                          <p:spTgt spid="33"/>
                                        </p:tgtEl>
                                        <p:attrNameLst>
                                          <p:attrName>ppt_x</p:attrName>
                                        </p:attrNameLst>
                                      </p:cBhvr>
                                      <p:tavLst>
                                        <p:tav tm="0">
                                          <p:val>
                                            <p:strVal val="#ppt_x"/>
                                          </p:val>
                                        </p:tav>
                                        <p:tav tm="100000">
                                          <p:val>
                                            <p:strVal val="#ppt_x"/>
                                          </p:val>
                                        </p:tav>
                                      </p:tavLst>
                                    </p:anim>
                                    <p:anim calcmode="lin" valueType="num">
                                      <p:cBhvr>
                                        <p:cTn id="88" dur="1000" fill="hold"/>
                                        <p:tgtEl>
                                          <p:spTgt spid="3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000"/>
                                        <p:tgtEl>
                                          <p:spTgt spid="34"/>
                                        </p:tgtEl>
                                      </p:cBhvr>
                                    </p:animEffect>
                                    <p:anim calcmode="lin" valueType="num">
                                      <p:cBhvr>
                                        <p:cTn id="92" dur="1000" fill="hold"/>
                                        <p:tgtEl>
                                          <p:spTgt spid="34"/>
                                        </p:tgtEl>
                                        <p:attrNameLst>
                                          <p:attrName>ppt_x</p:attrName>
                                        </p:attrNameLst>
                                      </p:cBhvr>
                                      <p:tavLst>
                                        <p:tav tm="0">
                                          <p:val>
                                            <p:strVal val="#ppt_x"/>
                                          </p:val>
                                        </p:tav>
                                        <p:tav tm="100000">
                                          <p:val>
                                            <p:strVal val="#ppt_x"/>
                                          </p:val>
                                        </p:tav>
                                      </p:tavLst>
                                    </p:anim>
                                    <p:anim calcmode="lin" valueType="num">
                                      <p:cBhvr>
                                        <p:cTn id="93" dur="1000" fill="hold"/>
                                        <p:tgtEl>
                                          <p:spTgt spid="3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1000"/>
                                        <p:tgtEl>
                                          <p:spTgt spid="35"/>
                                        </p:tgtEl>
                                      </p:cBhvr>
                                    </p:animEffect>
                                    <p:anim calcmode="lin" valueType="num">
                                      <p:cBhvr>
                                        <p:cTn id="97" dur="1000" fill="hold"/>
                                        <p:tgtEl>
                                          <p:spTgt spid="35"/>
                                        </p:tgtEl>
                                        <p:attrNameLst>
                                          <p:attrName>ppt_x</p:attrName>
                                        </p:attrNameLst>
                                      </p:cBhvr>
                                      <p:tavLst>
                                        <p:tav tm="0">
                                          <p:val>
                                            <p:strVal val="#ppt_x"/>
                                          </p:val>
                                        </p:tav>
                                        <p:tav tm="100000">
                                          <p:val>
                                            <p:strVal val="#ppt_x"/>
                                          </p:val>
                                        </p:tav>
                                      </p:tavLst>
                                    </p:anim>
                                    <p:anim calcmode="lin" valueType="num">
                                      <p:cBhvr>
                                        <p:cTn id="98" dur="1000" fill="hold"/>
                                        <p:tgtEl>
                                          <p:spTgt spid="3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1000"/>
                                        <p:tgtEl>
                                          <p:spTgt spid="36"/>
                                        </p:tgtEl>
                                      </p:cBhvr>
                                    </p:animEffect>
                                    <p:anim calcmode="lin" valueType="num">
                                      <p:cBhvr>
                                        <p:cTn id="102" dur="1000" fill="hold"/>
                                        <p:tgtEl>
                                          <p:spTgt spid="36"/>
                                        </p:tgtEl>
                                        <p:attrNameLst>
                                          <p:attrName>ppt_x</p:attrName>
                                        </p:attrNameLst>
                                      </p:cBhvr>
                                      <p:tavLst>
                                        <p:tav tm="0">
                                          <p:val>
                                            <p:strVal val="#ppt_x"/>
                                          </p:val>
                                        </p:tav>
                                        <p:tav tm="100000">
                                          <p:val>
                                            <p:strVal val="#ppt_x"/>
                                          </p:val>
                                        </p:tav>
                                      </p:tavLst>
                                    </p:anim>
                                    <p:anim calcmode="lin" valueType="num">
                                      <p:cBhvr>
                                        <p:cTn id="103" dur="1000" fill="hold"/>
                                        <p:tgtEl>
                                          <p:spTgt spid="3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1000"/>
                                        <p:tgtEl>
                                          <p:spTgt spid="65"/>
                                        </p:tgtEl>
                                      </p:cBhvr>
                                    </p:animEffect>
                                    <p:anim calcmode="lin" valueType="num">
                                      <p:cBhvr>
                                        <p:cTn id="107" dur="1000" fill="hold"/>
                                        <p:tgtEl>
                                          <p:spTgt spid="65"/>
                                        </p:tgtEl>
                                        <p:attrNameLst>
                                          <p:attrName>ppt_x</p:attrName>
                                        </p:attrNameLst>
                                      </p:cBhvr>
                                      <p:tavLst>
                                        <p:tav tm="0">
                                          <p:val>
                                            <p:strVal val="#ppt_x"/>
                                          </p:val>
                                        </p:tav>
                                        <p:tav tm="100000">
                                          <p:val>
                                            <p:strVal val="#ppt_x"/>
                                          </p:val>
                                        </p:tav>
                                      </p:tavLst>
                                    </p:anim>
                                    <p:anim calcmode="lin" valueType="num">
                                      <p:cBhvr>
                                        <p:cTn id="108" dur="1000" fill="hold"/>
                                        <p:tgtEl>
                                          <p:spTgt spid="6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fade">
                                      <p:cBhvr>
                                        <p:cTn id="111" dur="1000"/>
                                        <p:tgtEl>
                                          <p:spTgt spid="59"/>
                                        </p:tgtEl>
                                      </p:cBhvr>
                                    </p:animEffect>
                                    <p:anim calcmode="lin" valueType="num">
                                      <p:cBhvr>
                                        <p:cTn id="112" dur="1000" fill="hold"/>
                                        <p:tgtEl>
                                          <p:spTgt spid="59"/>
                                        </p:tgtEl>
                                        <p:attrNameLst>
                                          <p:attrName>ppt_x</p:attrName>
                                        </p:attrNameLst>
                                      </p:cBhvr>
                                      <p:tavLst>
                                        <p:tav tm="0">
                                          <p:val>
                                            <p:strVal val="#ppt_x"/>
                                          </p:val>
                                        </p:tav>
                                        <p:tav tm="100000">
                                          <p:val>
                                            <p:strVal val="#ppt_x"/>
                                          </p:val>
                                        </p:tav>
                                      </p:tavLst>
                                    </p:anim>
                                    <p:anim calcmode="lin" valueType="num">
                                      <p:cBhvr>
                                        <p:cTn id="113" dur="1000" fill="hold"/>
                                        <p:tgtEl>
                                          <p:spTgt spid="59"/>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fade">
                                      <p:cBhvr>
                                        <p:cTn id="116" dur="1000"/>
                                        <p:tgtEl>
                                          <p:spTgt spid="66"/>
                                        </p:tgtEl>
                                      </p:cBhvr>
                                    </p:animEffect>
                                    <p:anim calcmode="lin" valueType="num">
                                      <p:cBhvr>
                                        <p:cTn id="117" dur="1000" fill="hold"/>
                                        <p:tgtEl>
                                          <p:spTgt spid="66"/>
                                        </p:tgtEl>
                                        <p:attrNameLst>
                                          <p:attrName>ppt_x</p:attrName>
                                        </p:attrNameLst>
                                      </p:cBhvr>
                                      <p:tavLst>
                                        <p:tav tm="0">
                                          <p:val>
                                            <p:strVal val="#ppt_x"/>
                                          </p:val>
                                        </p:tav>
                                        <p:tav tm="100000">
                                          <p:val>
                                            <p:strVal val="#ppt_x"/>
                                          </p:val>
                                        </p:tav>
                                      </p:tavLst>
                                    </p:anim>
                                    <p:anim calcmode="lin" valueType="num">
                                      <p:cBhvr>
                                        <p:cTn id="118" dur="1000" fill="hold"/>
                                        <p:tgtEl>
                                          <p:spTgt spid="6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1000"/>
                                        <p:tgtEl>
                                          <p:spTgt spid="58"/>
                                        </p:tgtEl>
                                      </p:cBhvr>
                                    </p:animEffect>
                                    <p:anim calcmode="lin" valueType="num">
                                      <p:cBhvr>
                                        <p:cTn id="122" dur="1000" fill="hold"/>
                                        <p:tgtEl>
                                          <p:spTgt spid="58"/>
                                        </p:tgtEl>
                                        <p:attrNameLst>
                                          <p:attrName>ppt_x</p:attrName>
                                        </p:attrNameLst>
                                      </p:cBhvr>
                                      <p:tavLst>
                                        <p:tav tm="0">
                                          <p:val>
                                            <p:strVal val="#ppt_x"/>
                                          </p:val>
                                        </p:tav>
                                        <p:tav tm="100000">
                                          <p:val>
                                            <p:strVal val="#ppt_x"/>
                                          </p:val>
                                        </p:tav>
                                      </p:tavLst>
                                    </p:anim>
                                    <p:anim calcmode="lin" valueType="num">
                                      <p:cBhvr>
                                        <p:cTn id="12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1000"/>
                                        <p:tgtEl>
                                          <p:spTgt spid="73"/>
                                        </p:tgtEl>
                                      </p:cBhvr>
                                    </p:animEffect>
                                    <p:anim calcmode="lin" valueType="num">
                                      <p:cBhvr>
                                        <p:cTn id="129" dur="1000" fill="hold"/>
                                        <p:tgtEl>
                                          <p:spTgt spid="73"/>
                                        </p:tgtEl>
                                        <p:attrNameLst>
                                          <p:attrName>ppt_x</p:attrName>
                                        </p:attrNameLst>
                                      </p:cBhvr>
                                      <p:tavLst>
                                        <p:tav tm="0">
                                          <p:val>
                                            <p:strVal val="#ppt_x"/>
                                          </p:val>
                                        </p:tav>
                                        <p:tav tm="100000">
                                          <p:val>
                                            <p:strVal val="#ppt_x"/>
                                          </p:val>
                                        </p:tav>
                                      </p:tavLst>
                                    </p:anim>
                                    <p:anim calcmode="lin" valueType="num">
                                      <p:cBhvr>
                                        <p:cTn id="130" dur="1000" fill="hold"/>
                                        <p:tgtEl>
                                          <p:spTgt spid="73"/>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fade">
                                      <p:cBhvr>
                                        <p:cTn id="133" dur="1000"/>
                                        <p:tgtEl>
                                          <p:spTgt spid="67"/>
                                        </p:tgtEl>
                                      </p:cBhvr>
                                    </p:animEffect>
                                    <p:anim calcmode="lin" valueType="num">
                                      <p:cBhvr>
                                        <p:cTn id="134" dur="1000" fill="hold"/>
                                        <p:tgtEl>
                                          <p:spTgt spid="67"/>
                                        </p:tgtEl>
                                        <p:attrNameLst>
                                          <p:attrName>ppt_x</p:attrName>
                                        </p:attrNameLst>
                                      </p:cBhvr>
                                      <p:tavLst>
                                        <p:tav tm="0">
                                          <p:val>
                                            <p:strVal val="#ppt_x"/>
                                          </p:val>
                                        </p:tav>
                                        <p:tav tm="100000">
                                          <p:val>
                                            <p:strVal val="#ppt_x"/>
                                          </p:val>
                                        </p:tav>
                                      </p:tavLst>
                                    </p:anim>
                                    <p:anim calcmode="lin" valueType="num">
                                      <p:cBhvr>
                                        <p:cTn id="135"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16"/>
                                        </p:tgtEl>
                                        <p:attrNameLst>
                                          <p:attrName>style.visibility</p:attrName>
                                        </p:attrNameLst>
                                      </p:cBhvr>
                                      <p:to>
                                        <p:strVal val="visible"/>
                                      </p:to>
                                    </p:set>
                                    <p:animEffect transition="in" filter="fade">
                                      <p:cBhvr>
                                        <p:cTn id="140" dur="1000"/>
                                        <p:tgtEl>
                                          <p:spTgt spid="16"/>
                                        </p:tgtEl>
                                      </p:cBhvr>
                                    </p:animEffect>
                                    <p:anim calcmode="lin" valueType="num">
                                      <p:cBhvr>
                                        <p:cTn id="141" dur="1000" fill="hold"/>
                                        <p:tgtEl>
                                          <p:spTgt spid="16"/>
                                        </p:tgtEl>
                                        <p:attrNameLst>
                                          <p:attrName>ppt_x</p:attrName>
                                        </p:attrNameLst>
                                      </p:cBhvr>
                                      <p:tavLst>
                                        <p:tav tm="0">
                                          <p:val>
                                            <p:strVal val="#ppt_x"/>
                                          </p:val>
                                        </p:tav>
                                        <p:tav tm="100000">
                                          <p:val>
                                            <p:strVal val="#ppt_x"/>
                                          </p:val>
                                        </p:tav>
                                      </p:tavLst>
                                    </p:anim>
                                    <p:anim calcmode="lin" valueType="num">
                                      <p:cBhvr>
                                        <p:cTn id="1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fade">
                                      <p:cBhvr>
                                        <p:cTn id="147" dur="1000"/>
                                        <p:tgtEl>
                                          <p:spTgt spid="56"/>
                                        </p:tgtEl>
                                      </p:cBhvr>
                                    </p:animEffect>
                                    <p:anim calcmode="lin" valueType="num">
                                      <p:cBhvr>
                                        <p:cTn id="148" dur="1000" fill="hold"/>
                                        <p:tgtEl>
                                          <p:spTgt spid="56"/>
                                        </p:tgtEl>
                                        <p:attrNameLst>
                                          <p:attrName>ppt_x</p:attrName>
                                        </p:attrNameLst>
                                      </p:cBhvr>
                                      <p:tavLst>
                                        <p:tav tm="0">
                                          <p:val>
                                            <p:strVal val="#ppt_x"/>
                                          </p:val>
                                        </p:tav>
                                        <p:tav tm="100000">
                                          <p:val>
                                            <p:strVal val="#ppt_x"/>
                                          </p:val>
                                        </p:tav>
                                      </p:tavLst>
                                    </p:anim>
                                    <p:anim calcmode="lin" valueType="num">
                                      <p:cBhvr>
                                        <p:cTn id="149" dur="1000" fill="hold"/>
                                        <p:tgtEl>
                                          <p:spTgt spid="56"/>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7"/>
                                        </p:tgtEl>
                                        <p:attrNameLst>
                                          <p:attrName>style.visibility</p:attrName>
                                        </p:attrNameLst>
                                      </p:cBhvr>
                                      <p:to>
                                        <p:strVal val="visible"/>
                                      </p:to>
                                    </p:set>
                                    <p:animEffect transition="in" filter="fade">
                                      <p:cBhvr>
                                        <p:cTn id="152" dur="1000"/>
                                        <p:tgtEl>
                                          <p:spTgt spid="57"/>
                                        </p:tgtEl>
                                      </p:cBhvr>
                                    </p:animEffect>
                                    <p:anim calcmode="lin" valueType="num">
                                      <p:cBhvr>
                                        <p:cTn id="153" dur="1000" fill="hold"/>
                                        <p:tgtEl>
                                          <p:spTgt spid="57"/>
                                        </p:tgtEl>
                                        <p:attrNameLst>
                                          <p:attrName>ppt_x</p:attrName>
                                        </p:attrNameLst>
                                      </p:cBhvr>
                                      <p:tavLst>
                                        <p:tav tm="0">
                                          <p:val>
                                            <p:strVal val="#ppt_x"/>
                                          </p:val>
                                        </p:tav>
                                        <p:tav tm="100000">
                                          <p:val>
                                            <p:strVal val="#ppt_x"/>
                                          </p:val>
                                        </p:tav>
                                      </p:tavLst>
                                    </p:anim>
                                    <p:anim calcmode="lin" valueType="num">
                                      <p:cBhvr>
                                        <p:cTn id="154" dur="1000" fill="hold"/>
                                        <p:tgtEl>
                                          <p:spTgt spid="57"/>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fade">
                                      <p:cBhvr>
                                        <p:cTn id="157" dur="1000"/>
                                        <p:tgtEl>
                                          <p:spTgt spid="69"/>
                                        </p:tgtEl>
                                      </p:cBhvr>
                                    </p:animEffect>
                                    <p:anim calcmode="lin" valueType="num">
                                      <p:cBhvr>
                                        <p:cTn id="158" dur="1000" fill="hold"/>
                                        <p:tgtEl>
                                          <p:spTgt spid="69"/>
                                        </p:tgtEl>
                                        <p:attrNameLst>
                                          <p:attrName>ppt_x</p:attrName>
                                        </p:attrNameLst>
                                      </p:cBhvr>
                                      <p:tavLst>
                                        <p:tav tm="0">
                                          <p:val>
                                            <p:strVal val="#ppt_x"/>
                                          </p:val>
                                        </p:tav>
                                        <p:tav tm="100000">
                                          <p:val>
                                            <p:strVal val="#ppt_x"/>
                                          </p:val>
                                        </p:tav>
                                      </p:tavLst>
                                    </p:anim>
                                    <p:anim calcmode="lin" valueType="num">
                                      <p:cBhvr>
                                        <p:cTn id="159" dur="1000" fill="hold"/>
                                        <p:tgtEl>
                                          <p:spTgt spid="69"/>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fade">
                                      <p:cBhvr>
                                        <p:cTn id="162" dur="1000"/>
                                        <p:tgtEl>
                                          <p:spTgt spid="70"/>
                                        </p:tgtEl>
                                      </p:cBhvr>
                                    </p:animEffect>
                                    <p:anim calcmode="lin" valueType="num">
                                      <p:cBhvr>
                                        <p:cTn id="163" dur="1000" fill="hold"/>
                                        <p:tgtEl>
                                          <p:spTgt spid="70"/>
                                        </p:tgtEl>
                                        <p:attrNameLst>
                                          <p:attrName>ppt_x</p:attrName>
                                        </p:attrNameLst>
                                      </p:cBhvr>
                                      <p:tavLst>
                                        <p:tav tm="0">
                                          <p:val>
                                            <p:strVal val="#ppt_x"/>
                                          </p:val>
                                        </p:tav>
                                        <p:tav tm="100000">
                                          <p:val>
                                            <p:strVal val="#ppt_x"/>
                                          </p:val>
                                        </p:tav>
                                      </p:tavLst>
                                    </p:anim>
                                    <p:anim calcmode="lin" valueType="num">
                                      <p:cBhvr>
                                        <p:cTn id="164" dur="1000" fill="hold"/>
                                        <p:tgtEl>
                                          <p:spTgt spid="70"/>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1000"/>
                                        <p:tgtEl>
                                          <p:spTgt spid="71"/>
                                        </p:tgtEl>
                                      </p:cBhvr>
                                    </p:animEffect>
                                    <p:anim calcmode="lin" valueType="num">
                                      <p:cBhvr>
                                        <p:cTn id="168" dur="1000" fill="hold"/>
                                        <p:tgtEl>
                                          <p:spTgt spid="71"/>
                                        </p:tgtEl>
                                        <p:attrNameLst>
                                          <p:attrName>ppt_x</p:attrName>
                                        </p:attrNameLst>
                                      </p:cBhvr>
                                      <p:tavLst>
                                        <p:tav tm="0">
                                          <p:val>
                                            <p:strVal val="#ppt_x"/>
                                          </p:val>
                                        </p:tav>
                                        <p:tav tm="100000">
                                          <p:val>
                                            <p:strVal val="#ppt_x"/>
                                          </p:val>
                                        </p:tav>
                                      </p:tavLst>
                                    </p:anim>
                                    <p:anim calcmode="lin" valueType="num">
                                      <p:cBhvr>
                                        <p:cTn id="169" dur="1000" fill="hold"/>
                                        <p:tgtEl>
                                          <p:spTgt spid="71"/>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fade">
                                      <p:cBhvr>
                                        <p:cTn id="172" dur="1000"/>
                                        <p:tgtEl>
                                          <p:spTgt spid="37"/>
                                        </p:tgtEl>
                                      </p:cBhvr>
                                    </p:animEffect>
                                    <p:anim calcmode="lin" valueType="num">
                                      <p:cBhvr>
                                        <p:cTn id="173" dur="1000" fill="hold"/>
                                        <p:tgtEl>
                                          <p:spTgt spid="37"/>
                                        </p:tgtEl>
                                        <p:attrNameLst>
                                          <p:attrName>ppt_x</p:attrName>
                                        </p:attrNameLst>
                                      </p:cBhvr>
                                      <p:tavLst>
                                        <p:tav tm="0">
                                          <p:val>
                                            <p:strVal val="#ppt_x"/>
                                          </p:val>
                                        </p:tav>
                                        <p:tav tm="100000">
                                          <p:val>
                                            <p:strVal val="#ppt_x"/>
                                          </p:val>
                                        </p:tav>
                                      </p:tavLst>
                                    </p:anim>
                                    <p:anim calcmode="lin" valueType="num">
                                      <p:cBhvr>
                                        <p:cTn id="174" dur="1000" fill="hold"/>
                                        <p:tgtEl>
                                          <p:spTgt spid="3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1000"/>
                                        <p:tgtEl>
                                          <p:spTgt spid="38"/>
                                        </p:tgtEl>
                                      </p:cBhvr>
                                    </p:animEffect>
                                    <p:anim calcmode="lin" valueType="num">
                                      <p:cBhvr>
                                        <p:cTn id="178" dur="1000" fill="hold"/>
                                        <p:tgtEl>
                                          <p:spTgt spid="38"/>
                                        </p:tgtEl>
                                        <p:attrNameLst>
                                          <p:attrName>ppt_x</p:attrName>
                                        </p:attrNameLst>
                                      </p:cBhvr>
                                      <p:tavLst>
                                        <p:tav tm="0">
                                          <p:val>
                                            <p:strVal val="#ppt_x"/>
                                          </p:val>
                                        </p:tav>
                                        <p:tav tm="100000">
                                          <p:val>
                                            <p:strVal val="#ppt_x"/>
                                          </p:val>
                                        </p:tav>
                                      </p:tavLst>
                                    </p:anim>
                                    <p:anim calcmode="lin" valueType="num">
                                      <p:cBhvr>
                                        <p:cTn id="179" dur="1000" fill="hold"/>
                                        <p:tgtEl>
                                          <p:spTgt spid="3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1000"/>
                                        <p:tgtEl>
                                          <p:spTgt spid="39"/>
                                        </p:tgtEl>
                                      </p:cBhvr>
                                    </p:animEffect>
                                    <p:anim calcmode="lin" valueType="num">
                                      <p:cBhvr>
                                        <p:cTn id="183" dur="1000" fill="hold"/>
                                        <p:tgtEl>
                                          <p:spTgt spid="39"/>
                                        </p:tgtEl>
                                        <p:attrNameLst>
                                          <p:attrName>ppt_x</p:attrName>
                                        </p:attrNameLst>
                                      </p:cBhvr>
                                      <p:tavLst>
                                        <p:tav tm="0">
                                          <p:val>
                                            <p:strVal val="#ppt_x"/>
                                          </p:val>
                                        </p:tav>
                                        <p:tav tm="100000">
                                          <p:val>
                                            <p:strVal val="#ppt_x"/>
                                          </p:val>
                                        </p:tav>
                                      </p:tavLst>
                                    </p:anim>
                                    <p:anim calcmode="lin" valueType="num">
                                      <p:cBhvr>
                                        <p:cTn id="184" dur="1000" fill="hold"/>
                                        <p:tgtEl>
                                          <p:spTgt spid="39"/>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fade">
                                      <p:cBhvr>
                                        <p:cTn id="187" dur="1000"/>
                                        <p:tgtEl>
                                          <p:spTgt spid="40"/>
                                        </p:tgtEl>
                                      </p:cBhvr>
                                    </p:animEffect>
                                    <p:anim calcmode="lin" valueType="num">
                                      <p:cBhvr>
                                        <p:cTn id="188" dur="1000" fill="hold"/>
                                        <p:tgtEl>
                                          <p:spTgt spid="40"/>
                                        </p:tgtEl>
                                        <p:attrNameLst>
                                          <p:attrName>ppt_x</p:attrName>
                                        </p:attrNameLst>
                                      </p:cBhvr>
                                      <p:tavLst>
                                        <p:tav tm="0">
                                          <p:val>
                                            <p:strVal val="#ppt_x"/>
                                          </p:val>
                                        </p:tav>
                                        <p:tav tm="100000">
                                          <p:val>
                                            <p:strVal val="#ppt_x"/>
                                          </p:val>
                                        </p:tav>
                                      </p:tavLst>
                                    </p:anim>
                                    <p:anim calcmode="lin" valueType="num">
                                      <p:cBhvr>
                                        <p:cTn id="189" dur="1000" fill="hold"/>
                                        <p:tgtEl>
                                          <p:spTgt spid="40"/>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41"/>
                                        </p:tgtEl>
                                        <p:attrNameLst>
                                          <p:attrName>style.visibility</p:attrName>
                                        </p:attrNameLst>
                                      </p:cBhvr>
                                      <p:to>
                                        <p:strVal val="visible"/>
                                      </p:to>
                                    </p:set>
                                    <p:animEffect transition="in" filter="fade">
                                      <p:cBhvr>
                                        <p:cTn id="192" dur="1000"/>
                                        <p:tgtEl>
                                          <p:spTgt spid="41"/>
                                        </p:tgtEl>
                                      </p:cBhvr>
                                    </p:animEffect>
                                    <p:anim calcmode="lin" valueType="num">
                                      <p:cBhvr>
                                        <p:cTn id="193" dur="1000" fill="hold"/>
                                        <p:tgtEl>
                                          <p:spTgt spid="41"/>
                                        </p:tgtEl>
                                        <p:attrNameLst>
                                          <p:attrName>ppt_x</p:attrName>
                                        </p:attrNameLst>
                                      </p:cBhvr>
                                      <p:tavLst>
                                        <p:tav tm="0">
                                          <p:val>
                                            <p:strVal val="#ppt_x"/>
                                          </p:val>
                                        </p:tav>
                                        <p:tav tm="100000">
                                          <p:val>
                                            <p:strVal val="#ppt_x"/>
                                          </p:val>
                                        </p:tav>
                                      </p:tavLst>
                                    </p:anim>
                                    <p:anim calcmode="lin" valueType="num">
                                      <p:cBhvr>
                                        <p:cTn id="194" dur="1000" fill="hold"/>
                                        <p:tgtEl>
                                          <p:spTgt spid="41"/>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fade">
                                      <p:cBhvr>
                                        <p:cTn id="197" dur="1000"/>
                                        <p:tgtEl>
                                          <p:spTgt spid="42"/>
                                        </p:tgtEl>
                                      </p:cBhvr>
                                    </p:animEffect>
                                    <p:anim calcmode="lin" valueType="num">
                                      <p:cBhvr>
                                        <p:cTn id="198" dur="1000" fill="hold"/>
                                        <p:tgtEl>
                                          <p:spTgt spid="42"/>
                                        </p:tgtEl>
                                        <p:attrNameLst>
                                          <p:attrName>ppt_x</p:attrName>
                                        </p:attrNameLst>
                                      </p:cBhvr>
                                      <p:tavLst>
                                        <p:tav tm="0">
                                          <p:val>
                                            <p:strVal val="#ppt_x"/>
                                          </p:val>
                                        </p:tav>
                                        <p:tav tm="100000">
                                          <p:val>
                                            <p:strVal val="#ppt_x"/>
                                          </p:val>
                                        </p:tav>
                                      </p:tavLst>
                                    </p:anim>
                                    <p:anim calcmode="lin" valueType="num">
                                      <p:cBhvr>
                                        <p:cTn id="19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2" presetClass="entr" presetSubtype="0" fill="hold" grpId="0" nodeType="clickEffect">
                                  <p:stCondLst>
                                    <p:cond delay="0"/>
                                  </p:stCondLst>
                                  <p:childTnLst>
                                    <p:set>
                                      <p:cBhvr>
                                        <p:cTn id="203" dur="1" fill="hold">
                                          <p:stCondLst>
                                            <p:cond delay="0"/>
                                          </p:stCondLst>
                                        </p:cTn>
                                        <p:tgtEl>
                                          <p:spTgt spid="17"/>
                                        </p:tgtEl>
                                        <p:attrNameLst>
                                          <p:attrName>style.visibility</p:attrName>
                                        </p:attrNameLst>
                                      </p:cBhvr>
                                      <p:to>
                                        <p:strVal val="visible"/>
                                      </p:to>
                                    </p:set>
                                    <p:animEffect transition="in" filter="fade">
                                      <p:cBhvr>
                                        <p:cTn id="204" dur="1000"/>
                                        <p:tgtEl>
                                          <p:spTgt spid="17"/>
                                        </p:tgtEl>
                                      </p:cBhvr>
                                    </p:animEffect>
                                    <p:anim calcmode="lin" valueType="num">
                                      <p:cBhvr>
                                        <p:cTn id="205" dur="1000" fill="hold"/>
                                        <p:tgtEl>
                                          <p:spTgt spid="17"/>
                                        </p:tgtEl>
                                        <p:attrNameLst>
                                          <p:attrName>ppt_x</p:attrName>
                                        </p:attrNameLst>
                                      </p:cBhvr>
                                      <p:tavLst>
                                        <p:tav tm="0">
                                          <p:val>
                                            <p:strVal val="#ppt_x"/>
                                          </p:val>
                                        </p:tav>
                                        <p:tav tm="100000">
                                          <p:val>
                                            <p:strVal val="#ppt_x"/>
                                          </p:val>
                                        </p:tav>
                                      </p:tavLst>
                                    </p:anim>
                                    <p:anim calcmode="lin" valueType="num">
                                      <p:cBhvr>
                                        <p:cTn id="20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54" grpId="0"/>
      <p:bldP spid="55" grpId="0"/>
      <p:bldP spid="56" grpId="0"/>
      <p:bldP spid="57" grpId="0"/>
      <p:bldP spid="58" grpId="0"/>
      <p:bldP spid="59" grpId="0"/>
      <p:bldP spid="73" grpId="0"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t>Queue </a:t>
            </a:r>
            <a:r>
              <a:rPr lang="en-US" sz="3200" dirty="0">
                <a:latin typeface="+mn-lt"/>
              </a:rPr>
              <a:t>- </a:t>
            </a:r>
            <a:r>
              <a:rPr lang="en-US" sz="3200" dirty="0" err="1">
                <a:latin typeface="+mn-lt"/>
              </a:rPr>
              <a:t>PeekFront</a:t>
            </a:r>
            <a:endParaRPr lang="en-US" sz="3200" dirty="0">
              <a:latin typeface="+mn-lt"/>
            </a:endParaRPr>
          </a:p>
        </p:txBody>
      </p:sp>
      <p:sp>
        <p:nvSpPr>
          <p:cNvPr id="3" name="Subtitle 2"/>
          <p:cNvSpPr>
            <a:spLocks noGrp="1"/>
          </p:cNvSpPr>
          <p:nvPr>
            <p:ph type="subTitle" idx="1"/>
          </p:nvPr>
        </p:nvSpPr>
        <p:spPr>
          <a:xfrm>
            <a:off x="2517562" y="1480351"/>
            <a:ext cx="6858000" cy="3604364"/>
          </a:xfrm>
        </p:spPr>
        <p:txBody>
          <a:bodyPr>
            <a:normAutofit/>
          </a:bodyPr>
          <a:lstStyle/>
          <a:p>
            <a:pPr algn="l"/>
            <a:endParaRPr lang="en-US" altLang="en-US" sz="2000" dirty="0"/>
          </a:p>
          <a:p>
            <a:pPr algn="l"/>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6</a:t>
            </a:fld>
            <a:endParaRPr lang="en-US"/>
          </a:p>
        </p:txBody>
      </p:sp>
      <p:sp>
        <p:nvSpPr>
          <p:cNvPr id="11" name="TextBox 10"/>
          <p:cNvSpPr txBox="1"/>
          <p:nvPr/>
        </p:nvSpPr>
        <p:spPr>
          <a:xfrm>
            <a:off x="2488505" y="4734841"/>
            <a:ext cx="7891397" cy="1015663"/>
          </a:xfrm>
          <a:prstGeom prst="rect">
            <a:avLst/>
          </a:prstGeom>
          <a:noFill/>
        </p:spPr>
        <p:txBody>
          <a:bodyPr wrap="square" rtlCol="0">
            <a:spAutoFit/>
          </a:bodyPr>
          <a:lstStyle/>
          <a:p>
            <a:r>
              <a:rPr lang="en-US" sz="2000" dirty="0"/>
              <a:t>Peek is used to read the value from the Front of the queue without removing it. You can peek only the Front item, all the other items are invisible to the queue user.</a:t>
            </a:r>
          </a:p>
        </p:txBody>
      </p:sp>
      <p:sp>
        <p:nvSpPr>
          <p:cNvPr id="21" name="TextBox 20"/>
          <p:cNvSpPr txBox="1"/>
          <p:nvPr/>
        </p:nvSpPr>
        <p:spPr>
          <a:xfrm>
            <a:off x="7457256" y="4126845"/>
            <a:ext cx="2573782" cy="369332"/>
          </a:xfrm>
          <a:prstGeom prst="rect">
            <a:avLst/>
          </a:prstGeom>
          <a:noFill/>
        </p:spPr>
        <p:txBody>
          <a:bodyPr wrap="none" rtlCol="0">
            <a:spAutoFit/>
          </a:bodyPr>
          <a:lstStyle/>
          <a:p>
            <a:r>
              <a:rPr lang="en-US" b="1" dirty="0"/>
              <a:t>Queue remains the same</a:t>
            </a:r>
          </a:p>
        </p:txBody>
      </p:sp>
      <p:sp>
        <p:nvSpPr>
          <p:cNvPr id="38" name="TextBox 37"/>
          <p:cNvSpPr txBox="1"/>
          <p:nvPr/>
        </p:nvSpPr>
        <p:spPr>
          <a:xfrm>
            <a:off x="2301122" y="3553880"/>
            <a:ext cx="685380" cy="369332"/>
          </a:xfrm>
          <a:prstGeom prst="rect">
            <a:avLst/>
          </a:prstGeom>
          <a:noFill/>
        </p:spPr>
        <p:txBody>
          <a:bodyPr wrap="none" rtlCol="0">
            <a:spAutoFit/>
          </a:bodyPr>
          <a:lstStyle/>
          <a:p>
            <a:r>
              <a:rPr lang="en-US" dirty="0"/>
              <a:t>Front</a:t>
            </a:r>
          </a:p>
        </p:txBody>
      </p:sp>
      <p:sp>
        <p:nvSpPr>
          <p:cNvPr id="39" name="TextBox 38"/>
          <p:cNvSpPr txBox="1"/>
          <p:nvPr/>
        </p:nvSpPr>
        <p:spPr>
          <a:xfrm>
            <a:off x="3734945" y="3561577"/>
            <a:ext cx="611834" cy="369332"/>
          </a:xfrm>
          <a:prstGeom prst="rect">
            <a:avLst/>
          </a:prstGeom>
          <a:noFill/>
        </p:spPr>
        <p:txBody>
          <a:bodyPr wrap="none" rtlCol="0">
            <a:spAutoFit/>
          </a:bodyPr>
          <a:lstStyle/>
          <a:p>
            <a:r>
              <a:rPr lang="en-US" dirty="0"/>
              <a:t>Rear</a:t>
            </a:r>
          </a:p>
        </p:txBody>
      </p:sp>
      <p:graphicFrame>
        <p:nvGraphicFramePr>
          <p:cNvPr id="40" name="Table 39"/>
          <p:cNvGraphicFramePr>
            <a:graphicFrameLocks noGrp="1"/>
          </p:cNvGraphicFramePr>
          <p:nvPr>
            <p:extLst>
              <p:ext uri="{D42A27DB-BD31-4B8C-83A1-F6EECF244321}">
                <p14:modId xmlns:p14="http://schemas.microsoft.com/office/powerpoint/2010/main" val="4051323006"/>
              </p:ext>
            </p:extLst>
          </p:nvPr>
        </p:nvGraphicFramePr>
        <p:xfrm>
          <a:off x="2028789" y="2700255"/>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1" name="Straight Arrow Connector 40"/>
          <p:cNvCxnSpPr/>
          <p:nvPr/>
        </p:nvCxnSpPr>
        <p:spPr>
          <a:xfrm flipV="1">
            <a:off x="2593942" y="328253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4009561" y="3283530"/>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urved Down Arrow 6"/>
          <p:cNvSpPr/>
          <p:nvPr/>
        </p:nvSpPr>
        <p:spPr>
          <a:xfrm>
            <a:off x="2607322" y="1809918"/>
            <a:ext cx="3363419" cy="807823"/>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5219179" y="2802941"/>
            <a:ext cx="1454769" cy="369332"/>
          </a:xfrm>
          <a:prstGeom prst="rect">
            <a:avLst/>
          </a:prstGeom>
          <a:noFill/>
        </p:spPr>
        <p:txBody>
          <a:bodyPr wrap="square" rtlCol="0">
            <a:spAutoFit/>
          </a:bodyPr>
          <a:lstStyle/>
          <a:p>
            <a:r>
              <a:rPr lang="en-US" dirty="0"/>
              <a:t>Peek   </a:t>
            </a:r>
            <a:r>
              <a:rPr lang="en-US" dirty="0">
                <a:sym typeface="Wingdings" panose="05000000000000000000" pitchFamily="2" charset="2"/>
              </a:rPr>
              <a:t>  15</a:t>
            </a:r>
            <a:endParaRPr lang="en-US" dirty="0"/>
          </a:p>
        </p:txBody>
      </p:sp>
      <p:sp>
        <p:nvSpPr>
          <p:cNvPr id="44" name="TextBox 43"/>
          <p:cNvSpPr txBox="1"/>
          <p:nvPr/>
        </p:nvSpPr>
        <p:spPr>
          <a:xfrm>
            <a:off x="7660913" y="3520015"/>
            <a:ext cx="685380" cy="369332"/>
          </a:xfrm>
          <a:prstGeom prst="rect">
            <a:avLst/>
          </a:prstGeom>
          <a:noFill/>
        </p:spPr>
        <p:txBody>
          <a:bodyPr wrap="none" rtlCol="0">
            <a:spAutoFit/>
          </a:bodyPr>
          <a:lstStyle/>
          <a:p>
            <a:r>
              <a:rPr lang="en-US" dirty="0"/>
              <a:t>Front</a:t>
            </a:r>
          </a:p>
        </p:txBody>
      </p:sp>
      <p:sp>
        <p:nvSpPr>
          <p:cNvPr id="45" name="TextBox 44"/>
          <p:cNvSpPr txBox="1"/>
          <p:nvPr/>
        </p:nvSpPr>
        <p:spPr>
          <a:xfrm>
            <a:off x="8959980" y="3494796"/>
            <a:ext cx="611834" cy="369332"/>
          </a:xfrm>
          <a:prstGeom prst="rect">
            <a:avLst/>
          </a:prstGeom>
          <a:noFill/>
        </p:spPr>
        <p:txBody>
          <a:bodyPr wrap="none" rtlCol="0">
            <a:spAutoFit/>
          </a:bodyPr>
          <a:lstStyle/>
          <a:p>
            <a:r>
              <a:rPr lang="en-US" dirty="0"/>
              <a:t>Rear</a:t>
            </a:r>
          </a:p>
        </p:txBody>
      </p:sp>
      <p:graphicFrame>
        <p:nvGraphicFramePr>
          <p:cNvPr id="46" name="Table 45"/>
          <p:cNvGraphicFramePr>
            <a:graphicFrameLocks noGrp="1"/>
          </p:cNvGraphicFramePr>
          <p:nvPr>
            <p:extLst>
              <p:ext uri="{D42A27DB-BD31-4B8C-83A1-F6EECF244321}">
                <p14:modId xmlns:p14="http://schemas.microsoft.com/office/powerpoint/2010/main" val="383753004"/>
              </p:ext>
            </p:extLst>
          </p:nvPr>
        </p:nvGraphicFramePr>
        <p:xfrm>
          <a:off x="7333256" y="2665689"/>
          <a:ext cx="2580636" cy="506584"/>
        </p:xfrm>
        <a:graphic>
          <a:graphicData uri="http://schemas.openxmlformats.org/drawingml/2006/table">
            <a:tbl>
              <a:tblPr firstRow="1" bandRow="1">
                <a:tableStyleId>{5C22544A-7EE6-4342-B048-85BDC9FD1C3A}</a:tableStyleId>
              </a:tblPr>
              <a:tblGrid>
                <a:gridCol w="430106">
                  <a:extLst>
                    <a:ext uri="{9D8B030D-6E8A-4147-A177-3AD203B41FA5}">
                      <a16:colId xmlns:a16="http://schemas.microsoft.com/office/drawing/2014/main" val="20000"/>
                    </a:ext>
                  </a:extLst>
                </a:gridCol>
                <a:gridCol w="430106">
                  <a:extLst>
                    <a:ext uri="{9D8B030D-6E8A-4147-A177-3AD203B41FA5}">
                      <a16:colId xmlns:a16="http://schemas.microsoft.com/office/drawing/2014/main" val="20001"/>
                    </a:ext>
                  </a:extLst>
                </a:gridCol>
                <a:gridCol w="430106">
                  <a:extLst>
                    <a:ext uri="{9D8B030D-6E8A-4147-A177-3AD203B41FA5}">
                      <a16:colId xmlns:a16="http://schemas.microsoft.com/office/drawing/2014/main" val="20002"/>
                    </a:ext>
                  </a:extLst>
                </a:gridCol>
                <a:gridCol w="430106">
                  <a:extLst>
                    <a:ext uri="{9D8B030D-6E8A-4147-A177-3AD203B41FA5}">
                      <a16:colId xmlns:a16="http://schemas.microsoft.com/office/drawing/2014/main" val="20003"/>
                    </a:ext>
                  </a:extLst>
                </a:gridCol>
                <a:gridCol w="430106">
                  <a:extLst>
                    <a:ext uri="{9D8B030D-6E8A-4147-A177-3AD203B41FA5}">
                      <a16:colId xmlns:a16="http://schemas.microsoft.com/office/drawing/2014/main" val="20004"/>
                    </a:ext>
                  </a:extLst>
                </a:gridCol>
                <a:gridCol w="430106">
                  <a:extLst>
                    <a:ext uri="{9D8B030D-6E8A-4147-A177-3AD203B41FA5}">
                      <a16:colId xmlns:a16="http://schemas.microsoft.com/office/drawing/2014/main" val="20005"/>
                    </a:ext>
                  </a:extLst>
                </a:gridCol>
              </a:tblGrid>
              <a:tr h="506584">
                <a:tc>
                  <a:txBody>
                    <a:bodyPr/>
                    <a:lstStyle/>
                    <a:p>
                      <a:endParaRPr lang="en-US" dirty="0"/>
                    </a:p>
                  </a:txBody>
                  <a:tcPr/>
                </a:tc>
                <a:tc>
                  <a:txBody>
                    <a:bodyPr/>
                    <a:lstStyle/>
                    <a:p>
                      <a:r>
                        <a:rPr lang="en-US" dirty="0"/>
                        <a:t>15</a:t>
                      </a:r>
                    </a:p>
                  </a:txBody>
                  <a:tcPr/>
                </a:tc>
                <a:tc>
                  <a:txBody>
                    <a:bodyPr/>
                    <a:lstStyle/>
                    <a:p>
                      <a:r>
                        <a:rPr lang="en-US" dirty="0"/>
                        <a:t>27</a:t>
                      </a:r>
                    </a:p>
                  </a:txBody>
                  <a:tcPr/>
                </a:tc>
                <a:tc>
                  <a:txBody>
                    <a:bodyPr/>
                    <a:lstStyle/>
                    <a:p>
                      <a:r>
                        <a:rPr lang="en-US" dirty="0"/>
                        <a:t>39</a:t>
                      </a:r>
                    </a:p>
                  </a:txBody>
                  <a:tcPr/>
                </a:tc>
                <a:tc>
                  <a:txBody>
                    <a:bodyPr/>
                    <a:lstStyle/>
                    <a:p>
                      <a:r>
                        <a:rPr lang="en-US" dirty="0"/>
                        <a:t>23</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47" name="Straight Arrow Connector 46"/>
          <p:cNvCxnSpPr/>
          <p:nvPr/>
        </p:nvCxnSpPr>
        <p:spPr>
          <a:xfrm flipV="1">
            <a:off x="7898409" y="3247968"/>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9314028" y="3248964"/>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195936" y="2372920"/>
            <a:ext cx="301686" cy="369332"/>
          </a:xfrm>
          <a:prstGeom prst="rect">
            <a:avLst/>
          </a:prstGeom>
          <a:noFill/>
        </p:spPr>
        <p:txBody>
          <a:bodyPr wrap="none" rtlCol="0">
            <a:spAutoFit/>
          </a:bodyPr>
          <a:lstStyle/>
          <a:p>
            <a:r>
              <a:rPr lang="en-US" dirty="0"/>
              <a:t>5</a:t>
            </a:r>
          </a:p>
        </p:txBody>
      </p:sp>
      <p:sp>
        <p:nvSpPr>
          <p:cNvPr id="20" name="TextBox 19"/>
          <p:cNvSpPr txBox="1"/>
          <p:nvPr/>
        </p:nvSpPr>
        <p:spPr>
          <a:xfrm>
            <a:off x="3777117" y="2372920"/>
            <a:ext cx="301686" cy="369332"/>
          </a:xfrm>
          <a:prstGeom prst="rect">
            <a:avLst/>
          </a:prstGeom>
          <a:noFill/>
        </p:spPr>
        <p:txBody>
          <a:bodyPr wrap="none" rtlCol="0">
            <a:spAutoFit/>
          </a:bodyPr>
          <a:lstStyle/>
          <a:p>
            <a:r>
              <a:rPr lang="en-US" dirty="0"/>
              <a:t>4</a:t>
            </a:r>
          </a:p>
        </p:txBody>
      </p:sp>
      <p:sp>
        <p:nvSpPr>
          <p:cNvPr id="22" name="TextBox 21"/>
          <p:cNvSpPr txBox="1"/>
          <p:nvPr/>
        </p:nvSpPr>
        <p:spPr>
          <a:xfrm>
            <a:off x="3356176" y="2372920"/>
            <a:ext cx="301686" cy="369332"/>
          </a:xfrm>
          <a:prstGeom prst="rect">
            <a:avLst/>
          </a:prstGeom>
          <a:noFill/>
        </p:spPr>
        <p:txBody>
          <a:bodyPr wrap="none" rtlCol="0">
            <a:spAutoFit/>
          </a:bodyPr>
          <a:lstStyle/>
          <a:p>
            <a:r>
              <a:rPr lang="en-US" dirty="0"/>
              <a:t>3</a:t>
            </a:r>
          </a:p>
        </p:txBody>
      </p:sp>
      <p:sp>
        <p:nvSpPr>
          <p:cNvPr id="23" name="TextBox 22"/>
          <p:cNvSpPr txBox="1"/>
          <p:nvPr/>
        </p:nvSpPr>
        <p:spPr>
          <a:xfrm>
            <a:off x="2977461" y="2372920"/>
            <a:ext cx="301686" cy="369332"/>
          </a:xfrm>
          <a:prstGeom prst="rect">
            <a:avLst/>
          </a:prstGeom>
          <a:noFill/>
        </p:spPr>
        <p:txBody>
          <a:bodyPr wrap="none" rtlCol="0">
            <a:spAutoFit/>
          </a:bodyPr>
          <a:lstStyle/>
          <a:p>
            <a:r>
              <a:rPr lang="en-US" dirty="0"/>
              <a:t>2</a:t>
            </a:r>
          </a:p>
        </p:txBody>
      </p:sp>
      <p:sp>
        <p:nvSpPr>
          <p:cNvPr id="24" name="TextBox 23"/>
          <p:cNvSpPr txBox="1"/>
          <p:nvPr/>
        </p:nvSpPr>
        <p:spPr>
          <a:xfrm>
            <a:off x="2517761" y="2372920"/>
            <a:ext cx="301686" cy="369332"/>
          </a:xfrm>
          <a:prstGeom prst="rect">
            <a:avLst/>
          </a:prstGeom>
          <a:noFill/>
        </p:spPr>
        <p:txBody>
          <a:bodyPr wrap="none" rtlCol="0">
            <a:spAutoFit/>
          </a:bodyPr>
          <a:lstStyle/>
          <a:p>
            <a:r>
              <a:rPr lang="en-US" dirty="0"/>
              <a:t>1</a:t>
            </a:r>
          </a:p>
        </p:txBody>
      </p:sp>
      <p:sp>
        <p:nvSpPr>
          <p:cNvPr id="25" name="TextBox 24"/>
          <p:cNvSpPr txBox="1"/>
          <p:nvPr/>
        </p:nvSpPr>
        <p:spPr>
          <a:xfrm>
            <a:off x="2101212" y="2372920"/>
            <a:ext cx="301686" cy="369332"/>
          </a:xfrm>
          <a:prstGeom prst="rect">
            <a:avLst/>
          </a:prstGeom>
          <a:noFill/>
        </p:spPr>
        <p:txBody>
          <a:bodyPr wrap="none" rtlCol="0">
            <a:spAutoFit/>
          </a:bodyPr>
          <a:lstStyle/>
          <a:p>
            <a:r>
              <a:rPr lang="en-US" dirty="0"/>
              <a:t>0</a:t>
            </a:r>
          </a:p>
        </p:txBody>
      </p:sp>
      <p:sp>
        <p:nvSpPr>
          <p:cNvPr id="26" name="TextBox 25"/>
          <p:cNvSpPr txBox="1"/>
          <p:nvPr/>
        </p:nvSpPr>
        <p:spPr>
          <a:xfrm>
            <a:off x="9534698" y="2331837"/>
            <a:ext cx="301686" cy="369332"/>
          </a:xfrm>
          <a:prstGeom prst="rect">
            <a:avLst/>
          </a:prstGeom>
          <a:noFill/>
        </p:spPr>
        <p:txBody>
          <a:bodyPr wrap="none" rtlCol="0">
            <a:spAutoFit/>
          </a:bodyPr>
          <a:lstStyle/>
          <a:p>
            <a:r>
              <a:rPr lang="en-US" dirty="0"/>
              <a:t>5</a:t>
            </a:r>
          </a:p>
        </p:txBody>
      </p:sp>
      <p:sp>
        <p:nvSpPr>
          <p:cNvPr id="27" name="TextBox 26"/>
          <p:cNvSpPr txBox="1"/>
          <p:nvPr/>
        </p:nvSpPr>
        <p:spPr>
          <a:xfrm>
            <a:off x="9115879" y="2331837"/>
            <a:ext cx="301686" cy="369332"/>
          </a:xfrm>
          <a:prstGeom prst="rect">
            <a:avLst/>
          </a:prstGeom>
          <a:noFill/>
        </p:spPr>
        <p:txBody>
          <a:bodyPr wrap="none" rtlCol="0">
            <a:spAutoFit/>
          </a:bodyPr>
          <a:lstStyle/>
          <a:p>
            <a:r>
              <a:rPr lang="en-US" dirty="0"/>
              <a:t>4</a:t>
            </a:r>
          </a:p>
        </p:txBody>
      </p:sp>
      <p:sp>
        <p:nvSpPr>
          <p:cNvPr id="28" name="TextBox 27"/>
          <p:cNvSpPr txBox="1"/>
          <p:nvPr/>
        </p:nvSpPr>
        <p:spPr>
          <a:xfrm>
            <a:off x="8694938" y="2331837"/>
            <a:ext cx="301686" cy="369332"/>
          </a:xfrm>
          <a:prstGeom prst="rect">
            <a:avLst/>
          </a:prstGeom>
          <a:noFill/>
        </p:spPr>
        <p:txBody>
          <a:bodyPr wrap="none" rtlCol="0">
            <a:spAutoFit/>
          </a:bodyPr>
          <a:lstStyle/>
          <a:p>
            <a:r>
              <a:rPr lang="en-US" dirty="0"/>
              <a:t>3</a:t>
            </a:r>
          </a:p>
        </p:txBody>
      </p:sp>
      <p:sp>
        <p:nvSpPr>
          <p:cNvPr id="29" name="TextBox 28"/>
          <p:cNvSpPr txBox="1"/>
          <p:nvPr/>
        </p:nvSpPr>
        <p:spPr>
          <a:xfrm>
            <a:off x="8316223" y="2331837"/>
            <a:ext cx="301686" cy="369332"/>
          </a:xfrm>
          <a:prstGeom prst="rect">
            <a:avLst/>
          </a:prstGeom>
          <a:noFill/>
        </p:spPr>
        <p:txBody>
          <a:bodyPr wrap="none" rtlCol="0">
            <a:spAutoFit/>
          </a:bodyPr>
          <a:lstStyle/>
          <a:p>
            <a:r>
              <a:rPr lang="en-US" dirty="0"/>
              <a:t>2</a:t>
            </a:r>
          </a:p>
        </p:txBody>
      </p:sp>
      <p:sp>
        <p:nvSpPr>
          <p:cNvPr id="30" name="TextBox 29"/>
          <p:cNvSpPr txBox="1"/>
          <p:nvPr/>
        </p:nvSpPr>
        <p:spPr>
          <a:xfrm>
            <a:off x="7856523" y="2331837"/>
            <a:ext cx="301686" cy="369332"/>
          </a:xfrm>
          <a:prstGeom prst="rect">
            <a:avLst/>
          </a:prstGeom>
          <a:noFill/>
        </p:spPr>
        <p:txBody>
          <a:bodyPr wrap="none" rtlCol="0">
            <a:spAutoFit/>
          </a:bodyPr>
          <a:lstStyle/>
          <a:p>
            <a:r>
              <a:rPr lang="en-US" dirty="0"/>
              <a:t>1</a:t>
            </a:r>
          </a:p>
        </p:txBody>
      </p:sp>
      <p:sp>
        <p:nvSpPr>
          <p:cNvPr id="31" name="TextBox 30"/>
          <p:cNvSpPr txBox="1"/>
          <p:nvPr/>
        </p:nvSpPr>
        <p:spPr>
          <a:xfrm>
            <a:off x="7439974" y="2331837"/>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138703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1000"/>
                                        <p:tgtEl>
                                          <p:spTgt spid="43"/>
                                        </p:tgtEl>
                                      </p:cBhvr>
                                    </p:animEffect>
                                    <p:anim calcmode="lin" valueType="num">
                                      <p:cBhvr>
                                        <p:cTn id="70" dur="1000" fill="hold"/>
                                        <p:tgtEl>
                                          <p:spTgt spid="43"/>
                                        </p:tgtEl>
                                        <p:attrNameLst>
                                          <p:attrName>ppt_x</p:attrName>
                                        </p:attrNameLst>
                                      </p:cBhvr>
                                      <p:tavLst>
                                        <p:tav tm="0">
                                          <p:val>
                                            <p:strVal val="#ppt_x"/>
                                          </p:val>
                                        </p:tav>
                                        <p:tav tm="100000">
                                          <p:val>
                                            <p:strVal val="#ppt_x"/>
                                          </p:val>
                                        </p:tav>
                                      </p:tavLst>
                                    </p:anim>
                                    <p:anim calcmode="lin" valueType="num">
                                      <p:cBhvr>
                                        <p:cTn id="7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1000"/>
                                        <p:tgtEl>
                                          <p:spTgt spid="45"/>
                                        </p:tgtEl>
                                      </p:cBhvr>
                                    </p:animEffect>
                                    <p:anim calcmode="lin" valueType="num">
                                      <p:cBhvr>
                                        <p:cTn id="87" dur="1000" fill="hold"/>
                                        <p:tgtEl>
                                          <p:spTgt spid="45"/>
                                        </p:tgtEl>
                                        <p:attrNameLst>
                                          <p:attrName>ppt_x</p:attrName>
                                        </p:attrNameLst>
                                      </p:cBhvr>
                                      <p:tavLst>
                                        <p:tav tm="0">
                                          <p:val>
                                            <p:strVal val="#ppt_x"/>
                                          </p:val>
                                        </p:tav>
                                        <p:tav tm="100000">
                                          <p:val>
                                            <p:strVal val="#ppt_x"/>
                                          </p:val>
                                        </p:tav>
                                      </p:tavLst>
                                    </p:anim>
                                    <p:anim calcmode="lin" valueType="num">
                                      <p:cBhvr>
                                        <p:cTn id="88" dur="1000" fill="hold"/>
                                        <p:tgtEl>
                                          <p:spTgt spid="45"/>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1000"/>
                                        <p:tgtEl>
                                          <p:spTgt spid="46"/>
                                        </p:tgtEl>
                                      </p:cBhvr>
                                    </p:animEffect>
                                    <p:anim calcmode="lin" valueType="num">
                                      <p:cBhvr>
                                        <p:cTn id="92" dur="1000" fill="hold"/>
                                        <p:tgtEl>
                                          <p:spTgt spid="46"/>
                                        </p:tgtEl>
                                        <p:attrNameLst>
                                          <p:attrName>ppt_x</p:attrName>
                                        </p:attrNameLst>
                                      </p:cBhvr>
                                      <p:tavLst>
                                        <p:tav tm="0">
                                          <p:val>
                                            <p:strVal val="#ppt_x"/>
                                          </p:val>
                                        </p:tav>
                                        <p:tav tm="100000">
                                          <p:val>
                                            <p:strVal val="#ppt_x"/>
                                          </p:val>
                                        </p:tav>
                                      </p:tavLst>
                                    </p:anim>
                                    <p:anim calcmode="lin" valueType="num">
                                      <p:cBhvr>
                                        <p:cTn id="93" dur="1000" fill="hold"/>
                                        <p:tgtEl>
                                          <p:spTgt spid="46"/>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1000"/>
                                        <p:tgtEl>
                                          <p:spTgt spid="47"/>
                                        </p:tgtEl>
                                      </p:cBhvr>
                                    </p:animEffect>
                                    <p:anim calcmode="lin" valueType="num">
                                      <p:cBhvr>
                                        <p:cTn id="97" dur="1000" fill="hold"/>
                                        <p:tgtEl>
                                          <p:spTgt spid="47"/>
                                        </p:tgtEl>
                                        <p:attrNameLst>
                                          <p:attrName>ppt_x</p:attrName>
                                        </p:attrNameLst>
                                      </p:cBhvr>
                                      <p:tavLst>
                                        <p:tav tm="0">
                                          <p:val>
                                            <p:strVal val="#ppt_x"/>
                                          </p:val>
                                        </p:tav>
                                        <p:tav tm="100000">
                                          <p:val>
                                            <p:strVal val="#ppt_x"/>
                                          </p:val>
                                        </p:tav>
                                      </p:tavLst>
                                    </p:anim>
                                    <p:anim calcmode="lin" valueType="num">
                                      <p:cBhvr>
                                        <p:cTn id="98" dur="1000" fill="hold"/>
                                        <p:tgtEl>
                                          <p:spTgt spid="47"/>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1000"/>
                                        <p:tgtEl>
                                          <p:spTgt spid="48"/>
                                        </p:tgtEl>
                                      </p:cBhvr>
                                    </p:animEffect>
                                    <p:anim calcmode="lin" valueType="num">
                                      <p:cBhvr>
                                        <p:cTn id="102" dur="1000" fill="hold"/>
                                        <p:tgtEl>
                                          <p:spTgt spid="48"/>
                                        </p:tgtEl>
                                        <p:attrNameLst>
                                          <p:attrName>ppt_x</p:attrName>
                                        </p:attrNameLst>
                                      </p:cBhvr>
                                      <p:tavLst>
                                        <p:tav tm="0">
                                          <p:val>
                                            <p:strVal val="#ppt_x"/>
                                          </p:val>
                                        </p:tav>
                                        <p:tav tm="100000">
                                          <p:val>
                                            <p:strVal val="#ppt_x"/>
                                          </p:val>
                                        </p:tav>
                                      </p:tavLst>
                                    </p:anim>
                                    <p:anim calcmode="lin" valueType="num">
                                      <p:cBhvr>
                                        <p:cTn id="103" dur="1000" fill="hold"/>
                                        <p:tgtEl>
                                          <p:spTgt spid="48"/>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1000"/>
                                        <p:tgtEl>
                                          <p:spTgt spid="26"/>
                                        </p:tgtEl>
                                      </p:cBhvr>
                                    </p:animEffect>
                                    <p:anim calcmode="lin" valueType="num">
                                      <p:cBhvr>
                                        <p:cTn id="107" dur="1000" fill="hold"/>
                                        <p:tgtEl>
                                          <p:spTgt spid="26"/>
                                        </p:tgtEl>
                                        <p:attrNameLst>
                                          <p:attrName>ppt_x</p:attrName>
                                        </p:attrNameLst>
                                      </p:cBhvr>
                                      <p:tavLst>
                                        <p:tav tm="0">
                                          <p:val>
                                            <p:strVal val="#ppt_x"/>
                                          </p:val>
                                        </p:tav>
                                        <p:tav tm="100000">
                                          <p:val>
                                            <p:strVal val="#ppt_x"/>
                                          </p:val>
                                        </p:tav>
                                      </p:tavLst>
                                    </p:anim>
                                    <p:anim calcmode="lin" valueType="num">
                                      <p:cBhvr>
                                        <p:cTn id="108" dur="1000" fill="hold"/>
                                        <p:tgtEl>
                                          <p:spTgt spid="2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1000"/>
                                        <p:tgtEl>
                                          <p:spTgt spid="27"/>
                                        </p:tgtEl>
                                      </p:cBhvr>
                                    </p:animEffect>
                                    <p:anim calcmode="lin" valueType="num">
                                      <p:cBhvr>
                                        <p:cTn id="112" dur="1000" fill="hold"/>
                                        <p:tgtEl>
                                          <p:spTgt spid="27"/>
                                        </p:tgtEl>
                                        <p:attrNameLst>
                                          <p:attrName>ppt_x</p:attrName>
                                        </p:attrNameLst>
                                      </p:cBhvr>
                                      <p:tavLst>
                                        <p:tav tm="0">
                                          <p:val>
                                            <p:strVal val="#ppt_x"/>
                                          </p:val>
                                        </p:tav>
                                        <p:tav tm="100000">
                                          <p:val>
                                            <p:strVal val="#ppt_x"/>
                                          </p:val>
                                        </p:tav>
                                      </p:tavLst>
                                    </p:anim>
                                    <p:anim calcmode="lin" valueType="num">
                                      <p:cBhvr>
                                        <p:cTn id="113" dur="1000" fill="hold"/>
                                        <p:tgtEl>
                                          <p:spTgt spid="2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1000"/>
                                        <p:tgtEl>
                                          <p:spTgt spid="28"/>
                                        </p:tgtEl>
                                      </p:cBhvr>
                                    </p:animEffect>
                                    <p:anim calcmode="lin" valueType="num">
                                      <p:cBhvr>
                                        <p:cTn id="117" dur="1000" fill="hold"/>
                                        <p:tgtEl>
                                          <p:spTgt spid="28"/>
                                        </p:tgtEl>
                                        <p:attrNameLst>
                                          <p:attrName>ppt_x</p:attrName>
                                        </p:attrNameLst>
                                      </p:cBhvr>
                                      <p:tavLst>
                                        <p:tav tm="0">
                                          <p:val>
                                            <p:strVal val="#ppt_x"/>
                                          </p:val>
                                        </p:tav>
                                        <p:tav tm="100000">
                                          <p:val>
                                            <p:strVal val="#ppt_x"/>
                                          </p:val>
                                        </p:tav>
                                      </p:tavLst>
                                    </p:anim>
                                    <p:anim calcmode="lin" valueType="num">
                                      <p:cBhvr>
                                        <p:cTn id="118" dur="1000" fill="hold"/>
                                        <p:tgtEl>
                                          <p:spTgt spid="2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1000"/>
                                        <p:tgtEl>
                                          <p:spTgt spid="29"/>
                                        </p:tgtEl>
                                      </p:cBhvr>
                                    </p:animEffect>
                                    <p:anim calcmode="lin" valueType="num">
                                      <p:cBhvr>
                                        <p:cTn id="122" dur="1000" fill="hold"/>
                                        <p:tgtEl>
                                          <p:spTgt spid="29"/>
                                        </p:tgtEl>
                                        <p:attrNameLst>
                                          <p:attrName>ppt_x</p:attrName>
                                        </p:attrNameLst>
                                      </p:cBhvr>
                                      <p:tavLst>
                                        <p:tav tm="0">
                                          <p:val>
                                            <p:strVal val="#ppt_x"/>
                                          </p:val>
                                        </p:tav>
                                        <p:tav tm="100000">
                                          <p:val>
                                            <p:strVal val="#ppt_x"/>
                                          </p:val>
                                        </p:tav>
                                      </p:tavLst>
                                    </p:anim>
                                    <p:anim calcmode="lin" valueType="num">
                                      <p:cBhvr>
                                        <p:cTn id="123" dur="1000" fill="hold"/>
                                        <p:tgtEl>
                                          <p:spTgt spid="2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1000"/>
                                        <p:tgtEl>
                                          <p:spTgt spid="30"/>
                                        </p:tgtEl>
                                      </p:cBhvr>
                                    </p:animEffect>
                                    <p:anim calcmode="lin" valueType="num">
                                      <p:cBhvr>
                                        <p:cTn id="127" dur="1000" fill="hold"/>
                                        <p:tgtEl>
                                          <p:spTgt spid="30"/>
                                        </p:tgtEl>
                                        <p:attrNameLst>
                                          <p:attrName>ppt_x</p:attrName>
                                        </p:attrNameLst>
                                      </p:cBhvr>
                                      <p:tavLst>
                                        <p:tav tm="0">
                                          <p:val>
                                            <p:strVal val="#ppt_x"/>
                                          </p:val>
                                        </p:tav>
                                        <p:tav tm="100000">
                                          <p:val>
                                            <p:strVal val="#ppt_x"/>
                                          </p:val>
                                        </p:tav>
                                      </p:tavLst>
                                    </p:anim>
                                    <p:anim calcmode="lin" valueType="num">
                                      <p:cBhvr>
                                        <p:cTn id="128" dur="1000" fill="hold"/>
                                        <p:tgtEl>
                                          <p:spTgt spid="30"/>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1000"/>
                                        <p:tgtEl>
                                          <p:spTgt spid="31"/>
                                        </p:tgtEl>
                                      </p:cBhvr>
                                    </p:animEffect>
                                    <p:anim calcmode="lin" valueType="num">
                                      <p:cBhvr>
                                        <p:cTn id="132" dur="1000" fill="hold"/>
                                        <p:tgtEl>
                                          <p:spTgt spid="31"/>
                                        </p:tgtEl>
                                        <p:attrNameLst>
                                          <p:attrName>ppt_x</p:attrName>
                                        </p:attrNameLst>
                                      </p:cBhvr>
                                      <p:tavLst>
                                        <p:tav tm="0">
                                          <p:val>
                                            <p:strVal val="#ppt_x"/>
                                          </p:val>
                                        </p:tav>
                                        <p:tav tm="100000">
                                          <p:val>
                                            <p:strVal val="#ppt_x"/>
                                          </p:val>
                                        </p:tav>
                                      </p:tavLst>
                                    </p:anim>
                                    <p:anim calcmode="lin" valueType="num">
                                      <p:cBhvr>
                                        <p:cTn id="1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fade">
                                      <p:cBhvr>
                                        <p:cTn id="138" dur="1000"/>
                                        <p:tgtEl>
                                          <p:spTgt spid="11"/>
                                        </p:tgtEl>
                                      </p:cBhvr>
                                    </p:animEffect>
                                    <p:anim calcmode="lin" valueType="num">
                                      <p:cBhvr>
                                        <p:cTn id="139" dur="1000" fill="hold"/>
                                        <p:tgtEl>
                                          <p:spTgt spid="11"/>
                                        </p:tgtEl>
                                        <p:attrNameLst>
                                          <p:attrName>ppt_x</p:attrName>
                                        </p:attrNameLst>
                                      </p:cBhvr>
                                      <p:tavLst>
                                        <p:tav tm="0">
                                          <p:val>
                                            <p:strVal val="#ppt_x"/>
                                          </p:val>
                                        </p:tav>
                                        <p:tav tm="100000">
                                          <p:val>
                                            <p:strVal val="#ppt_x"/>
                                          </p:val>
                                        </p:tav>
                                      </p:tavLst>
                                    </p:anim>
                                    <p:anim calcmode="lin" valueType="num">
                                      <p:cBhvr>
                                        <p:cTn id="1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38" grpId="0"/>
      <p:bldP spid="39" grpId="0"/>
      <p:bldP spid="7" grpId="0" animBg="1"/>
      <p:bldP spid="43" grpId="0"/>
      <p:bldP spid="44" grpId="0"/>
      <p:bldP spid="45" grpId="0"/>
      <p:bldP spid="19" grpId="0"/>
      <p:bldP spid="20" grpId="0"/>
      <p:bldP spid="22" grpId="0"/>
      <p:bldP spid="23" grpId="0"/>
      <p:bldP spid="24" grpId="0"/>
      <p:bldP spid="25" grpId="0"/>
      <p:bldP spid="26" grpId="0"/>
      <p:bldP spid="27" grpId="0"/>
      <p:bldP spid="28" grpId="0"/>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Question 01</a:t>
            </a:r>
          </a:p>
        </p:txBody>
      </p:sp>
      <p:sp>
        <p:nvSpPr>
          <p:cNvPr id="4" name="Slide Number Placeholder 3"/>
          <p:cNvSpPr>
            <a:spLocks noGrp="1"/>
          </p:cNvSpPr>
          <p:nvPr>
            <p:ph type="sldNum" sz="quarter" idx="12"/>
          </p:nvPr>
        </p:nvSpPr>
        <p:spPr>
          <a:xfrm>
            <a:off x="5170616" y="4896443"/>
            <a:ext cx="2743200" cy="365125"/>
          </a:xfrm>
        </p:spPr>
        <p:txBody>
          <a:bodyPr/>
          <a:lstStyle/>
          <a:p>
            <a:fld id="{82811DF7-A42A-4107-A9E6-6C3947535C56}" type="slidenum">
              <a:rPr lang="en-US" smtClean="0"/>
              <a:pPr/>
              <a:t>7</a:t>
            </a:fld>
            <a:endParaRPr lang="en-US"/>
          </a:p>
        </p:txBody>
      </p:sp>
      <p:sp>
        <p:nvSpPr>
          <p:cNvPr id="11" name="TextBox 10"/>
          <p:cNvSpPr txBox="1"/>
          <p:nvPr/>
        </p:nvSpPr>
        <p:spPr>
          <a:xfrm>
            <a:off x="2100198" y="1590807"/>
            <a:ext cx="8229599" cy="646331"/>
          </a:xfrm>
          <a:prstGeom prst="rect">
            <a:avLst/>
          </a:prstGeom>
          <a:noFill/>
        </p:spPr>
        <p:txBody>
          <a:bodyPr wrap="square" rtlCol="0">
            <a:spAutoFit/>
          </a:bodyPr>
          <a:lstStyle/>
          <a:p>
            <a:r>
              <a:rPr lang="en-US" dirty="0"/>
              <a:t>Draw the Queue frame after performing the below operations to the queue given below.</a:t>
            </a:r>
          </a:p>
        </p:txBody>
      </p:sp>
      <p:sp>
        <p:nvSpPr>
          <p:cNvPr id="16" name="TextBox 15"/>
          <p:cNvSpPr txBox="1"/>
          <p:nvPr/>
        </p:nvSpPr>
        <p:spPr>
          <a:xfrm>
            <a:off x="2252598" y="4248406"/>
            <a:ext cx="8229599" cy="2308324"/>
          </a:xfrm>
          <a:prstGeom prst="rect">
            <a:avLst/>
          </a:prstGeom>
          <a:noFill/>
        </p:spPr>
        <p:txBody>
          <a:bodyPr wrap="square" rtlCol="0">
            <a:spAutoFit/>
          </a:bodyPr>
          <a:lstStyle/>
          <a:p>
            <a:pPr marL="400050" indent="-400050">
              <a:buAutoNum type="romanLcParenR"/>
            </a:pPr>
            <a:r>
              <a:rPr lang="en-US" dirty="0"/>
              <a:t>Insert item 33</a:t>
            </a:r>
          </a:p>
          <a:p>
            <a:pPr marL="400050" indent="-400050">
              <a:buAutoNum type="romanLcParenR"/>
            </a:pPr>
            <a:r>
              <a:rPr lang="en-US" dirty="0"/>
              <a:t>Insert item 53</a:t>
            </a:r>
          </a:p>
          <a:p>
            <a:pPr marL="400050" indent="-400050">
              <a:buAutoNum type="romanLcParenR"/>
            </a:pPr>
            <a:r>
              <a:rPr lang="en-US" dirty="0" err="1"/>
              <a:t>peekFront</a:t>
            </a:r>
            <a:endParaRPr lang="en-US" dirty="0"/>
          </a:p>
          <a:p>
            <a:pPr marL="400050" indent="-400050">
              <a:buAutoNum type="romanLcParenR"/>
            </a:pPr>
            <a:r>
              <a:rPr lang="en-US" dirty="0"/>
              <a:t>remove</a:t>
            </a:r>
          </a:p>
          <a:p>
            <a:pPr marL="400050" indent="-400050">
              <a:buAutoNum type="romanLcParenR"/>
            </a:pPr>
            <a:r>
              <a:rPr lang="en-US" dirty="0"/>
              <a:t>remove</a:t>
            </a:r>
          </a:p>
          <a:p>
            <a:pPr marL="400050" indent="-400050">
              <a:buAutoNum type="romanLcParenR"/>
            </a:pPr>
            <a:r>
              <a:rPr lang="en-US"/>
              <a:t>remove </a:t>
            </a:r>
          </a:p>
          <a:p>
            <a:pPr marL="400050" indent="-400050">
              <a:buAutoNum type="romanLcParenR"/>
            </a:pPr>
            <a:r>
              <a:rPr lang="en-US"/>
              <a:t>remove</a:t>
            </a:r>
            <a:endParaRPr lang="en-US" dirty="0"/>
          </a:p>
          <a:p>
            <a:pPr marL="400050" indent="-400050">
              <a:buAutoNum type="romanLcParenR"/>
            </a:pPr>
            <a:r>
              <a:rPr lang="en-US" dirty="0"/>
              <a:t>remove</a:t>
            </a:r>
          </a:p>
        </p:txBody>
      </p:sp>
      <p:graphicFrame>
        <p:nvGraphicFramePr>
          <p:cNvPr id="3" name="Table 2"/>
          <p:cNvGraphicFramePr>
            <a:graphicFrameLocks noGrp="1"/>
          </p:cNvGraphicFramePr>
          <p:nvPr>
            <p:extLst>
              <p:ext uri="{D42A27DB-BD31-4B8C-83A1-F6EECF244321}">
                <p14:modId xmlns:p14="http://schemas.microsoft.com/office/powerpoint/2010/main" val="3860805547"/>
              </p:ext>
            </p:extLst>
          </p:nvPr>
        </p:nvGraphicFramePr>
        <p:xfrm>
          <a:off x="2667001" y="2870560"/>
          <a:ext cx="3428999" cy="490826"/>
        </p:xfrm>
        <a:graphic>
          <a:graphicData uri="http://schemas.openxmlformats.org/drawingml/2006/table">
            <a:tbl>
              <a:tblPr firstRow="1" bandRow="1">
                <a:tableStyleId>{5C22544A-7EE6-4342-B048-85BDC9FD1C3A}</a:tableStyleId>
              </a:tblPr>
              <a:tblGrid>
                <a:gridCol w="489857">
                  <a:extLst>
                    <a:ext uri="{9D8B030D-6E8A-4147-A177-3AD203B41FA5}">
                      <a16:colId xmlns:a16="http://schemas.microsoft.com/office/drawing/2014/main" val="20000"/>
                    </a:ext>
                  </a:extLst>
                </a:gridCol>
                <a:gridCol w="489857">
                  <a:extLst>
                    <a:ext uri="{9D8B030D-6E8A-4147-A177-3AD203B41FA5}">
                      <a16:colId xmlns:a16="http://schemas.microsoft.com/office/drawing/2014/main" val="20001"/>
                    </a:ext>
                  </a:extLst>
                </a:gridCol>
                <a:gridCol w="489857">
                  <a:extLst>
                    <a:ext uri="{9D8B030D-6E8A-4147-A177-3AD203B41FA5}">
                      <a16:colId xmlns:a16="http://schemas.microsoft.com/office/drawing/2014/main" val="20002"/>
                    </a:ext>
                  </a:extLst>
                </a:gridCol>
                <a:gridCol w="489857">
                  <a:extLst>
                    <a:ext uri="{9D8B030D-6E8A-4147-A177-3AD203B41FA5}">
                      <a16:colId xmlns:a16="http://schemas.microsoft.com/office/drawing/2014/main" val="20003"/>
                    </a:ext>
                  </a:extLst>
                </a:gridCol>
                <a:gridCol w="489857">
                  <a:extLst>
                    <a:ext uri="{9D8B030D-6E8A-4147-A177-3AD203B41FA5}">
                      <a16:colId xmlns:a16="http://schemas.microsoft.com/office/drawing/2014/main" val="20004"/>
                    </a:ext>
                  </a:extLst>
                </a:gridCol>
                <a:gridCol w="489857">
                  <a:extLst>
                    <a:ext uri="{9D8B030D-6E8A-4147-A177-3AD203B41FA5}">
                      <a16:colId xmlns:a16="http://schemas.microsoft.com/office/drawing/2014/main" val="20005"/>
                    </a:ext>
                  </a:extLst>
                </a:gridCol>
                <a:gridCol w="489857">
                  <a:extLst>
                    <a:ext uri="{9D8B030D-6E8A-4147-A177-3AD203B41FA5}">
                      <a16:colId xmlns:a16="http://schemas.microsoft.com/office/drawing/2014/main" val="20006"/>
                    </a:ext>
                  </a:extLst>
                </a:gridCol>
              </a:tblGrid>
              <a:tr h="490826">
                <a:tc>
                  <a:txBody>
                    <a:bodyPr/>
                    <a:lstStyle/>
                    <a:p>
                      <a:r>
                        <a:rPr lang="en-US" dirty="0"/>
                        <a:t>60</a:t>
                      </a:r>
                    </a:p>
                  </a:txBody>
                  <a:tcPr/>
                </a:tc>
                <a:tc>
                  <a:txBody>
                    <a:bodyPr/>
                    <a:lstStyle/>
                    <a:p>
                      <a:r>
                        <a:rPr lang="en-US" dirty="0"/>
                        <a:t>47</a:t>
                      </a:r>
                    </a:p>
                  </a:txBody>
                  <a:tcPr/>
                </a:tc>
                <a:tc>
                  <a:txBody>
                    <a:bodyPr/>
                    <a:lstStyle/>
                    <a:p>
                      <a:r>
                        <a:rPr lang="en-US" dirty="0"/>
                        <a:t>99</a:t>
                      </a:r>
                    </a:p>
                  </a:txBody>
                  <a:tcPr/>
                </a:tc>
                <a:tc>
                  <a:txBody>
                    <a:bodyPr/>
                    <a:lstStyle/>
                    <a:p>
                      <a:r>
                        <a:rPr lang="en-US" dirty="0"/>
                        <a:t>67</a:t>
                      </a:r>
                    </a:p>
                  </a:txBody>
                  <a:tcPr/>
                </a:tc>
                <a:tc>
                  <a:txBody>
                    <a:bodyPr/>
                    <a:lstStyle/>
                    <a:p>
                      <a:r>
                        <a:rPr lang="en-US" dirty="0"/>
                        <a:t>24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5" name="TextBox 24"/>
          <p:cNvSpPr txBox="1"/>
          <p:nvPr/>
        </p:nvSpPr>
        <p:spPr>
          <a:xfrm>
            <a:off x="2585813" y="3689251"/>
            <a:ext cx="685380" cy="369332"/>
          </a:xfrm>
          <a:prstGeom prst="rect">
            <a:avLst/>
          </a:prstGeom>
          <a:noFill/>
        </p:spPr>
        <p:txBody>
          <a:bodyPr wrap="none" rtlCol="0">
            <a:spAutoFit/>
          </a:bodyPr>
          <a:lstStyle/>
          <a:p>
            <a:r>
              <a:rPr lang="en-US" dirty="0"/>
              <a:t>Front</a:t>
            </a:r>
          </a:p>
        </p:txBody>
      </p:sp>
      <p:sp>
        <p:nvSpPr>
          <p:cNvPr id="26" name="TextBox 25"/>
          <p:cNvSpPr txBox="1"/>
          <p:nvPr/>
        </p:nvSpPr>
        <p:spPr>
          <a:xfrm>
            <a:off x="4596157" y="3661407"/>
            <a:ext cx="611834" cy="369332"/>
          </a:xfrm>
          <a:prstGeom prst="rect">
            <a:avLst/>
          </a:prstGeom>
          <a:noFill/>
        </p:spPr>
        <p:txBody>
          <a:bodyPr wrap="none" rtlCol="0">
            <a:spAutoFit/>
          </a:bodyPr>
          <a:lstStyle/>
          <a:p>
            <a:r>
              <a:rPr lang="en-US" dirty="0"/>
              <a:t>Rear</a:t>
            </a:r>
          </a:p>
        </p:txBody>
      </p:sp>
      <p:cxnSp>
        <p:nvCxnSpPr>
          <p:cNvPr id="27" name="Straight Arrow Connector 26"/>
          <p:cNvCxnSpPr/>
          <p:nvPr/>
        </p:nvCxnSpPr>
        <p:spPr>
          <a:xfrm flipV="1">
            <a:off x="4861881" y="3429001"/>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2928503" y="3381155"/>
            <a:ext cx="0" cy="308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5679588" y="2514128"/>
            <a:ext cx="301686" cy="369332"/>
          </a:xfrm>
          <a:prstGeom prst="rect">
            <a:avLst/>
          </a:prstGeom>
          <a:noFill/>
        </p:spPr>
        <p:txBody>
          <a:bodyPr wrap="none" rtlCol="0">
            <a:spAutoFit/>
          </a:bodyPr>
          <a:lstStyle/>
          <a:p>
            <a:r>
              <a:rPr lang="en-US" dirty="0"/>
              <a:t>6</a:t>
            </a:r>
          </a:p>
        </p:txBody>
      </p:sp>
      <p:sp>
        <p:nvSpPr>
          <p:cNvPr id="30" name="TextBox 29"/>
          <p:cNvSpPr txBox="1"/>
          <p:nvPr/>
        </p:nvSpPr>
        <p:spPr>
          <a:xfrm>
            <a:off x="5170616" y="2514128"/>
            <a:ext cx="301686" cy="369332"/>
          </a:xfrm>
          <a:prstGeom prst="rect">
            <a:avLst/>
          </a:prstGeom>
          <a:noFill/>
        </p:spPr>
        <p:txBody>
          <a:bodyPr wrap="none" rtlCol="0">
            <a:spAutoFit/>
          </a:bodyPr>
          <a:lstStyle/>
          <a:p>
            <a:r>
              <a:rPr lang="en-US" dirty="0"/>
              <a:t>5</a:t>
            </a:r>
          </a:p>
        </p:txBody>
      </p:sp>
      <p:sp>
        <p:nvSpPr>
          <p:cNvPr id="31" name="TextBox 30"/>
          <p:cNvSpPr txBox="1"/>
          <p:nvPr/>
        </p:nvSpPr>
        <p:spPr>
          <a:xfrm>
            <a:off x="4711038" y="2514128"/>
            <a:ext cx="301686" cy="369332"/>
          </a:xfrm>
          <a:prstGeom prst="rect">
            <a:avLst/>
          </a:prstGeom>
          <a:noFill/>
        </p:spPr>
        <p:txBody>
          <a:bodyPr wrap="none" rtlCol="0">
            <a:spAutoFit/>
          </a:bodyPr>
          <a:lstStyle/>
          <a:p>
            <a:r>
              <a:rPr lang="en-US" dirty="0"/>
              <a:t>4</a:t>
            </a:r>
          </a:p>
        </p:txBody>
      </p:sp>
      <p:sp>
        <p:nvSpPr>
          <p:cNvPr id="32" name="TextBox 31"/>
          <p:cNvSpPr txBox="1"/>
          <p:nvPr/>
        </p:nvSpPr>
        <p:spPr>
          <a:xfrm>
            <a:off x="4216412" y="2514128"/>
            <a:ext cx="301686" cy="369332"/>
          </a:xfrm>
          <a:prstGeom prst="rect">
            <a:avLst/>
          </a:prstGeom>
          <a:noFill/>
        </p:spPr>
        <p:txBody>
          <a:bodyPr wrap="none" rtlCol="0">
            <a:spAutoFit/>
          </a:bodyPr>
          <a:lstStyle/>
          <a:p>
            <a:r>
              <a:rPr lang="en-US" dirty="0"/>
              <a:t>3</a:t>
            </a:r>
          </a:p>
        </p:txBody>
      </p:sp>
      <p:sp>
        <p:nvSpPr>
          <p:cNvPr id="33" name="TextBox 32"/>
          <p:cNvSpPr txBox="1"/>
          <p:nvPr/>
        </p:nvSpPr>
        <p:spPr>
          <a:xfrm>
            <a:off x="3730954" y="2514128"/>
            <a:ext cx="301686" cy="369332"/>
          </a:xfrm>
          <a:prstGeom prst="rect">
            <a:avLst/>
          </a:prstGeom>
          <a:noFill/>
        </p:spPr>
        <p:txBody>
          <a:bodyPr wrap="none" rtlCol="0">
            <a:spAutoFit/>
          </a:bodyPr>
          <a:lstStyle/>
          <a:p>
            <a:r>
              <a:rPr lang="en-US" dirty="0"/>
              <a:t>2</a:t>
            </a:r>
          </a:p>
        </p:txBody>
      </p:sp>
      <p:sp>
        <p:nvSpPr>
          <p:cNvPr id="34" name="TextBox 33"/>
          <p:cNvSpPr txBox="1"/>
          <p:nvPr/>
        </p:nvSpPr>
        <p:spPr>
          <a:xfrm>
            <a:off x="3275768" y="2514128"/>
            <a:ext cx="301686" cy="369332"/>
          </a:xfrm>
          <a:prstGeom prst="rect">
            <a:avLst/>
          </a:prstGeom>
          <a:noFill/>
        </p:spPr>
        <p:txBody>
          <a:bodyPr wrap="none" rtlCol="0">
            <a:spAutoFit/>
          </a:bodyPr>
          <a:lstStyle/>
          <a:p>
            <a:r>
              <a:rPr lang="en-US" dirty="0"/>
              <a:t>1</a:t>
            </a:r>
          </a:p>
        </p:txBody>
      </p:sp>
      <p:sp>
        <p:nvSpPr>
          <p:cNvPr id="35" name="TextBox 34"/>
          <p:cNvSpPr txBox="1"/>
          <p:nvPr/>
        </p:nvSpPr>
        <p:spPr>
          <a:xfrm>
            <a:off x="2738250" y="2514128"/>
            <a:ext cx="301686" cy="369332"/>
          </a:xfrm>
          <a:prstGeom prst="rect">
            <a:avLst/>
          </a:prstGeom>
          <a:noFill/>
        </p:spPr>
        <p:txBody>
          <a:bodyPr wrap="none" rtlCol="0">
            <a:spAutoFit/>
          </a:bodyPr>
          <a:lstStyle/>
          <a:p>
            <a:r>
              <a:rPr lang="en-US" dirty="0"/>
              <a:t>0</a:t>
            </a:r>
          </a:p>
        </p:txBody>
      </p:sp>
      <p:graphicFrame>
        <p:nvGraphicFramePr>
          <p:cNvPr id="6" name="Table 5">
            <a:extLst>
              <a:ext uri="{FF2B5EF4-FFF2-40B4-BE49-F238E27FC236}">
                <a16:creationId xmlns:a16="http://schemas.microsoft.com/office/drawing/2014/main" id="{7505EE7C-D3E9-42E6-904C-41A697E649BC}"/>
              </a:ext>
            </a:extLst>
          </p:cNvPr>
          <p:cNvGraphicFramePr>
            <a:graphicFrameLocks noGrp="1"/>
          </p:cNvGraphicFramePr>
          <p:nvPr>
            <p:extLst>
              <p:ext uri="{D42A27DB-BD31-4B8C-83A1-F6EECF244321}">
                <p14:modId xmlns:p14="http://schemas.microsoft.com/office/powerpoint/2010/main" val="1849072652"/>
              </p:ext>
            </p:extLst>
          </p:nvPr>
        </p:nvGraphicFramePr>
        <p:xfrm>
          <a:off x="7354250" y="2190213"/>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r>
                        <a:rPr lang="en-US" dirty="0"/>
                        <a:t>60</a:t>
                      </a:r>
                    </a:p>
                  </a:txBody>
                  <a:tcPr/>
                </a:tc>
                <a:tc>
                  <a:txBody>
                    <a:bodyPr/>
                    <a:lstStyle/>
                    <a:p>
                      <a:r>
                        <a:rPr lang="en-US" dirty="0"/>
                        <a:t>47</a:t>
                      </a:r>
                    </a:p>
                  </a:txBody>
                  <a:tcPr/>
                </a:tc>
                <a:tc>
                  <a:txBody>
                    <a:bodyPr/>
                    <a:lstStyle/>
                    <a:p>
                      <a:r>
                        <a:rPr lang="en-US" dirty="0"/>
                        <a:t>99</a:t>
                      </a:r>
                    </a:p>
                  </a:txBody>
                  <a:tcPr/>
                </a:tc>
                <a:tc>
                  <a:txBody>
                    <a:bodyPr/>
                    <a:lstStyle/>
                    <a:p>
                      <a:r>
                        <a:rPr lang="en-US" dirty="0"/>
                        <a:t>67</a:t>
                      </a:r>
                    </a:p>
                  </a:txBody>
                  <a:tcPr/>
                </a:tc>
                <a:tc>
                  <a:txBody>
                    <a:bodyPr/>
                    <a:lstStyle/>
                    <a:p>
                      <a:r>
                        <a:rPr lang="en-US" dirty="0"/>
                        <a:t>24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7" name="Table 6">
            <a:extLst>
              <a:ext uri="{FF2B5EF4-FFF2-40B4-BE49-F238E27FC236}">
                <a16:creationId xmlns:a16="http://schemas.microsoft.com/office/drawing/2014/main" id="{8560188A-D9BB-07F0-A46A-C2B35E8DDA77}"/>
              </a:ext>
            </a:extLst>
          </p:cNvPr>
          <p:cNvGraphicFramePr>
            <a:graphicFrameLocks noGrp="1"/>
          </p:cNvGraphicFramePr>
          <p:nvPr>
            <p:extLst>
              <p:ext uri="{D42A27DB-BD31-4B8C-83A1-F6EECF244321}">
                <p14:modId xmlns:p14="http://schemas.microsoft.com/office/powerpoint/2010/main" val="2615191797"/>
              </p:ext>
            </p:extLst>
          </p:nvPr>
        </p:nvGraphicFramePr>
        <p:xfrm>
          <a:off x="7349214" y="2777632"/>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8" name="Table 7">
            <a:extLst>
              <a:ext uri="{FF2B5EF4-FFF2-40B4-BE49-F238E27FC236}">
                <a16:creationId xmlns:a16="http://schemas.microsoft.com/office/drawing/2014/main" id="{343D1E49-3FCC-843E-CF22-A3D0CAFC4005}"/>
              </a:ext>
            </a:extLst>
          </p:cNvPr>
          <p:cNvGraphicFramePr>
            <a:graphicFrameLocks noGrp="1"/>
          </p:cNvGraphicFramePr>
          <p:nvPr>
            <p:extLst>
              <p:ext uri="{D42A27DB-BD31-4B8C-83A1-F6EECF244321}">
                <p14:modId xmlns:p14="http://schemas.microsoft.com/office/powerpoint/2010/main" val="256682505"/>
              </p:ext>
            </p:extLst>
          </p:nvPr>
        </p:nvGraphicFramePr>
        <p:xfrm>
          <a:off x="7354250" y="3386228"/>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9" name="Table 8">
            <a:extLst>
              <a:ext uri="{FF2B5EF4-FFF2-40B4-BE49-F238E27FC236}">
                <a16:creationId xmlns:a16="http://schemas.microsoft.com/office/drawing/2014/main" id="{6D87D326-5F85-8489-0D40-3BEAE195CDA1}"/>
              </a:ext>
            </a:extLst>
          </p:cNvPr>
          <p:cNvGraphicFramePr>
            <a:graphicFrameLocks noGrp="1"/>
          </p:cNvGraphicFramePr>
          <p:nvPr>
            <p:extLst>
              <p:ext uri="{D42A27DB-BD31-4B8C-83A1-F6EECF244321}">
                <p14:modId xmlns:p14="http://schemas.microsoft.com/office/powerpoint/2010/main" val="2654887285"/>
              </p:ext>
            </p:extLst>
          </p:nvPr>
        </p:nvGraphicFramePr>
        <p:xfrm>
          <a:off x="7349214" y="3962081"/>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10" name="Table 9">
            <a:extLst>
              <a:ext uri="{FF2B5EF4-FFF2-40B4-BE49-F238E27FC236}">
                <a16:creationId xmlns:a16="http://schemas.microsoft.com/office/drawing/2014/main" id="{116B860F-83DC-ECBC-85D9-FB01BF2474AF}"/>
              </a:ext>
            </a:extLst>
          </p:cNvPr>
          <p:cNvGraphicFramePr>
            <a:graphicFrameLocks noGrp="1"/>
          </p:cNvGraphicFramePr>
          <p:nvPr>
            <p:extLst>
              <p:ext uri="{D42A27DB-BD31-4B8C-83A1-F6EECF244321}">
                <p14:modId xmlns:p14="http://schemas.microsoft.com/office/powerpoint/2010/main" val="113553834"/>
              </p:ext>
            </p:extLst>
          </p:nvPr>
        </p:nvGraphicFramePr>
        <p:xfrm>
          <a:off x="7354250" y="4552582"/>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12" name="Table 11">
            <a:extLst>
              <a:ext uri="{FF2B5EF4-FFF2-40B4-BE49-F238E27FC236}">
                <a16:creationId xmlns:a16="http://schemas.microsoft.com/office/drawing/2014/main" id="{EF943EAB-0ABE-D5BB-0F31-0F4D459979B4}"/>
              </a:ext>
            </a:extLst>
          </p:cNvPr>
          <p:cNvGraphicFramePr>
            <a:graphicFrameLocks noGrp="1"/>
          </p:cNvGraphicFramePr>
          <p:nvPr>
            <p:extLst>
              <p:ext uri="{D42A27DB-BD31-4B8C-83A1-F6EECF244321}">
                <p14:modId xmlns:p14="http://schemas.microsoft.com/office/powerpoint/2010/main" val="1000690249"/>
              </p:ext>
            </p:extLst>
          </p:nvPr>
        </p:nvGraphicFramePr>
        <p:xfrm>
          <a:off x="7354250" y="5091882"/>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13" name="Table 12">
            <a:extLst>
              <a:ext uri="{FF2B5EF4-FFF2-40B4-BE49-F238E27FC236}">
                <a16:creationId xmlns:a16="http://schemas.microsoft.com/office/drawing/2014/main" id="{7DCFCD18-BF9F-2A4C-AC89-06F8B72A930B}"/>
              </a:ext>
            </a:extLst>
          </p:cNvPr>
          <p:cNvGraphicFramePr>
            <a:graphicFrameLocks noGrp="1"/>
          </p:cNvGraphicFramePr>
          <p:nvPr>
            <p:extLst>
              <p:ext uri="{D42A27DB-BD31-4B8C-83A1-F6EECF244321}">
                <p14:modId xmlns:p14="http://schemas.microsoft.com/office/powerpoint/2010/main" val="1628231023"/>
              </p:ext>
            </p:extLst>
          </p:nvPr>
        </p:nvGraphicFramePr>
        <p:xfrm>
          <a:off x="7349214" y="5634179"/>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graphicFrame>
        <p:nvGraphicFramePr>
          <p:cNvPr id="14" name="Table 13">
            <a:extLst>
              <a:ext uri="{FF2B5EF4-FFF2-40B4-BE49-F238E27FC236}">
                <a16:creationId xmlns:a16="http://schemas.microsoft.com/office/drawing/2014/main" id="{2E40C1C4-A713-6B29-AF89-66593EA43D39}"/>
              </a:ext>
            </a:extLst>
          </p:cNvPr>
          <p:cNvGraphicFramePr>
            <a:graphicFrameLocks noGrp="1"/>
          </p:cNvGraphicFramePr>
          <p:nvPr>
            <p:extLst>
              <p:ext uri="{D42A27DB-BD31-4B8C-83A1-F6EECF244321}">
                <p14:modId xmlns:p14="http://schemas.microsoft.com/office/powerpoint/2010/main" val="549934500"/>
              </p:ext>
            </p:extLst>
          </p:nvPr>
        </p:nvGraphicFramePr>
        <p:xfrm>
          <a:off x="7354250" y="6224680"/>
          <a:ext cx="3378900" cy="370840"/>
        </p:xfrm>
        <a:graphic>
          <a:graphicData uri="http://schemas.openxmlformats.org/drawingml/2006/table">
            <a:tbl>
              <a:tblPr firstRow="1" bandRow="1">
                <a:tableStyleId>{5C22544A-7EE6-4342-B048-85BDC9FD1C3A}</a:tableStyleId>
              </a:tblPr>
              <a:tblGrid>
                <a:gridCol w="482700">
                  <a:extLst>
                    <a:ext uri="{9D8B030D-6E8A-4147-A177-3AD203B41FA5}">
                      <a16:colId xmlns:a16="http://schemas.microsoft.com/office/drawing/2014/main" val="2650227413"/>
                    </a:ext>
                  </a:extLst>
                </a:gridCol>
                <a:gridCol w="482700">
                  <a:extLst>
                    <a:ext uri="{9D8B030D-6E8A-4147-A177-3AD203B41FA5}">
                      <a16:colId xmlns:a16="http://schemas.microsoft.com/office/drawing/2014/main" val="560979030"/>
                    </a:ext>
                  </a:extLst>
                </a:gridCol>
                <a:gridCol w="482700">
                  <a:extLst>
                    <a:ext uri="{9D8B030D-6E8A-4147-A177-3AD203B41FA5}">
                      <a16:colId xmlns:a16="http://schemas.microsoft.com/office/drawing/2014/main" val="3799167135"/>
                    </a:ext>
                  </a:extLst>
                </a:gridCol>
                <a:gridCol w="482700">
                  <a:extLst>
                    <a:ext uri="{9D8B030D-6E8A-4147-A177-3AD203B41FA5}">
                      <a16:colId xmlns:a16="http://schemas.microsoft.com/office/drawing/2014/main" val="4214003679"/>
                    </a:ext>
                  </a:extLst>
                </a:gridCol>
                <a:gridCol w="482700">
                  <a:extLst>
                    <a:ext uri="{9D8B030D-6E8A-4147-A177-3AD203B41FA5}">
                      <a16:colId xmlns:a16="http://schemas.microsoft.com/office/drawing/2014/main" val="3037047456"/>
                    </a:ext>
                  </a:extLst>
                </a:gridCol>
                <a:gridCol w="482700">
                  <a:extLst>
                    <a:ext uri="{9D8B030D-6E8A-4147-A177-3AD203B41FA5}">
                      <a16:colId xmlns:a16="http://schemas.microsoft.com/office/drawing/2014/main" val="362353867"/>
                    </a:ext>
                  </a:extLst>
                </a:gridCol>
                <a:gridCol w="482700">
                  <a:extLst>
                    <a:ext uri="{9D8B030D-6E8A-4147-A177-3AD203B41FA5}">
                      <a16:colId xmlns:a16="http://schemas.microsoft.com/office/drawing/2014/main" val="250090119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6670003"/>
                  </a:ext>
                </a:extLst>
              </a:tr>
            </a:tbl>
          </a:graphicData>
        </a:graphic>
      </p:graphicFrame>
    </p:spTree>
    <p:extLst>
      <p:ext uri="{BB962C8B-B14F-4D97-AF65-F5344CB8AC3E}">
        <p14:creationId xmlns:p14="http://schemas.microsoft.com/office/powerpoint/2010/main" val="187510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Uses of Queue</a:t>
            </a:r>
          </a:p>
        </p:txBody>
      </p:sp>
      <p:sp>
        <p:nvSpPr>
          <p:cNvPr id="4" name="Slide Number Placeholder 3"/>
          <p:cNvSpPr>
            <a:spLocks noGrp="1"/>
          </p:cNvSpPr>
          <p:nvPr>
            <p:ph type="sldNum" sz="quarter" idx="12"/>
          </p:nvPr>
        </p:nvSpPr>
        <p:spPr/>
        <p:txBody>
          <a:bodyPr/>
          <a:lstStyle/>
          <a:p>
            <a:fld id="{82811DF7-A42A-4107-A9E6-6C3947535C56}" type="slidenum">
              <a:rPr lang="en-US" smtClean="0"/>
              <a:pPr/>
              <a:t>8</a:t>
            </a:fld>
            <a:endParaRPr lang="en-US"/>
          </a:p>
        </p:txBody>
      </p:sp>
      <p:sp>
        <p:nvSpPr>
          <p:cNvPr id="11" name="TextBox 10"/>
          <p:cNvSpPr txBox="1"/>
          <p:nvPr/>
        </p:nvSpPr>
        <p:spPr>
          <a:xfrm>
            <a:off x="2100198" y="1590806"/>
            <a:ext cx="8229599" cy="2834622"/>
          </a:xfrm>
          <a:prstGeom prst="rect">
            <a:avLst/>
          </a:prstGeom>
          <a:noFill/>
        </p:spPr>
        <p:txBody>
          <a:bodyPr wrap="square" rtlCol="0">
            <a:spAutoFit/>
          </a:bodyPr>
          <a:lstStyle/>
          <a:p>
            <a:pPr algn="just">
              <a:lnSpc>
                <a:spcPct val="90000"/>
              </a:lnSpc>
            </a:pPr>
            <a:endParaRPr lang="en-GB"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US" sz="2400" dirty="0">
                <a:cs typeface="Times New Roman" panose="02020603050405020304" pitchFamily="18" charset="0"/>
              </a:rPr>
              <a:t>There are various queues quietly doing their job in a computer’s operating system.</a:t>
            </a:r>
          </a:p>
          <a:p>
            <a:pPr marL="285750" indent="-285750" algn="just">
              <a:lnSpc>
                <a:spcPct val="90000"/>
              </a:lnSpc>
              <a:buFont typeface="Wingdings" panose="05000000000000000000" pitchFamily="2" charset="2"/>
              <a:buChar char="§"/>
            </a:pPr>
            <a:endParaRPr lang="en-US" sz="2400" dirty="0">
              <a:cs typeface="Times New Roman" panose="02020603050405020304" pitchFamily="18" charset="0"/>
            </a:endParaRPr>
          </a:p>
          <a:p>
            <a:pPr marL="742950" lvl="1" indent="-285750" algn="just">
              <a:lnSpc>
                <a:spcPct val="90000"/>
              </a:lnSpc>
              <a:buFont typeface="Wingdings" panose="05000000000000000000" pitchFamily="2" charset="2"/>
              <a:buChar char="§"/>
            </a:pPr>
            <a:r>
              <a:rPr lang="en-US" sz="2400" dirty="0">
                <a:cs typeface="Times New Roman" panose="02020603050405020304" pitchFamily="18" charset="0"/>
              </a:rPr>
              <a:t>printer queue</a:t>
            </a:r>
          </a:p>
          <a:p>
            <a:pPr marL="742950" lvl="1" indent="-285750" algn="just">
              <a:lnSpc>
                <a:spcPct val="90000"/>
              </a:lnSpc>
              <a:buFont typeface="Wingdings" panose="05000000000000000000" pitchFamily="2" charset="2"/>
              <a:buChar char="§"/>
            </a:pPr>
            <a:r>
              <a:rPr lang="en-US" sz="2400" dirty="0">
                <a:cs typeface="Times New Roman" panose="02020603050405020304" pitchFamily="18" charset="0"/>
              </a:rPr>
              <a:t>stores keystroke data as you type at the keyboard</a:t>
            </a:r>
          </a:p>
          <a:p>
            <a:pPr marL="742950" lvl="1" indent="-285750" algn="just">
              <a:lnSpc>
                <a:spcPct val="90000"/>
              </a:lnSpc>
              <a:buFont typeface="Wingdings" panose="05000000000000000000" pitchFamily="2" charset="2"/>
              <a:buChar char="§"/>
            </a:pPr>
            <a:r>
              <a:rPr lang="en-US" sz="2400" dirty="0">
                <a:cs typeface="Times New Roman" panose="02020603050405020304" pitchFamily="18" charset="0"/>
              </a:rPr>
              <a:t>pipeline</a:t>
            </a:r>
          </a:p>
          <a:p>
            <a:pPr algn="just">
              <a:lnSpc>
                <a:spcPct val="90000"/>
              </a:lnSpc>
            </a:pPr>
            <a:endParaRPr lang="en-GB" dirty="0">
              <a:cs typeface="Times New Roman" panose="02020603050405020304" pitchFamily="18" charset="0"/>
            </a:endParaRPr>
          </a:p>
          <a:p>
            <a:pPr algn="just">
              <a:lnSpc>
                <a:spcPct val="90000"/>
              </a:lnSpc>
            </a:pPr>
            <a:endParaRPr lang="en-GB" dirty="0">
              <a:cs typeface="Times New Roman" panose="02020603050405020304" pitchFamily="18" charset="0"/>
            </a:endParaRPr>
          </a:p>
        </p:txBody>
      </p:sp>
    </p:spTree>
    <p:extLst>
      <p:ext uri="{BB962C8B-B14F-4D97-AF65-F5344CB8AC3E}">
        <p14:creationId xmlns:p14="http://schemas.microsoft.com/office/powerpoint/2010/main" val="393084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601249"/>
            <a:ext cx="6858000" cy="801666"/>
          </a:xfrm>
        </p:spPr>
        <p:txBody>
          <a:bodyPr>
            <a:normAutofit/>
          </a:bodyPr>
          <a:lstStyle/>
          <a:p>
            <a:r>
              <a:rPr lang="en-US" sz="3200" dirty="0">
                <a:latin typeface="+mn-lt"/>
              </a:rPr>
              <a:t>Queue - Implementation</a:t>
            </a:r>
          </a:p>
        </p:txBody>
      </p:sp>
      <p:sp>
        <p:nvSpPr>
          <p:cNvPr id="4" name="Slide Number Placeholder 3"/>
          <p:cNvSpPr>
            <a:spLocks noGrp="1"/>
          </p:cNvSpPr>
          <p:nvPr>
            <p:ph type="sldNum" sz="quarter" idx="12"/>
          </p:nvPr>
        </p:nvSpPr>
        <p:spPr/>
        <p:txBody>
          <a:bodyPr/>
          <a:lstStyle/>
          <a:p>
            <a:fld id="{82811DF7-A42A-4107-A9E6-6C3947535C56}" type="slidenum">
              <a:rPr lang="en-US" smtClean="0"/>
              <a:pPr/>
              <a:t>9</a:t>
            </a:fld>
            <a:endParaRPr lang="en-US"/>
          </a:p>
        </p:txBody>
      </p:sp>
      <p:sp>
        <p:nvSpPr>
          <p:cNvPr id="11" name="TextBox 10"/>
          <p:cNvSpPr txBox="1"/>
          <p:nvPr/>
        </p:nvSpPr>
        <p:spPr>
          <a:xfrm>
            <a:off x="2100198" y="1590807"/>
            <a:ext cx="8229599" cy="461665"/>
          </a:xfrm>
          <a:prstGeom prst="rect">
            <a:avLst/>
          </a:prstGeom>
          <a:noFill/>
        </p:spPr>
        <p:txBody>
          <a:bodyPr wrap="square" rtlCol="0">
            <a:spAutoFit/>
          </a:bodyPr>
          <a:lstStyle/>
          <a:p>
            <a:r>
              <a:rPr lang="en-US" sz="2400" dirty="0"/>
              <a:t>Queue implementation using an </a:t>
            </a:r>
            <a:r>
              <a:rPr lang="en-US" sz="2400" b="1" dirty="0">
                <a:solidFill>
                  <a:srgbClr val="FF0000"/>
                </a:solidFill>
              </a:rPr>
              <a:t>array </a:t>
            </a:r>
            <a:r>
              <a:rPr lang="en-US" sz="2400" dirty="0"/>
              <a:t>with restricted access</a:t>
            </a:r>
          </a:p>
        </p:txBody>
      </p:sp>
      <p:sp>
        <p:nvSpPr>
          <p:cNvPr id="18" name="TextBox 17"/>
          <p:cNvSpPr txBox="1"/>
          <p:nvPr/>
        </p:nvSpPr>
        <p:spPr>
          <a:xfrm>
            <a:off x="6093884" y="2032705"/>
            <a:ext cx="4554023" cy="4524315"/>
          </a:xfrm>
          <a:prstGeom prst="rect">
            <a:avLst/>
          </a:prstGeom>
          <a:solidFill>
            <a:schemeClr val="bg1">
              <a:lumMod val="85000"/>
            </a:schemeClr>
          </a:solidFill>
        </p:spPr>
        <p:txBody>
          <a:bodyPr wrap="square" rtlCol="0">
            <a:spAutoFit/>
          </a:bodyPr>
          <a:lstStyle/>
          <a:p>
            <a:r>
              <a:rPr lang="en-US" sz="1600" dirty="0"/>
              <a:t>class </a:t>
            </a:r>
            <a:r>
              <a:rPr lang="en-US" sz="1600" dirty="0" err="1"/>
              <a:t>QueueX</a:t>
            </a:r>
            <a:r>
              <a:rPr lang="en-US" sz="1600" dirty="0"/>
              <a:t> {</a:t>
            </a:r>
          </a:p>
          <a:p>
            <a:r>
              <a:rPr lang="en-US" sz="1600" dirty="0"/>
              <a:t>      private </a:t>
            </a:r>
            <a:r>
              <a:rPr lang="en-US" sz="1600" dirty="0" err="1"/>
              <a:t>int</a:t>
            </a:r>
            <a:r>
              <a:rPr lang="en-US" sz="1600" dirty="0"/>
              <a:t> </a:t>
            </a:r>
            <a:r>
              <a:rPr lang="en-US" sz="1600" dirty="0" err="1"/>
              <a:t>maxSize</a:t>
            </a:r>
            <a:r>
              <a:rPr lang="en-US" sz="1600" dirty="0"/>
              <a:t>;    // size of queue array</a:t>
            </a:r>
          </a:p>
          <a:p>
            <a:r>
              <a:rPr lang="en-US" sz="1600" dirty="0"/>
              <a:t>      private </a:t>
            </a:r>
            <a:r>
              <a:rPr lang="en-US" sz="1600" dirty="0" err="1"/>
              <a:t>int</a:t>
            </a:r>
            <a:r>
              <a:rPr lang="en-US" sz="1600" dirty="0"/>
              <a:t> [] </a:t>
            </a:r>
            <a:r>
              <a:rPr lang="en-US" sz="1600" dirty="0" err="1"/>
              <a:t>queArray</a:t>
            </a:r>
            <a:r>
              <a:rPr lang="en-US" sz="1600" dirty="0"/>
              <a:t>;</a:t>
            </a:r>
          </a:p>
          <a:p>
            <a:r>
              <a:rPr lang="en-US" sz="1600" dirty="0"/>
              <a:t>      private </a:t>
            </a:r>
            <a:r>
              <a:rPr lang="en-US" sz="1600" dirty="0" err="1"/>
              <a:t>int</a:t>
            </a:r>
            <a:r>
              <a:rPr lang="en-US" sz="1600" dirty="0"/>
              <a:t> front;           //front of the queue </a:t>
            </a:r>
          </a:p>
          <a:p>
            <a:r>
              <a:rPr lang="en-US" sz="1600" dirty="0"/>
              <a:t>      private </a:t>
            </a:r>
            <a:r>
              <a:rPr lang="en-US" sz="1600" dirty="0" err="1"/>
              <a:t>int</a:t>
            </a:r>
            <a:r>
              <a:rPr lang="en-US" sz="1600" dirty="0"/>
              <a:t> rear;           //rear of the queue</a:t>
            </a:r>
          </a:p>
          <a:p>
            <a:r>
              <a:rPr lang="en-US" sz="1600" dirty="0"/>
              <a:t>      private </a:t>
            </a:r>
            <a:r>
              <a:rPr lang="en-US" sz="1600" dirty="0" err="1"/>
              <a:t>int</a:t>
            </a:r>
            <a:r>
              <a:rPr lang="en-US" sz="1600" dirty="0"/>
              <a:t> nItems;  //no of items of the queue</a:t>
            </a:r>
          </a:p>
          <a:p>
            <a:endParaRPr lang="en-US" sz="1600" dirty="0"/>
          </a:p>
          <a:p>
            <a:r>
              <a:rPr lang="en-US" sz="1600" dirty="0"/>
              <a:t>      public </a:t>
            </a:r>
            <a:r>
              <a:rPr lang="en-US" sz="1600" dirty="0" err="1"/>
              <a:t>QueueX</a:t>
            </a:r>
            <a:r>
              <a:rPr lang="en-US" sz="1600" dirty="0"/>
              <a:t> (int s) {// constructor</a:t>
            </a:r>
          </a:p>
          <a:p>
            <a:r>
              <a:rPr lang="en-US" sz="1600" dirty="0"/>
              <a:t>          </a:t>
            </a:r>
          </a:p>
          <a:p>
            <a:r>
              <a:rPr lang="en-US" sz="1600" dirty="0"/>
              <a:t>	 </a:t>
            </a:r>
            <a:r>
              <a:rPr lang="en-US" sz="1600" dirty="0" err="1"/>
              <a:t>maxSize</a:t>
            </a:r>
            <a:r>
              <a:rPr lang="en-US" sz="1600" dirty="0"/>
              <a:t> = s;       // set array size</a:t>
            </a:r>
          </a:p>
          <a:p>
            <a:r>
              <a:rPr lang="en-US" sz="1600" dirty="0"/>
              <a:t>	 </a:t>
            </a:r>
            <a:r>
              <a:rPr lang="en-US" sz="1600" dirty="0" err="1"/>
              <a:t>queArray</a:t>
            </a:r>
            <a:r>
              <a:rPr lang="en-US" sz="1600" dirty="0"/>
              <a:t> = new int[</a:t>
            </a:r>
            <a:r>
              <a:rPr lang="en-US" sz="1600" dirty="0" err="1"/>
              <a:t>maxSize</a:t>
            </a:r>
            <a:r>
              <a:rPr lang="en-US" sz="1600" dirty="0"/>
              <a:t>];</a:t>
            </a:r>
          </a:p>
          <a:p>
            <a:r>
              <a:rPr lang="en-US" sz="1600" dirty="0"/>
              <a:t>	 front = </a:t>
            </a:r>
            <a:r>
              <a:rPr lang="en-US" sz="1600" b="1" dirty="0"/>
              <a:t>0</a:t>
            </a:r>
            <a:r>
              <a:rPr lang="en-US" sz="1600" dirty="0"/>
              <a:t>;</a:t>
            </a:r>
          </a:p>
          <a:p>
            <a:r>
              <a:rPr lang="en-US" sz="1600" dirty="0"/>
              <a:t>	 rear = </a:t>
            </a:r>
            <a:r>
              <a:rPr lang="en-US" sz="1600" b="1" dirty="0"/>
              <a:t>-1</a:t>
            </a:r>
            <a:r>
              <a:rPr lang="en-US" sz="1600" dirty="0"/>
              <a:t>;</a:t>
            </a:r>
          </a:p>
          <a:p>
            <a:r>
              <a:rPr lang="en-US" sz="1600" dirty="0"/>
              <a:t>	 nItems = </a:t>
            </a:r>
            <a:r>
              <a:rPr lang="en-US" sz="1600" b="1" dirty="0"/>
              <a:t>0</a:t>
            </a:r>
            <a:r>
              <a:rPr lang="en-US" sz="1600" dirty="0"/>
              <a:t>;             // no items</a:t>
            </a:r>
          </a:p>
          <a:p>
            <a:r>
              <a:rPr lang="en-US" sz="1600" dirty="0"/>
              <a:t>       }</a:t>
            </a:r>
          </a:p>
          <a:p>
            <a:r>
              <a:rPr lang="en-US" sz="1600" dirty="0"/>
              <a:t>       …………………….</a:t>
            </a:r>
          </a:p>
          <a:p>
            <a:r>
              <a:rPr lang="en-US" sz="1600" dirty="0"/>
              <a:t>       …………………….</a:t>
            </a:r>
          </a:p>
          <a:p>
            <a:r>
              <a:rPr lang="en-US" sz="1600" dirty="0"/>
              <a:t>}</a:t>
            </a:r>
          </a:p>
        </p:txBody>
      </p:sp>
      <p:sp>
        <p:nvSpPr>
          <p:cNvPr id="3" name="TextBox 2"/>
          <p:cNvSpPr txBox="1"/>
          <p:nvPr/>
        </p:nvSpPr>
        <p:spPr>
          <a:xfrm>
            <a:off x="2100197" y="2064998"/>
            <a:ext cx="4039696" cy="5324535"/>
          </a:xfrm>
          <a:prstGeom prst="rect">
            <a:avLst/>
          </a:prstGeom>
          <a:noFill/>
        </p:spPr>
        <p:txBody>
          <a:bodyPr wrap="none" rtlCol="0">
            <a:spAutoFit/>
          </a:bodyPr>
          <a:lstStyle/>
          <a:p>
            <a:pPr marL="342900" indent="-342900">
              <a:buFont typeface="Wingdings" panose="05000000000000000000" pitchFamily="2" charset="2"/>
              <a:buChar char="§"/>
            </a:pPr>
            <a:r>
              <a:rPr lang="en-US" sz="2000" dirty="0"/>
              <a:t>Constructor creates a new Queue</a:t>
            </a:r>
          </a:p>
          <a:p>
            <a:r>
              <a:rPr lang="en-US" sz="2000" dirty="0"/>
              <a:t>of a size specified in its argument.</a:t>
            </a:r>
          </a:p>
          <a:p>
            <a:endParaRPr lang="en-US" sz="2000" dirty="0"/>
          </a:p>
          <a:p>
            <a:pPr marL="342900" indent="-342900">
              <a:buFont typeface="Wingdings" panose="05000000000000000000" pitchFamily="2" charset="2"/>
              <a:buChar char="§"/>
            </a:pPr>
            <a:r>
              <a:rPr lang="en-US" sz="2000" dirty="0"/>
              <a:t>Variable </a:t>
            </a:r>
            <a:r>
              <a:rPr lang="en-US" sz="2000" b="1" i="1" dirty="0"/>
              <a:t>front</a:t>
            </a:r>
            <a:r>
              <a:rPr lang="en-US" sz="2000" dirty="0"/>
              <a:t>, which stores the </a:t>
            </a:r>
          </a:p>
          <a:p>
            <a:r>
              <a:rPr lang="en-US" sz="2000" dirty="0"/>
              <a:t>index of the item on the front of the </a:t>
            </a:r>
          </a:p>
          <a:p>
            <a:r>
              <a:rPr lang="en-US" sz="2000" dirty="0"/>
              <a:t>queue.</a:t>
            </a:r>
          </a:p>
          <a:p>
            <a:endParaRPr lang="en-US" sz="2000" dirty="0"/>
          </a:p>
          <a:p>
            <a:pPr marL="342900" indent="-342900">
              <a:buFont typeface="Wingdings" panose="05000000000000000000" pitchFamily="2" charset="2"/>
              <a:buChar char="§"/>
            </a:pPr>
            <a:r>
              <a:rPr lang="en-US" sz="2000" dirty="0"/>
              <a:t>Variable </a:t>
            </a:r>
            <a:r>
              <a:rPr lang="en-US" sz="2000" b="1" i="1" dirty="0"/>
              <a:t>rear</a:t>
            </a:r>
            <a:r>
              <a:rPr lang="en-US" sz="2000" dirty="0"/>
              <a:t>, which stores the </a:t>
            </a:r>
          </a:p>
          <a:p>
            <a:r>
              <a:rPr lang="en-US" sz="2000" dirty="0"/>
              <a:t>index of the item on the end of the </a:t>
            </a:r>
          </a:p>
          <a:p>
            <a:r>
              <a:rPr lang="en-US" sz="2000" dirty="0"/>
              <a:t>queue.</a:t>
            </a:r>
          </a:p>
          <a:p>
            <a:endParaRPr lang="en-US" sz="2000" dirty="0"/>
          </a:p>
          <a:p>
            <a:pPr marL="342900" indent="-342900">
              <a:buFont typeface="Wingdings" panose="05000000000000000000" pitchFamily="2" charset="2"/>
              <a:buChar char="§"/>
            </a:pPr>
            <a:r>
              <a:rPr lang="en-US" sz="2000" dirty="0"/>
              <a:t>Variable </a:t>
            </a:r>
            <a:r>
              <a:rPr lang="en-US" sz="2000" i="1" dirty="0"/>
              <a:t>nItems</a:t>
            </a:r>
            <a:r>
              <a:rPr lang="en-US" sz="2000" dirty="0"/>
              <a:t>, which stores the </a:t>
            </a:r>
          </a:p>
          <a:p>
            <a:r>
              <a:rPr lang="en-US" sz="2000" dirty="0"/>
              <a:t>total number of the items in the </a:t>
            </a:r>
          </a:p>
          <a:p>
            <a:r>
              <a:rPr lang="en-US" sz="2000" dirty="0"/>
              <a:t>queue.</a:t>
            </a:r>
          </a:p>
          <a:p>
            <a:endParaRPr lang="en-US" sz="2000" dirty="0"/>
          </a:p>
          <a:p>
            <a:endParaRPr lang="en-US" sz="2000" dirty="0"/>
          </a:p>
          <a:p>
            <a:endParaRPr lang="en-US" sz="2000" dirty="0"/>
          </a:p>
        </p:txBody>
      </p:sp>
    </p:spTree>
    <p:extLst>
      <p:ext uri="{BB962C8B-B14F-4D97-AF65-F5344CB8AC3E}">
        <p14:creationId xmlns:p14="http://schemas.microsoft.com/office/powerpoint/2010/main" val="379492282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1718f6a-3191-4b10-bab6-49a892608d4f">
      <Terms xmlns="http://schemas.microsoft.com/office/infopath/2007/PartnerControls"/>
    </lcf76f155ced4ddcb4097134ff3c332f>
    <TaxCatchAll xmlns="f27f2145-870e-4375-be19-b1d2c8d61a9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503644CC7B9D4680D6EE4CCCF2C992" ma:contentTypeVersion="14" ma:contentTypeDescription="Create a new document." ma:contentTypeScope="" ma:versionID="a434e3fa0175df01d750fd8dcaf8a00f">
  <xsd:schema xmlns:xsd="http://www.w3.org/2001/XMLSchema" xmlns:xs="http://www.w3.org/2001/XMLSchema" xmlns:p="http://schemas.microsoft.com/office/2006/metadata/properties" xmlns:ns2="c1718f6a-3191-4b10-bab6-49a892608d4f" xmlns:ns3="f27f2145-870e-4375-be19-b1d2c8d61a99" targetNamespace="http://schemas.microsoft.com/office/2006/metadata/properties" ma:root="true" ma:fieldsID="cca8502b649607b1a7ebaf1946ecb9e9" ns2:_="" ns3:_="">
    <xsd:import namespace="c1718f6a-3191-4b10-bab6-49a892608d4f"/>
    <xsd:import namespace="f27f2145-870e-4375-be19-b1d2c8d61a9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718f6a-3191-4b10-bab6-49a892608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27f2145-870e-4375-be19-b1d2c8d61a9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3b7e960-3d7b-437e-b317-07637589bdc5}" ma:internalName="TaxCatchAll" ma:showField="CatchAllData" ma:web="f27f2145-870e-4375-be19-b1d2c8d61a9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EF80B-C2D9-48C4-81B6-83B6E9BC7441}">
  <ds:schemaRefs>
    <ds:schemaRef ds:uri="http://schemas.microsoft.com/office/2006/metadata/properties"/>
    <ds:schemaRef ds:uri="http://schemas.microsoft.com/office/infopath/2007/PartnerControls"/>
    <ds:schemaRef ds:uri="c1718f6a-3191-4b10-bab6-49a892608d4f"/>
    <ds:schemaRef ds:uri="f27f2145-870e-4375-be19-b1d2c8d61a99"/>
  </ds:schemaRefs>
</ds:datastoreItem>
</file>

<file path=customXml/itemProps2.xml><?xml version="1.0" encoding="utf-8"?>
<ds:datastoreItem xmlns:ds="http://schemas.openxmlformats.org/officeDocument/2006/customXml" ds:itemID="{45096DDA-2F57-45FB-86F2-751C20A61D34}">
  <ds:schemaRefs>
    <ds:schemaRef ds:uri="http://schemas.microsoft.com/sharepoint/v3/contenttype/forms"/>
  </ds:schemaRefs>
</ds:datastoreItem>
</file>

<file path=customXml/itemProps3.xml><?xml version="1.0" encoding="utf-8"?>
<ds:datastoreItem xmlns:ds="http://schemas.openxmlformats.org/officeDocument/2006/customXml" ds:itemID="{D6D73023-A07D-4798-BD74-FE0C6CCF54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718f6a-3191-4b10-bab6-49a892608d4f"/>
    <ds:schemaRef ds:uri="f27f2145-870e-4375-be19-b1d2c8d61a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3327</TotalTime>
  <Words>2504</Words>
  <Application>Microsoft Office PowerPoint</Application>
  <PresentationFormat>Widescreen</PresentationFormat>
  <Paragraphs>657</Paragraphs>
  <Slides>27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Garamond</vt:lpstr>
      <vt:lpstr>Tahoma</vt:lpstr>
      <vt:lpstr>Times New Roman</vt:lpstr>
      <vt:lpstr>Trebuchet MS</vt:lpstr>
      <vt:lpstr>Wingdings</vt:lpstr>
      <vt:lpstr>Custom Design</vt:lpstr>
      <vt:lpstr>1_Custom Design</vt:lpstr>
      <vt:lpstr>PowerPoint Presentation</vt:lpstr>
      <vt:lpstr>Queues</vt:lpstr>
      <vt:lpstr>Queues</vt:lpstr>
      <vt:lpstr>Queue - Insert</vt:lpstr>
      <vt:lpstr>Queue - Remove</vt:lpstr>
      <vt:lpstr>Queue - PeekFront</vt:lpstr>
      <vt:lpstr>Question 01</vt:lpstr>
      <vt:lpstr>Uses of Queue</vt:lpstr>
      <vt:lpstr>Queue - Implementation</vt:lpstr>
      <vt:lpstr>Queue – Implementation - insert</vt:lpstr>
      <vt:lpstr>Queue – Implementation - insert</vt:lpstr>
      <vt:lpstr>Queue – Implementation - insert</vt:lpstr>
      <vt:lpstr>Queue – Implementation – remove/peekFront</vt:lpstr>
      <vt:lpstr>Queue – Implementation – remove</vt:lpstr>
      <vt:lpstr>Queue – Implementation – peekFront</vt:lpstr>
      <vt:lpstr>Question 02</vt:lpstr>
      <vt:lpstr>Question 03</vt:lpstr>
      <vt:lpstr>Question 03 Contd..</vt:lpstr>
      <vt:lpstr>How to overcome this situation??</vt:lpstr>
      <vt:lpstr>Circular Queue</vt:lpstr>
      <vt:lpstr>Question 04</vt:lpstr>
      <vt:lpstr>Inserting an element to Linear Queue</vt:lpstr>
      <vt:lpstr>Removing an element from Linear Queue</vt:lpstr>
      <vt:lpstr>Question 05</vt:lpstr>
      <vt:lpstr>Question 06 Creating a Queue</vt:lpstr>
      <vt:lpstr>Creating a Queue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Namalie Walgampaya</dc:creator>
  <cp:lastModifiedBy>Dinuka Wijendra</cp:lastModifiedBy>
  <cp:revision>189</cp:revision>
  <dcterms:created xsi:type="dcterms:W3CDTF">2018-05-27T05:47:50Z</dcterms:created>
  <dcterms:modified xsi:type="dcterms:W3CDTF">2025-02-17T06:21:41Z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0x01010013503644CC7B9D4680D6EE4CCCF2C992</vt:lpwstr>
  </property>
</Properties>
</file>