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62" r:id="rId7"/>
    <p:sldId id="258" r:id="rId8"/>
    <p:sldId id="261" r:id="rId9"/>
    <p:sldId id="263" r:id="rId10"/>
    <p:sldId id="259" r:id="rId11"/>
    <p:sldId id="264" r:id="rId12"/>
    <p:sldId id="265" r:id="rId13"/>
    <p:sldId id="25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4B275-E211-4A9D-889E-B54DC296FFA7}" v="9" dt="2021-12-15T11:11:5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ran.r-project.org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2D671E-603E-4CD4-BBE5-CCC241FCE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69247"/>
            <a:ext cx="6815669" cy="1515533"/>
          </a:xfrm>
        </p:spPr>
        <p:txBody>
          <a:bodyPr/>
          <a:lstStyle/>
          <a:p>
            <a:r>
              <a:rPr lang="ro-RO" sz="6600" dirty="0"/>
              <a:t>R Studio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7CFC0C0-1AEC-4E4C-AE92-73EE38A26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568823"/>
            <a:ext cx="6815669" cy="1890944"/>
          </a:xfrm>
        </p:spPr>
        <p:txBody>
          <a:bodyPr>
            <a:normAutofit fontScale="55000" lnSpcReduction="20000"/>
          </a:bodyPr>
          <a:lstStyle/>
          <a:p>
            <a:endParaRPr lang="ro-RO" dirty="0"/>
          </a:p>
          <a:p>
            <a:pPr algn="l"/>
            <a:r>
              <a:rPr lang="ro-RO" dirty="0"/>
              <a:t>Echipa:</a:t>
            </a:r>
          </a:p>
          <a:p>
            <a:pPr algn="l"/>
            <a:r>
              <a:rPr lang="ro-RO" dirty="0"/>
              <a:t>         Cozma Miruna</a:t>
            </a:r>
          </a:p>
          <a:p>
            <a:pPr algn="l"/>
            <a:r>
              <a:rPr lang="ro-RO" dirty="0"/>
              <a:t>         Muresan Denisa</a:t>
            </a:r>
          </a:p>
          <a:p>
            <a:pPr algn="l"/>
            <a:r>
              <a:rPr lang="ro-RO" dirty="0"/>
              <a:t>         Stepanovici Denisa</a:t>
            </a:r>
          </a:p>
          <a:p>
            <a:pPr algn="l"/>
            <a:r>
              <a:rPr lang="ro-RO" dirty="0"/>
              <a:t>Specializare: Informatică economică</a:t>
            </a:r>
          </a:p>
          <a:p>
            <a:pPr algn="l"/>
            <a:r>
              <a:rPr lang="ro-RO" dirty="0"/>
              <a:t>Anul: 3</a:t>
            </a:r>
          </a:p>
        </p:txBody>
      </p:sp>
    </p:spTree>
    <p:extLst>
      <p:ext uri="{BB962C8B-B14F-4D97-AF65-F5344CB8AC3E}">
        <p14:creationId xmlns:p14="http://schemas.microsoft.com/office/powerpoint/2010/main" val="352292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D930683-2541-4604-B7EC-7EA64455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85926"/>
            <a:ext cx="3660056" cy="621579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Aplica</a:t>
            </a:r>
            <a:r>
              <a:rPr lang="ro-RO" sz="2400" dirty="0" err="1"/>
              <a:t>ția</a:t>
            </a:r>
            <a:r>
              <a:rPr lang="ro-RO" sz="2400" dirty="0"/>
              <a:t> noastră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FADDFB-63DC-466A-A63D-82858058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ro-RO" sz="1600" dirty="0">
                <a:latin typeface="Source Sans Pro" panose="020B0604020202020204" pitchFamily="34" charset="0"/>
              </a:rPr>
              <a:t>Echipa noastră a realizat o aplicație simplă în </a:t>
            </a:r>
            <a:r>
              <a:rPr lang="ro-RO" sz="1600" dirty="0" err="1">
                <a:latin typeface="Source Sans Pro" panose="020B0604020202020204" pitchFamily="34" charset="0"/>
              </a:rPr>
              <a:t>RStudio</a:t>
            </a:r>
            <a:r>
              <a:rPr lang="ro-RO" sz="1600" dirty="0">
                <a:latin typeface="Source Sans Pro" panose="020B0604020202020204" pitchFamily="34" charset="0"/>
              </a:rPr>
              <a:t> care ajută utilizatorul să măsoare distanța liniară dintre două locații sau aria unui poligon, pentru care acesta alege vârfurile.</a:t>
            </a:r>
            <a:endParaRPr lang="ro-RO" sz="1600" b="0" i="0" dirty="0">
              <a:effectLst/>
              <a:latin typeface="Source Sans Pro" panose="020B0604020202020204" pitchFamily="34" charset="0"/>
            </a:endParaRPr>
          </a:p>
        </p:txBody>
      </p:sp>
      <p:pic>
        <p:nvPicPr>
          <p:cNvPr id="11" name="Imagine 10" descr="O imagine care conține hartă&#10;&#10;Descriere generată automat">
            <a:extLst>
              <a:ext uri="{FF2B5EF4-FFF2-40B4-BE49-F238E27FC236}">
                <a16:creationId xmlns:a16="http://schemas.microsoft.com/office/drawing/2014/main" id="{086950CD-7943-43ED-9FDC-E783C3A04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6" r="4527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0270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3EACCB-487C-4E5A-9C3B-4A0C0314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7260F47-4809-477F-97CB-AD688B00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Ce este R Studio  ?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Ce putem realiza cu R Studio ?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Care este una dintre caracteristicile IDE –ului ?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Pe ce sistem de operare poate fi instalat R Studio ?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 ce limbaj este scris R Studio ?</a:t>
            </a:r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pPr marL="457200" indent="-45720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34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A95936-8AE4-423E-9658-70DB2745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R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0ADF02-9E0D-42E5-AC2C-ACEFEECD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>
                <a:latin typeface="Garamond" panose="02020404030301010803" pitchFamily="18" charset="0"/>
              </a:rPr>
              <a:t>     </a:t>
            </a:r>
            <a:r>
              <a:rPr lang="ro-RO" dirty="0"/>
              <a:t>R este un l</a:t>
            </a:r>
            <a:r>
              <a:rPr lang="it-IT" b="0" i="0" dirty="0">
                <a:solidFill>
                  <a:srgbClr val="000000"/>
                </a:solidFill>
                <a:effectLst/>
              </a:rPr>
              <a:t>imbaj de programare specializat pe domeniul statisticii</a:t>
            </a:r>
            <a:r>
              <a:rPr lang="ro-RO" dirty="0">
                <a:solidFill>
                  <a:srgbClr val="000000"/>
                </a:solidFill>
              </a:rPr>
              <a:t> orientat pe obiecte.</a:t>
            </a:r>
            <a:endParaRPr lang="ro-RO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o-RO" dirty="0"/>
              <a:t>Este folosit în realizarea </a:t>
            </a:r>
            <a:r>
              <a:rPr lang="ro-RO" dirty="0">
                <a:solidFill>
                  <a:srgbClr val="000000"/>
                </a:solidFill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</a:rPr>
              <a:t>graficelor </a:t>
            </a:r>
            <a:r>
              <a:rPr lang="ro-RO" b="0" i="0" dirty="0">
                <a:solidFill>
                  <a:srgbClr val="000000"/>
                </a:solidFill>
                <a:effectLst/>
              </a:rPr>
              <a:t>ș</a:t>
            </a:r>
            <a:r>
              <a:rPr lang="pt-BR" b="0" i="0" dirty="0">
                <a:solidFill>
                  <a:srgbClr val="000000"/>
                </a:solidFill>
                <a:effectLst/>
              </a:rPr>
              <a:t>i a rapoartelor</a:t>
            </a:r>
            <a:r>
              <a:rPr lang="ro-RO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</a:rPr>
              <a:t>U</a:t>
            </a:r>
            <a:r>
              <a:rPr lang="fr-FR" b="0" i="0" dirty="0">
                <a:solidFill>
                  <a:srgbClr val="000000"/>
                </a:solidFill>
                <a:effectLst/>
              </a:rPr>
              <a:t>n instrument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utlizat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intens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de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anali</a:t>
            </a:r>
            <a:r>
              <a:rPr lang="ro-RO" b="0" i="0" dirty="0">
                <a:solidFill>
                  <a:srgbClr val="000000"/>
                </a:solidFill>
                <a:effectLst/>
              </a:rPr>
              <a:t>ș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tii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de date</a:t>
            </a:r>
            <a:r>
              <a:rPr lang="ro-RO" b="0" i="0" dirty="0">
                <a:solidFill>
                  <a:srgbClr val="000000"/>
                </a:solidFill>
                <a:effectLst/>
              </a:rPr>
              <a:t>;</a:t>
            </a:r>
            <a:endParaRPr lang="fr-FR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o-RO" dirty="0">
                <a:solidFill>
                  <a:srgbClr val="000000"/>
                </a:solidFill>
              </a:rPr>
              <a:t>O</a:t>
            </a:r>
            <a:r>
              <a:rPr lang="ro-RO" b="0" i="0" dirty="0">
                <a:solidFill>
                  <a:srgbClr val="000000"/>
                </a:solidFill>
                <a:effectLst/>
              </a:rPr>
              <a:t>feră instrumente complexe pentru analiza statistică;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ro-RO" b="0" i="0" dirty="0">
                <a:solidFill>
                  <a:schemeClr val="tx1"/>
                </a:solidFill>
                <a:effectLst/>
              </a:rPr>
              <a:t>R Studio este un mediu integrat de dezvoltare (IDE) pentru R, care oferă o soluție unică pentru toate graficele și calculele statistice.</a:t>
            </a:r>
          </a:p>
          <a:p>
            <a:r>
              <a:rPr lang="ro-RO" b="0" i="0" dirty="0">
                <a:solidFill>
                  <a:schemeClr val="tx1"/>
                </a:solidFill>
                <a:effectLst/>
              </a:rPr>
              <a:t> Acesta include o consolă, un editor de evidențiere a sintaxei care acceptă executarea directă a codului, precum și instrumente pentru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plotare</a:t>
            </a:r>
            <a:r>
              <a:rPr lang="ro-RO" b="0" i="0" dirty="0">
                <a:solidFill>
                  <a:schemeClr val="tx1"/>
                </a:solidFill>
                <a:effectLst/>
              </a:rPr>
              <a:t>, istoric, depanare și gestionarea spațiului de lucru.</a:t>
            </a:r>
            <a:br>
              <a:rPr lang="pt-BR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90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AAF3EA-C5B2-48F1-862D-C9A0233C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 Studio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A288266-C357-45B1-8C14-BA33496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b="0" i="0" dirty="0">
              <a:solidFill>
                <a:srgbClr val="404040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 err="1">
                <a:solidFill>
                  <a:schemeClr val="tx1"/>
                </a:solidFill>
                <a:effectLst/>
              </a:rPr>
              <a:t>RStudio</a:t>
            </a:r>
            <a:r>
              <a:rPr lang="ro-RO" b="0" i="0" dirty="0">
                <a:solidFill>
                  <a:schemeClr val="tx1"/>
                </a:solidFill>
                <a:effectLst/>
              </a:rPr>
              <a:t> este disponibil în ediții </a:t>
            </a:r>
            <a:r>
              <a:rPr lang="ro-RO" i="0" dirty="0">
                <a:solidFill>
                  <a:schemeClr val="tx1"/>
                </a:solidFill>
                <a:effectLst/>
              </a:rPr>
              <a:t>open </a:t>
            </a:r>
            <a:r>
              <a:rPr lang="ro-RO" i="0" dirty="0" err="1">
                <a:solidFill>
                  <a:schemeClr val="tx1"/>
                </a:solidFill>
                <a:effectLst/>
              </a:rPr>
              <a:t>source</a:t>
            </a:r>
            <a:r>
              <a:rPr lang="ro-RO" i="0" dirty="0">
                <a:solidFill>
                  <a:schemeClr val="tx1"/>
                </a:solidFill>
                <a:effectLst/>
              </a:rPr>
              <a:t> </a:t>
            </a:r>
            <a:r>
              <a:rPr lang="ro-RO" b="0" i="0" dirty="0">
                <a:solidFill>
                  <a:schemeClr val="tx1"/>
                </a:solidFill>
                <a:effectLst/>
              </a:rPr>
              <a:t>și </a:t>
            </a:r>
            <a:r>
              <a:rPr lang="ro-RO" i="0" dirty="0">
                <a:solidFill>
                  <a:schemeClr val="tx1"/>
                </a:solidFill>
                <a:effectLst/>
              </a:rPr>
              <a:t>comerciale</a:t>
            </a:r>
            <a:r>
              <a:rPr lang="ro-RO" b="0" i="0" dirty="0">
                <a:solidFill>
                  <a:schemeClr val="tx1"/>
                </a:solidFill>
                <a:effectLst/>
              </a:rPr>
              <a:t>  - integrează instrumentele pe care le utilizăm cu R </a:t>
            </a:r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ro-RO" b="0" i="0" dirty="0">
                <a:solidFill>
                  <a:schemeClr val="tx1"/>
                </a:solidFill>
                <a:effectLst/>
              </a:rPr>
              <a:t>ntr-un mediu integrat.</a:t>
            </a:r>
          </a:p>
          <a:p>
            <a:r>
              <a:rPr lang="ro-RO" dirty="0">
                <a:solidFill>
                  <a:schemeClr val="tx1"/>
                </a:solidFill>
              </a:rPr>
              <a:t>R</a:t>
            </a:r>
            <a:r>
              <a:rPr lang="ro-RO" b="0" i="0" dirty="0">
                <a:solidFill>
                  <a:schemeClr val="tx1"/>
                </a:solidFill>
                <a:effectLst/>
              </a:rPr>
              <a:t>ulează pe desktop (Windows, Mac și Linux) sau într-un browser conectat la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RStudio</a:t>
            </a:r>
            <a:r>
              <a:rPr lang="ro-RO" b="0" i="0" dirty="0">
                <a:solidFill>
                  <a:schemeClr val="tx1"/>
                </a:solidFill>
                <a:effectLst/>
              </a:rPr>
              <a:t> Server sau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RStudio</a:t>
            </a:r>
            <a:r>
              <a:rPr lang="ro-RO" b="0" i="0" dirty="0">
                <a:solidFill>
                  <a:schemeClr val="tx1"/>
                </a:solidFill>
                <a:effectLst/>
              </a:rPr>
              <a:t>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Workbench</a:t>
            </a:r>
            <a:r>
              <a:rPr lang="ro-RO" b="0" i="0" dirty="0">
                <a:solidFill>
                  <a:schemeClr val="tx1"/>
                </a:solidFill>
                <a:effectLst/>
              </a:rPr>
              <a:t> (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Debian</a:t>
            </a:r>
            <a:r>
              <a:rPr lang="ro-RO" b="0" i="0" dirty="0">
                <a:solidFill>
                  <a:schemeClr val="tx1"/>
                </a:solidFill>
                <a:effectLst/>
              </a:rPr>
              <a:t> /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Ubuntu</a:t>
            </a:r>
            <a:r>
              <a:rPr lang="ro-RO" b="0" i="0" dirty="0">
                <a:solidFill>
                  <a:schemeClr val="tx1"/>
                </a:solidFill>
                <a:effectLst/>
              </a:rPr>
              <a:t>,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Red</a:t>
            </a:r>
            <a:r>
              <a:rPr lang="ro-RO" b="0" i="0" dirty="0">
                <a:solidFill>
                  <a:schemeClr val="tx1"/>
                </a:solidFill>
                <a:effectLst/>
              </a:rPr>
              <a:t> Hat /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CentOS</a:t>
            </a:r>
            <a:r>
              <a:rPr lang="ro-RO" b="0" i="0" dirty="0">
                <a:solidFill>
                  <a:schemeClr val="tx1"/>
                </a:solidFill>
                <a:effectLst/>
              </a:rPr>
              <a:t> și SUSE Linux).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6BACA11-6088-49F7-BF80-A749F39A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 Studio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11F267-FF26-475E-AC9F-C05AAC45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b="0" i="0" dirty="0">
                <a:solidFill>
                  <a:schemeClr val="tx1"/>
                </a:solidFill>
                <a:effectLst/>
              </a:rPr>
              <a:t>     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RStudio</a:t>
            </a:r>
            <a:r>
              <a:rPr lang="ro-RO" b="0" i="0" dirty="0">
                <a:solidFill>
                  <a:schemeClr val="tx1"/>
                </a:solidFill>
                <a:effectLst/>
              </a:rPr>
              <a:t> IDE este parțial scris în limbajul de programare C++ și utilizează </a:t>
            </a:r>
            <a:r>
              <a:rPr lang="ro-RO" dirty="0">
                <a:solidFill>
                  <a:schemeClr val="tx1"/>
                </a:solidFill>
              </a:rPr>
              <a:t>cadrul </a:t>
            </a:r>
            <a:r>
              <a:rPr lang="ro-RO" dirty="0" err="1">
                <a:solidFill>
                  <a:schemeClr val="tx1"/>
                </a:solidFill>
              </a:rPr>
              <a:t>Qt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b="0" i="0" dirty="0">
                <a:solidFill>
                  <a:schemeClr val="tx1"/>
                </a:solidFill>
                <a:effectLst/>
              </a:rPr>
              <a:t>pentru interfața sa grafică cu utilizatorul. Procentul mai mare al codului este scris în Java. </a:t>
            </a:r>
            <a:r>
              <a:rPr lang="ro-RO" b="0" i="0" dirty="0" err="1">
                <a:solidFill>
                  <a:schemeClr val="tx1"/>
                </a:solidFill>
                <a:effectLst/>
              </a:rPr>
              <a:t>JavaScript</a:t>
            </a:r>
            <a:r>
              <a:rPr lang="ro-RO" b="0" i="0" dirty="0">
                <a:solidFill>
                  <a:schemeClr val="tx1"/>
                </a:solidFill>
                <a:effectLst/>
              </a:rPr>
              <a:t> este, de asemenea, printre limbile utilizate.</a:t>
            </a:r>
            <a:endParaRPr lang="ro-RO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1"/>
                </a:solidFill>
              </a:rPr>
              <a:t>    Cu ajutorul acestui IDE putem realiza:</a:t>
            </a:r>
          </a:p>
          <a:p>
            <a:r>
              <a:rPr lang="ro-RO" dirty="0">
                <a:solidFill>
                  <a:schemeClr val="tx1"/>
                </a:solidFill>
              </a:rPr>
              <a:t>Aplicații interactive web</a:t>
            </a:r>
          </a:p>
          <a:p>
            <a:r>
              <a:rPr lang="ro-RO" dirty="0">
                <a:solidFill>
                  <a:schemeClr val="tx1"/>
                </a:solidFill>
              </a:rPr>
              <a:t>Documente</a:t>
            </a:r>
          </a:p>
          <a:p>
            <a:r>
              <a:rPr lang="ro-RO" dirty="0">
                <a:solidFill>
                  <a:schemeClr val="tx1"/>
                </a:solidFill>
              </a:rPr>
              <a:t>Rapoarte</a:t>
            </a:r>
          </a:p>
          <a:p>
            <a:r>
              <a:rPr lang="ro-RO" dirty="0">
                <a:solidFill>
                  <a:schemeClr val="tx1"/>
                </a:solidFill>
              </a:rPr>
              <a:t>Grafice</a:t>
            </a:r>
          </a:p>
          <a:p>
            <a:r>
              <a:rPr lang="ro-RO" dirty="0">
                <a:solidFill>
                  <a:schemeClr val="tx1"/>
                </a:solidFill>
              </a:rPr>
              <a:t>Statistici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123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AE52FF-33E9-493B-9EA2-34A1A169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Caracteristici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E4AA9F2-29CE-4C6C-995C-8111039E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57256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navigare eficientă prin fișiere </a:t>
            </a:r>
            <a:r>
              <a:rPr lang="ro-RO" sz="4500" dirty="0">
                <a:solidFill>
                  <a:schemeClr val="tx1"/>
                </a:solidFill>
              </a:rPr>
              <a:t>ș</a:t>
            </a:r>
            <a:r>
              <a:rPr lang="ro-RO" sz="4500" b="0" i="0" dirty="0">
                <a:solidFill>
                  <a:schemeClr val="tx1"/>
                </a:solidFill>
                <a:effectLst/>
              </a:rPr>
              <a:t>i funcții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poate structura dezvoltarea în proiecte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suport integrat pentru </a:t>
            </a:r>
            <a:r>
              <a:rPr lang="ro-RO" sz="4500" b="0" i="0" dirty="0" err="1">
                <a:solidFill>
                  <a:schemeClr val="tx1"/>
                </a:solidFill>
                <a:effectLst/>
              </a:rPr>
              <a:t>Git</a:t>
            </a:r>
            <a:r>
              <a:rPr lang="ro-RO" sz="4500" b="0" i="0" dirty="0">
                <a:solidFill>
                  <a:schemeClr val="tx1"/>
                </a:solidFill>
                <a:effectLst/>
              </a:rPr>
              <a:t> și subversiuni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editor de HTML, PDF, documente Word si prezentări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Evidențierea sintaxei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autocompletarea codului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 err="1">
                <a:solidFill>
                  <a:schemeClr val="tx1"/>
                </a:solidFill>
                <a:effectLst/>
              </a:rPr>
              <a:t>indentare</a:t>
            </a:r>
            <a:r>
              <a:rPr lang="ro-RO" sz="4500" b="0" i="0" dirty="0">
                <a:solidFill>
                  <a:schemeClr val="tx1"/>
                </a:solidFill>
                <a:effectLst/>
              </a:rPr>
              <a:t> inteligentă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poate executa codul R direct din editor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4500" b="0" i="0" dirty="0">
                <a:solidFill>
                  <a:schemeClr val="tx1"/>
                </a:solidFill>
                <a:effectLst/>
              </a:rPr>
              <a:t>salt rapid la definițiile funcțiilor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36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AA7BF0-2BE6-4A8A-A837-D13ABE65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Caracteristici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3DBA58-E1EB-46E2-95BA-16E18977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o-RO" dirty="0">
                <a:solidFill>
                  <a:srgbClr val="000000"/>
                </a:solidFill>
              </a:rPr>
              <a:t>Î</a:t>
            </a:r>
            <a:r>
              <a:rPr lang="ro-RO" b="0" i="0" dirty="0">
                <a:solidFill>
                  <a:srgbClr val="000000"/>
                </a:solidFill>
                <a:effectLst/>
              </a:rPr>
              <a:t>mbină fluxul de lucru: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integrează Ajutorul R cu documentația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se poate lucra mai eficient cu mai multe </a:t>
            </a:r>
            <a:r>
              <a:rPr lang="ro-RO" b="0" i="0" dirty="0" err="1">
                <a:solidFill>
                  <a:srgbClr val="000000"/>
                </a:solidFill>
                <a:effectLst/>
              </a:rPr>
              <a:t>foldere</a:t>
            </a:r>
            <a:r>
              <a:rPr lang="ro-RO" b="0" i="0" dirty="0">
                <a:solidFill>
                  <a:srgbClr val="000000"/>
                </a:solidFill>
                <a:effectLst/>
              </a:rPr>
              <a:t> prin proiecte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browser pentru </a:t>
            </a:r>
            <a:r>
              <a:rPr lang="ro-RO" b="0" i="0" dirty="0" err="1">
                <a:solidFill>
                  <a:srgbClr val="000000"/>
                </a:solidFill>
                <a:effectLst/>
              </a:rPr>
              <a:t>Workspace</a:t>
            </a:r>
            <a:r>
              <a:rPr lang="ro-RO" b="0" i="0" dirty="0">
                <a:solidFill>
                  <a:srgbClr val="000000"/>
                </a:solidFill>
                <a:effectLst/>
              </a:rPr>
              <a:t> si editor de date</a:t>
            </a:r>
          </a:p>
          <a:p>
            <a:pPr marL="0" indent="0" algn="l">
              <a:buNone/>
            </a:pPr>
            <a:r>
              <a:rPr lang="ro-RO" b="0" i="0" dirty="0">
                <a:solidFill>
                  <a:srgbClr val="000000"/>
                </a:solidFill>
                <a:effectLst/>
              </a:rPr>
              <a:t>Editare &amp; Depanare: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depanare interactivă pentru diagnosticarea si repararea erorilor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pachete pentru instrumente extinse de dezvoltare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rgbClr val="000000"/>
                </a:solidFill>
                <a:effectLst/>
              </a:rPr>
              <a:t>editare cu ajutorul </a:t>
            </a:r>
            <a:r>
              <a:rPr lang="ro-RO" b="0" i="0" dirty="0" err="1">
                <a:solidFill>
                  <a:srgbClr val="000000"/>
                </a:solidFill>
                <a:effectLst/>
              </a:rPr>
              <a:t>Sweave</a:t>
            </a:r>
            <a:r>
              <a:rPr lang="ro-RO" b="0" i="0" dirty="0">
                <a:solidFill>
                  <a:srgbClr val="000000"/>
                </a:solidFill>
                <a:effectLst/>
              </a:rPr>
              <a:t> si R </a:t>
            </a:r>
            <a:r>
              <a:rPr lang="ro-RO" b="0" i="0" dirty="0" err="1">
                <a:solidFill>
                  <a:srgbClr val="000000"/>
                </a:solidFill>
                <a:effectLst/>
              </a:rPr>
              <a:t>Markdown</a:t>
            </a:r>
            <a:endParaRPr lang="ro-RO" b="0" i="0" dirty="0">
              <a:solidFill>
                <a:srgbClr val="000000"/>
              </a:solidFill>
              <a:effectLst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774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88">
            <a:extLst>
              <a:ext uri="{FF2B5EF4-FFF2-40B4-BE49-F238E27FC236}">
                <a16:creationId xmlns:a16="http://schemas.microsoft.com/office/drawing/2014/main" id="{27E26942-98D3-4165-B38A-63C16BDF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90">
            <a:extLst>
              <a:ext uri="{FF2B5EF4-FFF2-40B4-BE49-F238E27FC236}">
                <a16:creationId xmlns:a16="http://schemas.microsoft.com/office/drawing/2014/main" id="{2C2A9551-8286-49CA-BBAD-C9EDC4C1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537D9E9-B514-4404-BFC3-5CBEDA888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EED875C-CF65-41D6-80BB-B9927D3AC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EEE05CE-FD39-49D7-B1DC-97F47AC19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457D2B2-8F64-4CC9-B35C-5AB848D4E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C8D6D195-D764-4359-A196-D16E10AA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561069" cy="1416721"/>
          </a:xfrm>
        </p:spPr>
        <p:txBody>
          <a:bodyPr>
            <a:normAutofit/>
          </a:bodyPr>
          <a:lstStyle/>
          <a:p>
            <a:r>
              <a:rPr lang="ro-RO" dirty="0"/>
              <a:t>Instalare </a:t>
            </a:r>
          </a:p>
        </p:txBody>
      </p:sp>
      <p:cxnSp>
        <p:nvCxnSpPr>
          <p:cNvPr id="111" name="Straight Connector 96">
            <a:extLst>
              <a:ext uri="{FF2B5EF4-FFF2-40B4-BE49-F238E27FC236}">
                <a16:creationId xmlns:a16="http://schemas.microsoft.com/office/drawing/2014/main" id="{24EAC194-027A-40BE-95EB-F1EA2D2D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39418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27D8E2-990C-40FE-81FB-B56C835F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1"/>
            <a:ext cx="4567427" cy="3610603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Primul pas este să instalăm mediul R.</a:t>
            </a:r>
          </a:p>
          <a:p>
            <a:r>
              <a:rPr lang="ro-RO" dirty="0"/>
              <a:t>Accesăm următorul link și alegem sistemul de operare : </a:t>
            </a:r>
            <a:r>
              <a:rPr lang="en-US" dirty="0">
                <a:hlinkClick r:id="rId5"/>
              </a:rPr>
              <a:t>The Comprehensive R Archive Network (r-project.org)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Următorul pas este să selectăm folder-</a:t>
            </a:r>
            <a:r>
              <a:rPr lang="ro-RO" dirty="0" err="1"/>
              <a:t>ul</a:t>
            </a:r>
            <a:r>
              <a:rPr lang="ro-RO" dirty="0"/>
              <a:t> unde va fi instalat, după aceea alegem componentele care dorim să fie instalate</a:t>
            </a:r>
            <a:r>
              <a:rPr lang="ro-RO" sz="1800" dirty="0"/>
              <a:t>.</a:t>
            </a:r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endParaRPr lang="ro-RO" sz="1800" dirty="0"/>
          </a:p>
        </p:txBody>
      </p:sp>
      <p:sp>
        <p:nvSpPr>
          <p:cNvPr id="112" name="Rectangle 98">
            <a:extLst>
              <a:ext uri="{FF2B5EF4-FFF2-40B4-BE49-F238E27FC236}">
                <a16:creationId xmlns:a16="http://schemas.microsoft.com/office/drawing/2014/main" id="{44FCBB35-9C7D-454A-913C-5C78C1BB9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4708" y="1087821"/>
            <a:ext cx="2488529" cy="22278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00">
            <a:extLst>
              <a:ext uri="{FF2B5EF4-FFF2-40B4-BE49-F238E27FC236}">
                <a16:creationId xmlns:a16="http://schemas.microsoft.com/office/drawing/2014/main" id="{20996CAB-BE2B-47B2-9653-1B02BA8F3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1087821"/>
            <a:ext cx="2240567" cy="222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B7C7D131-2276-4DD8-BAF4-BB67BD7FC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170" y="1388048"/>
            <a:ext cx="1914981" cy="1638978"/>
          </a:xfrm>
          <a:prstGeom prst="rect">
            <a:avLst/>
          </a:prstGeom>
        </p:spPr>
      </p:pic>
      <p:sp>
        <p:nvSpPr>
          <p:cNvPr id="114" name="Rectangle 102">
            <a:extLst>
              <a:ext uri="{FF2B5EF4-FFF2-40B4-BE49-F238E27FC236}">
                <a16:creationId xmlns:a16="http://schemas.microsoft.com/office/drawing/2014/main" id="{E019FA98-7A89-4E6B-881A-C8D19F1F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4708" y="3486394"/>
            <a:ext cx="2488529" cy="2275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6B5A0B9-5C0D-4C27-9AD6-96E28B6C3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126" y="1301490"/>
            <a:ext cx="2156354" cy="1812093"/>
          </a:xfrm>
          <a:prstGeom prst="rect">
            <a:avLst/>
          </a:prstGeom>
        </p:spPr>
      </p:pic>
      <p:sp>
        <p:nvSpPr>
          <p:cNvPr id="115" name="Rectangle 104">
            <a:extLst>
              <a:ext uri="{FF2B5EF4-FFF2-40B4-BE49-F238E27FC236}">
                <a16:creationId xmlns:a16="http://schemas.microsoft.com/office/drawing/2014/main" id="{D7C77F71-83B3-449E-8CD6-0652103C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5486" y="3486394"/>
            <a:ext cx="2240567" cy="2275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ine 16" descr="O imagine care conține text&#10;&#10;Descriere generată automat">
            <a:extLst>
              <a:ext uri="{FF2B5EF4-FFF2-40B4-BE49-F238E27FC236}">
                <a16:creationId xmlns:a16="http://schemas.microsoft.com/office/drawing/2014/main" id="{D31956BF-B9B6-4436-800B-5AD8BA001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481" y="3760257"/>
            <a:ext cx="1914981" cy="1650253"/>
          </a:xfrm>
          <a:prstGeom prst="rect">
            <a:avLst/>
          </a:prstGeom>
        </p:spPr>
      </p:pic>
      <p:pic>
        <p:nvPicPr>
          <p:cNvPr id="22" name="Imagine 21" descr="O imagine care conține text&#10;&#10;Descriere generată automat">
            <a:extLst>
              <a:ext uri="{FF2B5EF4-FFF2-40B4-BE49-F238E27FC236}">
                <a16:creationId xmlns:a16="http://schemas.microsoft.com/office/drawing/2014/main" id="{80008165-24E0-4CC5-9869-AAFF2ED93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4170" y="3760257"/>
            <a:ext cx="1914981" cy="16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1A1B1-D72D-4219-AE30-3EDB2FD2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1FE7BE-30C9-47E1-AA23-7FC5DE0C9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256DDC-2B46-4CBD-98CD-4843A1D36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299BC9-AA13-472C-B2CB-8B1A49F1D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CEA125A-C8E0-43E9-A034-878F58FA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268254-A470-41D9-884E-9DE377E9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8A53601-A71A-4EF4-B06C-40062A12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ro-RO" dirty="0"/>
              <a:t>Instalare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10FDE-DE95-4B70-9D1C-7214BFCC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8D2677-3791-449F-82E7-9132B3BA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Următorul pas este să instalăm IDE-</a:t>
            </a:r>
            <a:r>
              <a:rPr lang="ro-RO" dirty="0" err="1"/>
              <a:t>ul</a:t>
            </a:r>
            <a:r>
              <a:rPr lang="ro-RO" dirty="0"/>
              <a:t> R Studio</a:t>
            </a:r>
          </a:p>
          <a:p>
            <a:r>
              <a:rPr lang="ro-RO" dirty="0"/>
              <a:t>Accesăm următorul link și alegem versiunea care ni se potrivește: </a:t>
            </a: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Download the RStudio IDE - RStudio</a:t>
            </a:r>
            <a:endParaRPr lang="ro-RO" dirty="0"/>
          </a:p>
          <a:p>
            <a:r>
              <a:rPr lang="ro-RO" dirty="0"/>
              <a:t>Selectam folder-</a:t>
            </a:r>
            <a:r>
              <a:rPr lang="ro-RO" dirty="0" err="1"/>
              <a:t>ul</a:t>
            </a:r>
            <a:r>
              <a:rPr lang="ro-RO" dirty="0"/>
              <a:t> destinație pentru IDE</a:t>
            </a:r>
          </a:p>
          <a:p>
            <a:r>
              <a:rPr lang="ro-RO" dirty="0"/>
              <a:t>Selectăm un grup pentru meniul de start</a:t>
            </a:r>
          </a:p>
          <a:p>
            <a:endParaRPr lang="ro-RO" sz="1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F22C6BC-5566-40FB-A5D1-FF757248D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185" y="1437156"/>
            <a:ext cx="2254829" cy="1764403"/>
          </a:xfrm>
          <a:prstGeom prst="rect">
            <a:avLst/>
          </a:prstGeom>
        </p:spPr>
      </p:pic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E889CAF3-03B1-474C-8CC6-8BD2D031B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311" y="3699716"/>
            <a:ext cx="2254703" cy="1753031"/>
          </a:xfrm>
          <a:prstGeom prst="rect">
            <a:avLst/>
          </a:prstGeom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C390AEF6-F9CA-447D-882C-777F7B9D6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4859" y="2554199"/>
            <a:ext cx="2254829" cy="17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4E7A17-D203-4E13-A553-E99AD61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334" y="982132"/>
            <a:ext cx="2530874" cy="1303867"/>
          </a:xfrm>
        </p:spPr>
        <p:txBody>
          <a:bodyPr/>
          <a:lstStyle/>
          <a:p>
            <a:r>
              <a:rPr lang="ro-RO" dirty="0"/>
              <a:t>Avantaje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4D2CEF9-D00B-44B8-99FA-2A7BBE54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88149" cy="3318936"/>
          </a:xfrm>
        </p:spPr>
        <p:txBody>
          <a:bodyPr>
            <a:normAutofit fontScale="92500" lnSpcReduction="10000"/>
          </a:bodyPr>
          <a:lstStyle/>
          <a:p>
            <a:r>
              <a:rPr lang="ro-RO" sz="1800" dirty="0">
                <a:solidFill>
                  <a:schemeClr val="tx1"/>
                </a:solidFill>
              </a:rPr>
              <a:t>Este conceput pentru a face mai ușoară scrierea de script-uri</a:t>
            </a:r>
          </a:p>
          <a:p>
            <a:r>
              <a:rPr lang="ro-RO" sz="1800" dirty="0">
                <a:solidFill>
                  <a:schemeClr val="tx1"/>
                </a:solidFill>
              </a:rPr>
              <a:t>Este convenabil pentru a vizualiza și pentru a interacționa cu obiectele stocate în mediu de lucru</a:t>
            </a:r>
          </a:p>
          <a:p>
            <a:r>
              <a:rPr lang="ro-RO" sz="1800" dirty="0">
                <a:solidFill>
                  <a:schemeClr val="tx1"/>
                </a:solidFill>
              </a:rPr>
              <a:t>Este posibilă setarea folder-ului de lucru si vizualizarea fișierelor de pe computerul tău</a:t>
            </a:r>
          </a:p>
          <a:p>
            <a:r>
              <a:rPr lang="ro-RO" sz="1800" dirty="0">
                <a:solidFill>
                  <a:schemeClr val="tx1"/>
                </a:solidFill>
              </a:rPr>
              <a:t>Face grafica mult mai accesibilă pentru un utilizator </a:t>
            </a:r>
          </a:p>
          <a:p>
            <a:r>
              <a:rPr lang="ro-RO" sz="1800" dirty="0">
                <a:solidFill>
                  <a:schemeClr val="tx1"/>
                </a:solidFill>
              </a:rPr>
              <a:t>C</a:t>
            </a:r>
            <a:r>
              <a:rPr lang="pt-BR" sz="1800" b="0" i="0" dirty="0">
                <a:solidFill>
                  <a:schemeClr val="tx1"/>
                </a:solidFill>
                <a:effectLst/>
              </a:rPr>
              <a:t>apacitatea de a avea o fereastră separată pentru editorul sursă</a:t>
            </a:r>
            <a:endParaRPr lang="ro-RO" sz="1800" b="0" i="0" dirty="0">
              <a:solidFill>
                <a:schemeClr val="tx1"/>
              </a:solidFill>
              <a:effectLst/>
            </a:endParaRPr>
          </a:p>
          <a:p>
            <a:r>
              <a:rPr lang="ro-RO" sz="1800" b="0" i="0" dirty="0">
                <a:solidFill>
                  <a:schemeClr val="tx1"/>
                </a:solidFill>
                <a:effectLst/>
              </a:rPr>
              <a:t>Funcția de completare automată a codului</a:t>
            </a:r>
            <a:endParaRPr lang="ro-RO" sz="1800" dirty="0">
              <a:solidFill>
                <a:schemeClr val="tx1"/>
              </a:solidFill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CF38D690-6ECD-4FD6-B8FE-27C3E20BA809}"/>
              </a:ext>
            </a:extLst>
          </p:cNvPr>
          <p:cNvSpPr txBox="1">
            <a:spLocks/>
          </p:cNvSpPr>
          <p:nvPr/>
        </p:nvSpPr>
        <p:spPr>
          <a:xfrm>
            <a:off x="6655294" y="982132"/>
            <a:ext cx="355180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/>
              <a:t>Dezavantaje</a:t>
            </a:r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5C93D930-4185-4BD2-BF1C-B381157AF08B}"/>
              </a:ext>
            </a:extLst>
          </p:cNvPr>
          <p:cNvSpPr txBox="1">
            <a:spLocks/>
          </p:cNvSpPr>
          <p:nvPr/>
        </p:nvSpPr>
        <p:spPr>
          <a:xfrm>
            <a:off x="6436311" y="2556932"/>
            <a:ext cx="386548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dirty="0"/>
              <a:t>Este destul lent în momentul rulării</a:t>
            </a:r>
          </a:p>
          <a:p>
            <a:r>
              <a:rPr lang="ro-RO" sz="1800" dirty="0"/>
              <a:t>Uneori exista probleme în vizualizarea datelor</a:t>
            </a:r>
          </a:p>
        </p:txBody>
      </p:sp>
    </p:spTree>
    <p:extLst>
      <p:ext uri="{BB962C8B-B14F-4D97-AF65-F5344CB8AC3E}">
        <p14:creationId xmlns:p14="http://schemas.microsoft.com/office/powerpoint/2010/main" val="62072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3A814BC3971449B9316283B35448E" ma:contentTypeVersion="4" ma:contentTypeDescription="Create a new document." ma:contentTypeScope="" ma:versionID="c7bf4ee8e616832e36cce0509b515058">
  <xsd:schema xmlns:xsd="http://www.w3.org/2001/XMLSchema" xmlns:xs="http://www.w3.org/2001/XMLSchema" xmlns:p="http://schemas.microsoft.com/office/2006/metadata/properties" xmlns:ns3="53f5ca9a-b1a6-4e6e-8769-750845648dc5" targetNamespace="http://schemas.microsoft.com/office/2006/metadata/properties" ma:root="true" ma:fieldsID="13f7fcee15f41b137bb083fbdacba762" ns3:_="">
    <xsd:import namespace="53f5ca9a-b1a6-4e6e-8769-750845648d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5ca9a-b1a6-4e6e-8769-750845648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F043B1-F59C-4107-848F-5B089D7CD27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53f5ca9a-b1a6-4e6e-8769-750845648dc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200CCE-8AF0-45B3-9167-8EE62E42D7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f5ca9a-b1a6-4e6e-8769-75084564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D4912-EEC7-4288-A3E8-8A694C134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628</TotalTime>
  <Words>585</Words>
  <Application>Microsoft Office PowerPoint</Application>
  <PresentationFormat>Ecran lat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5" baseType="lpstr">
      <vt:lpstr>Arial</vt:lpstr>
      <vt:lpstr>Garamond</vt:lpstr>
      <vt:lpstr>Source Sans Pro</vt:lpstr>
      <vt:lpstr>Organic</vt:lpstr>
      <vt:lpstr>R Studio</vt:lpstr>
      <vt:lpstr>Ce este R ?</vt:lpstr>
      <vt:lpstr>R Studio</vt:lpstr>
      <vt:lpstr>R Studio </vt:lpstr>
      <vt:lpstr>Caracteristici</vt:lpstr>
      <vt:lpstr>Caracteristici</vt:lpstr>
      <vt:lpstr>Instalare </vt:lpstr>
      <vt:lpstr>Instalare</vt:lpstr>
      <vt:lpstr>Avantaje</vt:lpstr>
      <vt:lpstr>Aplicația noastră</vt:lpstr>
      <vt:lpstr>Întrebări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Studio</dc:title>
  <dc:creator>Muresan Denisa</dc:creator>
  <cp:lastModifiedBy>Miruna Anamaria Cozma</cp:lastModifiedBy>
  <cp:revision>3</cp:revision>
  <dcterms:created xsi:type="dcterms:W3CDTF">2021-12-04T12:59:46Z</dcterms:created>
  <dcterms:modified xsi:type="dcterms:W3CDTF">2021-12-15T11:14:21Z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0x0101005103A814BC3971449B9316283B35448E</vt:lpwstr>
  </property>
</Properties>
</file>