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5" r:id="rId4"/>
    <p:sldId id="258" r:id="rId5"/>
    <p:sldId id="261" r:id="rId6"/>
    <p:sldId id="260" r:id="rId7"/>
    <p:sldId id="262" r:id="rId8"/>
    <p:sldId id="267" r:id="rId9"/>
    <p:sldId id="266" r:id="rId10"/>
    <p:sldId id="268"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7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12/8/2024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12/8/2024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12/8/2024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12/8/2024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12/8/2024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D0CD-1988-4C73-89B1-C49E83FF0DA0}"/>
              </a:ext>
            </a:extLst>
          </p:cNvPr>
          <p:cNvSpPr>
            <a:spLocks noGrp="1"/>
          </p:cNvSpPr>
          <p:nvPr>
            <p:ph type="ctrTitle"/>
          </p:nvPr>
        </p:nvSpPr>
        <p:spPr/>
        <p:txBody>
          <a:bodyPr/>
          <a:lstStyle/>
          <a:p>
            <a:r>
              <a:rPr lang="en-US" dirty="0"/>
              <a:t>SUPERSTORE DATASET</a:t>
            </a:r>
            <a:endParaRPr lang="en-IN" dirty="0"/>
          </a:p>
        </p:txBody>
      </p:sp>
      <p:sp>
        <p:nvSpPr>
          <p:cNvPr id="3" name="Subtitle 2">
            <a:extLst>
              <a:ext uri="{FF2B5EF4-FFF2-40B4-BE49-F238E27FC236}">
                <a16:creationId xmlns:a16="http://schemas.microsoft.com/office/drawing/2014/main" id="{07AA7620-1B96-4A45-B547-8F00A6FFC86E}"/>
              </a:ext>
            </a:extLst>
          </p:cNvPr>
          <p:cNvSpPr>
            <a:spLocks noGrp="1"/>
          </p:cNvSpPr>
          <p:nvPr>
            <p:ph type="subTitle" idx="1"/>
          </p:nvPr>
        </p:nvSpPr>
        <p:spPr/>
        <p:txBody>
          <a:bodyPr/>
          <a:lstStyle/>
          <a:p>
            <a:r>
              <a:rPr lang="en-US" dirty="0"/>
              <a:t>CAPSTONE</a:t>
            </a:r>
            <a:endParaRPr lang="en-IN" dirty="0"/>
          </a:p>
        </p:txBody>
      </p:sp>
    </p:spTree>
    <p:extLst>
      <p:ext uri="{BB962C8B-B14F-4D97-AF65-F5344CB8AC3E}">
        <p14:creationId xmlns:p14="http://schemas.microsoft.com/office/powerpoint/2010/main" val="256464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A36C-9719-42A4-ADD0-DA8E8A8ACC4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0AFF7D42-9E42-429C-A484-CADBD2E219ED}"/>
              </a:ext>
            </a:extLst>
          </p:cNvPr>
          <p:cNvPicPr>
            <a:picLocks noChangeAspect="1"/>
          </p:cNvPicPr>
          <p:nvPr/>
        </p:nvPicPr>
        <p:blipFill>
          <a:blip r:embed="rId2"/>
          <a:stretch>
            <a:fillRect/>
          </a:stretch>
        </p:blipFill>
        <p:spPr>
          <a:xfrm>
            <a:off x="841947" y="642594"/>
            <a:ext cx="10508105" cy="5383452"/>
          </a:xfrm>
          <a:prstGeom prst="rect">
            <a:avLst/>
          </a:prstGeom>
        </p:spPr>
      </p:pic>
    </p:spTree>
    <p:extLst>
      <p:ext uri="{BB962C8B-B14F-4D97-AF65-F5344CB8AC3E}">
        <p14:creationId xmlns:p14="http://schemas.microsoft.com/office/powerpoint/2010/main" val="146971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C95E-5EF9-441E-97CB-205276DD690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E07218B-D87C-4F2A-957C-A2ED11860A0A}"/>
              </a:ext>
            </a:extLst>
          </p:cNvPr>
          <p:cNvSpPr>
            <a:spLocks noGrp="1"/>
          </p:cNvSpPr>
          <p:nvPr>
            <p:ph idx="1"/>
          </p:nvPr>
        </p:nvSpPr>
        <p:spPr/>
        <p:txBody>
          <a:bodyPr>
            <a:noAutofit/>
          </a:bodyPr>
          <a:lstStyle/>
          <a:p>
            <a:r>
              <a:rPr lang="en-US" sz="2400" dirty="0"/>
              <a:t>Using fact tables and dimension tables enhances data analysis by organizing information into a structured schema that supports efficient querying and insightful reporting. Fact tables store measurable metrics, such as sales, profit, or quantity, while dimension tables provide descriptive attributes like customer details, product categories, and regional data. This separation allows for clear relationships and easier aggregation of data across different dimensions. By leveraging this design, businesses can perform more precise, scalable, and multidimensional analyses, enabling better decision-making and deeper insights into performance trends.</a:t>
            </a:r>
            <a:endParaRPr lang="en-IN" sz="2400" dirty="0"/>
          </a:p>
        </p:txBody>
      </p:sp>
    </p:spTree>
    <p:extLst>
      <p:ext uri="{BB962C8B-B14F-4D97-AF65-F5344CB8AC3E}">
        <p14:creationId xmlns:p14="http://schemas.microsoft.com/office/powerpoint/2010/main" val="183351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ED7D-F50E-4E7A-9702-40F0DBD1AD41}"/>
              </a:ext>
            </a:extLst>
          </p:cNvPr>
          <p:cNvSpPr>
            <a:spLocks noGrp="1"/>
          </p:cNvSpPr>
          <p:nvPr>
            <p:ph type="title"/>
          </p:nvPr>
        </p:nvSpPr>
        <p:spPr/>
        <p:txBody>
          <a:bodyPr/>
          <a:lstStyle/>
          <a:p>
            <a:r>
              <a:rPr lang="en-US" dirty="0"/>
              <a:t>THANKYOU</a:t>
            </a:r>
            <a:endParaRPr lang="en-IN" dirty="0"/>
          </a:p>
        </p:txBody>
      </p:sp>
      <p:sp>
        <p:nvSpPr>
          <p:cNvPr id="3" name="Text Placeholder 2">
            <a:extLst>
              <a:ext uri="{FF2B5EF4-FFF2-40B4-BE49-F238E27FC236}">
                <a16:creationId xmlns:a16="http://schemas.microsoft.com/office/drawing/2014/main" id="{76820C56-6A58-486F-B004-8E1CE2B47CE3}"/>
              </a:ext>
            </a:extLst>
          </p:cNvPr>
          <p:cNvSpPr>
            <a:spLocks noGrp="1"/>
          </p:cNvSpPr>
          <p:nvPr>
            <p:ph type="body" idx="1"/>
          </p:nvPr>
        </p:nvSpPr>
        <p:spPr/>
        <p:txBody>
          <a:bodyPr/>
          <a:lstStyle/>
          <a:p>
            <a:r>
              <a:rPr lang="en-US" dirty="0" err="1"/>
              <a:t>Mirudhula</a:t>
            </a:r>
            <a:r>
              <a:rPr lang="en-US" dirty="0"/>
              <a:t> L</a:t>
            </a:r>
            <a:endParaRPr lang="en-IN" dirty="0"/>
          </a:p>
        </p:txBody>
      </p:sp>
    </p:spTree>
    <p:extLst>
      <p:ext uri="{BB962C8B-B14F-4D97-AF65-F5344CB8AC3E}">
        <p14:creationId xmlns:p14="http://schemas.microsoft.com/office/powerpoint/2010/main" val="326171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3289-5FF2-434D-AAF3-021BF141928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E04BB9B8-9956-4E5B-8E78-DD7BF352FFFB}"/>
              </a:ext>
            </a:extLst>
          </p:cNvPr>
          <p:cNvSpPr>
            <a:spLocks noGrp="1"/>
          </p:cNvSpPr>
          <p:nvPr>
            <p:ph idx="1"/>
          </p:nvPr>
        </p:nvSpPr>
        <p:spPr/>
        <p:txBody>
          <a:bodyPr/>
          <a:lstStyle/>
          <a:p>
            <a:r>
              <a:rPr lang="en-US" dirty="0"/>
              <a:t>The dataset is a Superstore sales dataset containing 9,994 rows and 20 columns. It includes various attributes related to retail transactions, such as order details (Order ID, Order Date, Ship Date, Ship Mode), customer information (Customer Name, City, State, Region, Country), product details (Category, Sub-Category, Manufacturer, Product Name), and transaction metrics (Sales, Profit, Discount, Quantity, Postal Code). It also captures the customer segment and the number of records. This data is useful for analyzing sales performance, customer behavior, and product trends.</a:t>
            </a:r>
            <a:endParaRPr lang="en-IN" dirty="0"/>
          </a:p>
        </p:txBody>
      </p:sp>
    </p:spTree>
    <p:extLst>
      <p:ext uri="{BB962C8B-B14F-4D97-AF65-F5344CB8AC3E}">
        <p14:creationId xmlns:p14="http://schemas.microsoft.com/office/powerpoint/2010/main" val="140244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B918-6856-4CAB-B901-74D50E07EA56}"/>
              </a:ext>
            </a:extLst>
          </p:cNvPr>
          <p:cNvSpPr>
            <a:spLocks noGrp="1"/>
          </p:cNvSpPr>
          <p:nvPr>
            <p:ph type="title"/>
          </p:nvPr>
        </p:nvSpPr>
        <p:spPr>
          <a:xfrm>
            <a:off x="1019331" y="367260"/>
            <a:ext cx="10058400" cy="1371600"/>
          </a:xfrm>
        </p:spPr>
        <p:txBody>
          <a:bodyPr/>
          <a:lstStyle/>
          <a:p>
            <a:pPr algn="ctr"/>
            <a:r>
              <a:rPr lang="en-US" dirty="0"/>
              <a:t>STAR - DIAGRAM</a:t>
            </a:r>
            <a:endParaRPr lang="en-IN" dirty="0"/>
          </a:p>
        </p:txBody>
      </p:sp>
      <p:pic>
        <p:nvPicPr>
          <p:cNvPr id="5" name="Content Placeholder 4">
            <a:extLst>
              <a:ext uri="{FF2B5EF4-FFF2-40B4-BE49-F238E27FC236}">
                <a16:creationId xmlns:a16="http://schemas.microsoft.com/office/drawing/2014/main" id="{2BF74C3B-0BA9-469A-A90E-FC5D55CC17BA}"/>
              </a:ext>
            </a:extLst>
          </p:cNvPr>
          <p:cNvPicPr>
            <a:picLocks noGrp="1" noChangeAspect="1"/>
          </p:cNvPicPr>
          <p:nvPr>
            <p:ph idx="1"/>
          </p:nvPr>
        </p:nvPicPr>
        <p:blipFill>
          <a:blip r:embed="rId2"/>
          <a:stretch>
            <a:fillRect/>
          </a:stretch>
        </p:blipFill>
        <p:spPr>
          <a:xfrm>
            <a:off x="1349115" y="1738859"/>
            <a:ext cx="9398833" cy="4527029"/>
          </a:xfrm>
          <a:prstGeom prst="rect">
            <a:avLst/>
          </a:prstGeom>
        </p:spPr>
      </p:pic>
    </p:spTree>
    <p:extLst>
      <p:ext uri="{BB962C8B-B14F-4D97-AF65-F5344CB8AC3E}">
        <p14:creationId xmlns:p14="http://schemas.microsoft.com/office/powerpoint/2010/main" val="312759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E860-1730-43D3-8715-A8E610644319}"/>
              </a:ext>
            </a:extLst>
          </p:cNvPr>
          <p:cNvSpPr>
            <a:spLocks noGrp="1"/>
          </p:cNvSpPr>
          <p:nvPr>
            <p:ph type="title"/>
          </p:nvPr>
        </p:nvSpPr>
        <p:spPr/>
        <p:txBody>
          <a:bodyPr/>
          <a:lstStyle/>
          <a:p>
            <a:r>
              <a:rPr lang="en-US" dirty="0"/>
              <a:t>GRAPHICAL ANALYSIS</a:t>
            </a:r>
            <a:endParaRPr lang="en-IN" dirty="0"/>
          </a:p>
        </p:txBody>
      </p:sp>
      <p:sp>
        <p:nvSpPr>
          <p:cNvPr id="3" name="Text Placeholder 2">
            <a:extLst>
              <a:ext uri="{FF2B5EF4-FFF2-40B4-BE49-F238E27FC236}">
                <a16:creationId xmlns:a16="http://schemas.microsoft.com/office/drawing/2014/main" id="{84589A60-BFED-4F40-8B49-74BA299F3A8C}"/>
              </a:ext>
            </a:extLst>
          </p:cNvPr>
          <p:cNvSpPr>
            <a:spLocks noGrp="1"/>
          </p:cNvSpPr>
          <p:nvPr>
            <p:ph type="body" idx="1"/>
          </p:nvPr>
        </p:nvSpPr>
        <p:spPr/>
        <p:txBody>
          <a:bodyPr/>
          <a:lstStyle/>
          <a:p>
            <a:r>
              <a:rPr lang="en-US" dirty="0"/>
              <a:t>ANALYSIS</a:t>
            </a:r>
            <a:endParaRPr lang="en-IN" dirty="0"/>
          </a:p>
        </p:txBody>
      </p:sp>
      <p:sp>
        <p:nvSpPr>
          <p:cNvPr id="4" name="Content Placeholder 3">
            <a:extLst>
              <a:ext uri="{FF2B5EF4-FFF2-40B4-BE49-F238E27FC236}">
                <a16:creationId xmlns:a16="http://schemas.microsoft.com/office/drawing/2014/main" id="{3AFAC644-F3E8-4AB7-9035-BCF920469861}"/>
              </a:ext>
            </a:extLst>
          </p:cNvPr>
          <p:cNvSpPr>
            <a:spLocks noGrp="1"/>
          </p:cNvSpPr>
          <p:nvPr>
            <p:ph sz="half" idx="2"/>
          </p:nvPr>
        </p:nvSpPr>
        <p:spPr/>
        <p:txBody>
          <a:bodyPr/>
          <a:lstStyle/>
          <a:p>
            <a:r>
              <a:rPr lang="en-US" dirty="0"/>
              <a:t>The graph shows that </a:t>
            </a:r>
            <a:r>
              <a:rPr lang="en-US" b="1" dirty="0"/>
              <a:t>sales</a:t>
            </a:r>
            <a:r>
              <a:rPr lang="en-US" dirty="0"/>
              <a:t> (blue) are consistently higher than </a:t>
            </a:r>
            <a:r>
              <a:rPr lang="en-US" b="1" dirty="0"/>
              <a:t>profit</a:t>
            </a:r>
            <a:r>
              <a:rPr lang="en-US" dirty="0"/>
              <a:t> (orange), with occasional spikes. </a:t>
            </a:r>
            <a:r>
              <a:rPr lang="en-US" b="1" dirty="0"/>
              <a:t>Profit</a:t>
            </a:r>
            <a:r>
              <a:rPr lang="en-US" dirty="0"/>
              <a:t> dips below zero at certain points, indicating losses, possibly influenced by costs or discounts. </a:t>
            </a:r>
            <a:r>
              <a:rPr lang="en-US" b="1" dirty="0"/>
              <a:t>Discounts</a:t>
            </a:r>
            <a:r>
              <a:rPr lang="en-US" dirty="0"/>
              <a:t> (gray) are minimal overall but may contribute to some losses. High sales don’t always guarantee profits, highlighting the need to optimize discounts and costs.</a:t>
            </a:r>
            <a:endParaRPr lang="en-IN" dirty="0"/>
          </a:p>
        </p:txBody>
      </p:sp>
      <p:sp>
        <p:nvSpPr>
          <p:cNvPr id="5" name="Text Placeholder 4">
            <a:extLst>
              <a:ext uri="{FF2B5EF4-FFF2-40B4-BE49-F238E27FC236}">
                <a16:creationId xmlns:a16="http://schemas.microsoft.com/office/drawing/2014/main" id="{762C40D1-13D9-4875-8189-97BAC9FBB9F4}"/>
              </a:ext>
            </a:extLst>
          </p:cNvPr>
          <p:cNvSpPr>
            <a:spLocks noGrp="1"/>
          </p:cNvSpPr>
          <p:nvPr>
            <p:ph type="body" sz="quarter" idx="3"/>
          </p:nvPr>
        </p:nvSpPr>
        <p:spPr/>
        <p:txBody>
          <a:bodyPr/>
          <a:lstStyle/>
          <a:p>
            <a:r>
              <a:rPr lang="en-US" dirty="0"/>
              <a:t>GRAPH</a:t>
            </a:r>
            <a:endParaRPr lang="en-IN" dirty="0"/>
          </a:p>
        </p:txBody>
      </p:sp>
      <p:pic>
        <p:nvPicPr>
          <p:cNvPr id="8" name="Content Placeholder 7">
            <a:extLst>
              <a:ext uri="{FF2B5EF4-FFF2-40B4-BE49-F238E27FC236}">
                <a16:creationId xmlns:a16="http://schemas.microsoft.com/office/drawing/2014/main" id="{8709A143-C674-4A19-BEF8-0C50B91A2400}"/>
              </a:ext>
            </a:extLst>
          </p:cNvPr>
          <p:cNvPicPr>
            <a:picLocks noGrp="1" noChangeAspect="1"/>
          </p:cNvPicPr>
          <p:nvPr>
            <p:ph sz="quarter" idx="4"/>
          </p:nvPr>
        </p:nvPicPr>
        <p:blipFill>
          <a:blip r:embed="rId2"/>
          <a:stretch>
            <a:fillRect/>
          </a:stretch>
        </p:blipFill>
        <p:spPr>
          <a:xfrm>
            <a:off x="6458799" y="2978284"/>
            <a:ext cx="4584589" cy="2755631"/>
          </a:xfrm>
          <a:prstGeom prst="rect">
            <a:avLst/>
          </a:prstGeom>
        </p:spPr>
      </p:pic>
    </p:spTree>
    <p:extLst>
      <p:ext uri="{BB962C8B-B14F-4D97-AF65-F5344CB8AC3E}">
        <p14:creationId xmlns:p14="http://schemas.microsoft.com/office/powerpoint/2010/main" val="183961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6EC7-C448-4151-BA79-BE0066930042}"/>
              </a:ext>
            </a:extLst>
          </p:cNvPr>
          <p:cNvSpPr>
            <a:spLocks noGrp="1"/>
          </p:cNvSpPr>
          <p:nvPr>
            <p:ph type="title"/>
          </p:nvPr>
        </p:nvSpPr>
        <p:spPr/>
        <p:txBody>
          <a:bodyPr/>
          <a:lstStyle/>
          <a:p>
            <a:r>
              <a:rPr lang="en-US" dirty="0"/>
              <a:t>GRAPHICAL ANALYSIS</a:t>
            </a:r>
            <a:endParaRPr lang="en-IN" dirty="0"/>
          </a:p>
        </p:txBody>
      </p:sp>
      <p:sp>
        <p:nvSpPr>
          <p:cNvPr id="3" name="Text Placeholder 2">
            <a:extLst>
              <a:ext uri="{FF2B5EF4-FFF2-40B4-BE49-F238E27FC236}">
                <a16:creationId xmlns:a16="http://schemas.microsoft.com/office/drawing/2014/main" id="{2C4385AD-402C-458D-A5D7-1796F2F41607}"/>
              </a:ext>
            </a:extLst>
          </p:cNvPr>
          <p:cNvSpPr>
            <a:spLocks noGrp="1"/>
          </p:cNvSpPr>
          <p:nvPr>
            <p:ph type="body" idx="1"/>
          </p:nvPr>
        </p:nvSpPr>
        <p:spPr/>
        <p:txBody>
          <a:bodyPr/>
          <a:lstStyle/>
          <a:p>
            <a:r>
              <a:rPr lang="en-US" dirty="0"/>
              <a:t>Analysis	</a:t>
            </a:r>
            <a:endParaRPr lang="en-IN" dirty="0"/>
          </a:p>
        </p:txBody>
      </p:sp>
      <p:sp>
        <p:nvSpPr>
          <p:cNvPr id="4" name="Content Placeholder 3">
            <a:extLst>
              <a:ext uri="{FF2B5EF4-FFF2-40B4-BE49-F238E27FC236}">
                <a16:creationId xmlns:a16="http://schemas.microsoft.com/office/drawing/2014/main" id="{C073A51E-DACE-4E55-8FED-B3AC166CADCD}"/>
              </a:ext>
            </a:extLst>
          </p:cNvPr>
          <p:cNvSpPr>
            <a:spLocks noGrp="1"/>
          </p:cNvSpPr>
          <p:nvPr>
            <p:ph sz="half" idx="2"/>
          </p:nvPr>
        </p:nvSpPr>
        <p:spPr/>
        <p:txBody>
          <a:bodyPr/>
          <a:lstStyle/>
          <a:p>
            <a:r>
              <a:rPr lang="en-US" dirty="0"/>
              <a:t>Plot that shows major segments of the costumers</a:t>
            </a:r>
            <a:endParaRPr lang="en-IN" dirty="0"/>
          </a:p>
        </p:txBody>
      </p:sp>
      <p:sp>
        <p:nvSpPr>
          <p:cNvPr id="5" name="Text Placeholder 4">
            <a:extLst>
              <a:ext uri="{FF2B5EF4-FFF2-40B4-BE49-F238E27FC236}">
                <a16:creationId xmlns:a16="http://schemas.microsoft.com/office/drawing/2014/main" id="{A0A28DF5-F993-47F5-A814-EE9122C72AFE}"/>
              </a:ext>
            </a:extLst>
          </p:cNvPr>
          <p:cNvSpPr>
            <a:spLocks noGrp="1"/>
          </p:cNvSpPr>
          <p:nvPr>
            <p:ph type="body" sz="quarter" idx="3"/>
          </p:nvPr>
        </p:nvSpPr>
        <p:spPr/>
        <p:txBody>
          <a:bodyPr/>
          <a:lstStyle/>
          <a:p>
            <a:r>
              <a:rPr lang="en-US" dirty="0"/>
              <a:t>Graph</a:t>
            </a:r>
            <a:endParaRPr lang="en-IN" dirty="0"/>
          </a:p>
        </p:txBody>
      </p:sp>
      <p:pic>
        <p:nvPicPr>
          <p:cNvPr id="2050" name="Picture 2">
            <a:extLst>
              <a:ext uri="{FF2B5EF4-FFF2-40B4-BE49-F238E27FC236}">
                <a16:creationId xmlns:a16="http://schemas.microsoft.com/office/drawing/2014/main" id="{466CEFE9-EE80-4D10-91AF-27B7CD8EEA3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373813" y="2937904"/>
            <a:ext cx="4754562" cy="283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04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F821-8031-46DF-987E-BF68D8D61CBB}"/>
              </a:ext>
            </a:extLst>
          </p:cNvPr>
          <p:cNvSpPr>
            <a:spLocks noGrp="1"/>
          </p:cNvSpPr>
          <p:nvPr>
            <p:ph type="title"/>
          </p:nvPr>
        </p:nvSpPr>
        <p:spPr/>
        <p:txBody>
          <a:bodyPr/>
          <a:lstStyle/>
          <a:p>
            <a:r>
              <a:rPr lang="en-US" dirty="0"/>
              <a:t>GRAPHICAL ANALYSIS</a:t>
            </a:r>
            <a:endParaRPr lang="en-IN" dirty="0"/>
          </a:p>
        </p:txBody>
      </p:sp>
      <p:sp>
        <p:nvSpPr>
          <p:cNvPr id="3" name="Text Placeholder 2">
            <a:extLst>
              <a:ext uri="{FF2B5EF4-FFF2-40B4-BE49-F238E27FC236}">
                <a16:creationId xmlns:a16="http://schemas.microsoft.com/office/drawing/2014/main" id="{6B9335FB-DA5C-414F-83E8-B5A0588808FC}"/>
              </a:ext>
            </a:extLst>
          </p:cNvPr>
          <p:cNvSpPr>
            <a:spLocks noGrp="1"/>
          </p:cNvSpPr>
          <p:nvPr>
            <p:ph type="body" idx="1"/>
          </p:nvPr>
        </p:nvSpPr>
        <p:spPr/>
        <p:txBody>
          <a:bodyPr/>
          <a:lstStyle/>
          <a:p>
            <a:r>
              <a:rPr lang="en-US" dirty="0"/>
              <a:t>ANALYSIS</a:t>
            </a:r>
            <a:endParaRPr lang="en-IN" dirty="0"/>
          </a:p>
        </p:txBody>
      </p:sp>
      <p:sp>
        <p:nvSpPr>
          <p:cNvPr id="4" name="Content Placeholder 3">
            <a:extLst>
              <a:ext uri="{FF2B5EF4-FFF2-40B4-BE49-F238E27FC236}">
                <a16:creationId xmlns:a16="http://schemas.microsoft.com/office/drawing/2014/main" id="{1A004B51-A397-4053-BC9E-1E0F9909E59A}"/>
              </a:ext>
            </a:extLst>
          </p:cNvPr>
          <p:cNvSpPr>
            <a:spLocks noGrp="1"/>
          </p:cNvSpPr>
          <p:nvPr>
            <p:ph sz="half" idx="2"/>
          </p:nvPr>
        </p:nvSpPr>
        <p:spPr/>
        <p:txBody>
          <a:bodyPr/>
          <a:lstStyle/>
          <a:p>
            <a:r>
              <a:rPr lang="en-US" dirty="0"/>
              <a:t>The graph compares </a:t>
            </a:r>
            <a:r>
              <a:rPr lang="en-US" b="1" dirty="0"/>
              <a:t>profit</a:t>
            </a:r>
            <a:r>
              <a:rPr lang="en-US" dirty="0"/>
              <a:t> (blue) and </a:t>
            </a:r>
            <a:r>
              <a:rPr lang="en-US" b="1" dirty="0"/>
              <a:t>discount</a:t>
            </a:r>
            <a:r>
              <a:rPr lang="en-US" dirty="0"/>
              <a:t> (orange). Profits show significant fluctuations, with occasional peaks and multiple dips below zero, indicating losses. Discounts remain consistently low, suggesting they are not the primary driver of profit variability. High losses, such as near index 4999, may require further investigation.</a:t>
            </a:r>
            <a:endParaRPr lang="en-IN" dirty="0"/>
          </a:p>
        </p:txBody>
      </p:sp>
      <p:sp>
        <p:nvSpPr>
          <p:cNvPr id="5" name="Text Placeholder 4">
            <a:extLst>
              <a:ext uri="{FF2B5EF4-FFF2-40B4-BE49-F238E27FC236}">
                <a16:creationId xmlns:a16="http://schemas.microsoft.com/office/drawing/2014/main" id="{CB3D2EBC-9789-4030-866E-99635825BF2C}"/>
              </a:ext>
            </a:extLst>
          </p:cNvPr>
          <p:cNvSpPr>
            <a:spLocks noGrp="1"/>
          </p:cNvSpPr>
          <p:nvPr>
            <p:ph type="body" sz="quarter" idx="3"/>
          </p:nvPr>
        </p:nvSpPr>
        <p:spPr/>
        <p:txBody>
          <a:bodyPr/>
          <a:lstStyle/>
          <a:p>
            <a:r>
              <a:rPr lang="en-US" dirty="0"/>
              <a:t>GRAPH</a:t>
            </a:r>
            <a:endParaRPr lang="en-IN" dirty="0"/>
          </a:p>
        </p:txBody>
      </p:sp>
      <p:pic>
        <p:nvPicPr>
          <p:cNvPr id="9" name="Content Placeholder 8">
            <a:extLst>
              <a:ext uri="{FF2B5EF4-FFF2-40B4-BE49-F238E27FC236}">
                <a16:creationId xmlns:a16="http://schemas.microsoft.com/office/drawing/2014/main" id="{EF58E629-78CA-4B94-955A-6D2792CC1918}"/>
              </a:ext>
            </a:extLst>
          </p:cNvPr>
          <p:cNvPicPr>
            <a:picLocks noGrp="1" noChangeAspect="1"/>
          </p:cNvPicPr>
          <p:nvPr>
            <p:ph sz="quarter" idx="4"/>
          </p:nvPr>
        </p:nvPicPr>
        <p:blipFill>
          <a:blip r:embed="rId2"/>
          <a:stretch>
            <a:fillRect/>
          </a:stretch>
        </p:blipFill>
        <p:spPr>
          <a:xfrm>
            <a:off x="6458799" y="2978284"/>
            <a:ext cx="4584589" cy="2755631"/>
          </a:xfrm>
          <a:prstGeom prst="rect">
            <a:avLst/>
          </a:prstGeom>
        </p:spPr>
      </p:pic>
    </p:spTree>
    <p:extLst>
      <p:ext uri="{BB962C8B-B14F-4D97-AF65-F5344CB8AC3E}">
        <p14:creationId xmlns:p14="http://schemas.microsoft.com/office/powerpoint/2010/main" val="199682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5FD1-0BBA-4DFC-9459-D834E3BF9DCD}"/>
              </a:ext>
            </a:extLst>
          </p:cNvPr>
          <p:cNvSpPr>
            <a:spLocks noGrp="1"/>
          </p:cNvSpPr>
          <p:nvPr>
            <p:ph type="title"/>
          </p:nvPr>
        </p:nvSpPr>
        <p:spPr/>
        <p:txBody>
          <a:bodyPr/>
          <a:lstStyle/>
          <a:p>
            <a:r>
              <a:rPr lang="en-US" dirty="0"/>
              <a:t>GRAPHICAL ANALYSIS</a:t>
            </a:r>
            <a:endParaRPr lang="en-IN" dirty="0"/>
          </a:p>
        </p:txBody>
      </p:sp>
      <p:sp>
        <p:nvSpPr>
          <p:cNvPr id="3" name="Text Placeholder 2">
            <a:extLst>
              <a:ext uri="{FF2B5EF4-FFF2-40B4-BE49-F238E27FC236}">
                <a16:creationId xmlns:a16="http://schemas.microsoft.com/office/drawing/2014/main" id="{0583D124-7477-484E-93CD-1C0B1EBEC216}"/>
              </a:ext>
            </a:extLst>
          </p:cNvPr>
          <p:cNvSpPr>
            <a:spLocks noGrp="1"/>
          </p:cNvSpPr>
          <p:nvPr>
            <p:ph type="body" idx="1"/>
          </p:nvPr>
        </p:nvSpPr>
        <p:spPr/>
        <p:txBody>
          <a:bodyPr/>
          <a:lstStyle/>
          <a:p>
            <a:r>
              <a:rPr lang="en-US" dirty="0"/>
              <a:t>Analysis	</a:t>
            </a:r>
            <a:endParaRPr lang="en-IN" dirty="0"/>
          </a:p>
        </p:txBody>
      </p:sp>
      <p:sp>
        <p:nvSpPr>
          <p:cNvPr id="4" name="Content Placeholder 3">
            <a:extLst>
              <a:ext uri="{FF2B5EF4-FFF2-40B4-BE49-F238E27FC236}">
                <a16:creationId xmlns:a16="http://schemas.microsoft.com/office/drawing/2014/main" id="{02758252-2B6E-4E66-A5B6-A34DA3F33888}"/>
              </a:ext>
            </a:extLst>
          </p:cNvPr>
          <p:cNvSpPr>
            <a:spLocks noGrp="1"/>
          </p:cNvSpPr>
          <p:nvPr>
            <p:ph sz="half" idx="2"/>
          </p:nvPr>
        </p:nvSpPr>
        <p:spPr>
          <a:xfrm>
            <a:off x="1069848" y="2755898"/>
            <a:ext cx="3849624" cy="3200400"/>
          </a:xfrm>
        </p:spPr>
        <p:txBody>
          <a:bodyPr/>
          <a:lstStyle/>
          <a:p>
            <a:r>
              <a:rPr lang="en-US" dirty="0"/>
              <a:t>Plot that shows which product sells more</a:t>
            </a:r>
            <a:endParaRPr lang="en-IN" dirty="0"/>
          </a:p>
        </p:txBody>
      </p:sp>
      <p:sp>
        <p:nvSpPr>
          <p:cNvPr id="5" name="Text Placeholder 4">
            <a:extLst>
              <a:ext uri="{FF2B5EF4-FFF2-40B4-BE49-F238E27FC236}">
                <a16:creationId xmlns:a16="http://schemas.microsoft.com/office/drawing/2014/main" id="{6225411F-1370-4BEB-93E4-B2689806562E}"/>
              </a:ext>
            </a:extLst>
          </p:cNvPr>
          <p:cNvSpPr>
            <a:spLocks noGrp="1"/>
          </p:cNvSpPr>
          <p:nvPr>
            <p:ph type="body" sz="quarter" idx="3"/>
          </p:nvPr>
        </p:nvSpPr>
        <p:spPr/>
        <p:txBody>
          <a:bodyPr/>
          <a:lstStyle/>
          <a:p>
            <a:r>
              <a:rPr lang="en-US" dirty="0"/>
              <a:t>Graph</a:t>
            </a:r>
            <a:endParaRPr lang="en-IN" dirty="0"/>
          </a:p>
        </p:txBody>
      </p:sp>
      <p:pic>
        <p:nvPicPr>
          <p:cNvPr id="3074" name="Picture 2">
            <a:extLst>
              <a:ext uri="{FF2B5EF4-FFF2-40B4-BE49-F238E27FC236}">
                <a16:creationId xmlns:a16="http://schemas.microsoft.com/office/drawing/2014/main" id="{4F49FF93-1C72-4BC4-B064-AD070A7E1AD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285232" y="2937904"/>
            <a:ext cx="5843143" cy="283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61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F7C8-4AB6-4CEF-9CC9-A6060A41DBAD}"/>
              </a:ext>
            </a:extLst>
          </p:cNvPr>
          <p:cNvSpPr>
            <a:spLocks noGrp="1"/>
          </p:cNvSpPr>
          <p:nvPr>
            <p:ph type="title"/>
          </p:nvPr>
        </p:nvSpPr>
        <p:spPr/>
        <p:txBody>
          <a:bodyPr/>
          <a:lstStyle/>
          <a:p>
            <a:r>
              <a:rPr lang="en-US" dirty="0"/>
              <a:t>SCREENSHOTS</a:t>
            </a:r>
            <a:endParaRPr lang="en-IN" dirty="0"/>
          </a:p>
        </p:txBody>
      </p:sp>
      <p:sp>
        <p:nvSpPr>
          <p:cNvPr id="3" name="Text Placeholder 2">
            <a:extLst>
              <a:ext uri="{FF2B5EF4-FFF2-40B4-BE49-F238E27FC236}">
                <a16:creationId xmlns:a16="http://schemas.microsoft.com/office/drawing/2014/main" id="{F4174C28-47E6-4DBF-AEC0-3877C1EC284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188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20EE-EAE9-4C57-B2C3-69E358942B5B}"/>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61275ACB-622A-4E14-A2C4-4171921B4A24}"/>
              </a:ext>
            </a:extLst>
          </p:cNvPr>
          <p:cNvPicPr>
            <a:picLocks noChangeAspect="1"/>
          </p:cNvPicPr>
          <p:nvPr/>
        </p:nvPicPr>
        <p:blipFill>
          <a:blip r:embed="rId2"/>
          <a:stretch>
            <a:fillRect/>
          </a:stretch>
        </p:blipFill>
        <p:spPr>
          <a:xfrm>
            <a:off x="1061803" y="489936"/>
            <a:ext cx="10058400" cy="5878127"/>
          </a:xfrm>
          <a:prstGeom prst="rect">
            <a:avLst/>
          </a:prstGeom>
        </p:spPr>
      </p:pic>
    </p:spTree>
    <p:extLst>
      <p:ext uri="{BB962C8B-B14F-4D97-AF65-F5344CB8AC3E}">
        <p14:creationId xmlns:p14="http://schemas.microsoft.com/office/powerpoint/2010/main" val="2080325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97</TotalTime>
  <Words>380</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Garamond</vt:lpstr>
      <vt:lpstr>Savon</vt:lpstr>
      <vt:lpstr>SUPERSTORE DATASET</vt:lpstr>
      <vt:lpstr>DATASET DESCRIPTION</vt:lpstr>
      <vt:lpstr>STAR - DIAGRAM</vt:lpstr>
      <vt:lpstr>GRAPHICAL ANALYSIS</vt:lpstr>
      <vt:lpstr>GRAPHICAL ANALYSIS</vt:lpstr>
      <vt:lpstr>GRAPHICAL ANALYSIS</vt:lpstr>
      <vt:lpstr>GRAPHICAL ANALYSIS</vt:lpstr>
      <vt:lpstr>SCREENSHOTS</vt:lpstr>
      <vt:lpstr>PowerPoint Presentation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DATASET</dc:title>
  <dc:creator>HP</dc:creator>
  <cp:lastModifiedBy>HP</cp:lastModifiedBy>
  <cp:revision>5</cp:revision>
  <dcterms:created xsi:type="dcterms:W3CDTF">2024-12-08T16:23:57Z</dcterms:created>
  <dcterms:modified xsi:type="dcterms:W3CDTF">2024-12-08T18:01:54Z</dcterms:modified>
</cp:coreProperties>
</file>