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ofbigdata.springeropen.com/articles/10.1186/s40537-023-00817-1" TargetMode="External"/><Relationship Id="rId2" Type="http://schemas.openxmlformats.org/officeDocument/2006/relationships/hyperlink" Target="https://www.ncbi.nlm.nih.gov/pmc/articles/PMC10150633/" TargetMode="External"/><Relationship Id="rId1" Type="http://schemas.openxmlformats.org/officeDocument/2006/relationships/slideLayout" Target="../slideLayouts/slideLayout7.xml"/><Relationship Id="rId5" Type="http://schemas.openxmlformats.org/officeDocument/2006/relationships/hyperlink" Target="https://www.hindawi.com/journals/cin/2023/9418666/" TargetMode="External"/><Relationship Id="rId4" Type="http://schemas.openxmlformats.org/officeDocument/2006/relationships/hyperlink" Target="https://www.nature.com/articles/s41598-023-4071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1"/>
          <p:cNvSpPr txBox="1"/>
          <p:nvPr/>
        </p:nvSpPr>
        <p:spPr>
          <a:xfrm>
            <a:off x="954185" y="950259"/>
            <a:ext cx="10086300" cy="144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4400" u="none" cap="none" strike="noStrike">
                <a:solidFill>
                  <a:schemeClr val="dk1"/>
                </a:solidFill>
                <a:latin typeface="Arial"/>
                <a:ea typeface="Arial"/>
                <a:cs typeface="Arial"/>
                <a:sym typeface="Arial"/>
              </a:rPr>
              <a:t>              CAPSTONE PROJECT</a:t>
            </a:r>
            <a:endParaRPr/>
          </a:p>
          <a:p>
            <a:pPr indent="0" lvl="0" marL="0" marR="0" rtl="0" algn="just">
              <a:spcBef>
                <a:spcPts val="0"/>
              </a:spcBef>
              <a:spcAft>
                <a:spcPts val="0"/>
              </a:spcAft>
              <a:buNone/>
            </a:pPr>
            <a:r>
              <a:rPr b="0" i="0" lang="en-IN" sz="4400" u="none" cap="none" strike="noStrike">
                <a:solidFill>
                  <a:schemeClr val="dk1"/>
                </a:solidFill>
                <a:latin typeface="Arial"/>
                <a:ea typeface="Arial"/>
                <a:cs typeface="Arial"/>
                <a:sym typeface="Arial"/>
              </a:rPr>
              <a:t>   CARDIOVASCULAR RISK PREDICTION</a:t>
            </a:r>
            <a:endParaRPr/>
          </a:p>
        </p:txBody>
      </p:sp>
      <p:sp>
        <p:nvSpPr>
          <p:cNvPr id="24" name="Google Shape;24;p1"/>
          <p:cNvSpPr txBox="1"/>
          <p:nvPr/>
        </p:nvSpPr>
        <p:spPr>
          <a:xfrm>
            <a:off x="2626658" y="4142056"/>
            <a:ext cx="6382800" cy="120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lt1"/>
                </a:solidFill>
                <a:latin typeface="Arial"/>
                <a:ea typeface="Arial"/>
                <a:cs typeface="Arial"/>
                <a:sym typeface="Arial"/>
              </a:rPr>
              <a:t>Presented By:</a:t>
            </a:r>
            <a:endParaRPr/>
          </a:p>
          <a:p>
            <a:pPr indent="0" lvl="0" marL="0" marR="0" rtl="0" algn="l">
              <a:spcBef>
                <a:spcPts val="0"/>
              </a:spcBef>
              <a:spcAft>
                <a:spcPts val="0"/>
              </a:spcAft>
              <a:buNone/>
            </a:pPr>
            <a:r>
              <a:rPr lang="en-IN" sz="1800">
                <a:solidFill>
                  <a:schemeClr val="lt1"/>
                </a:solidFill>
              </a:rPr>
              <a:t>MIRUDHULA A, 2021305514</a:t>
            </a:r>
            <a:endParaRPr/>
          </a:p>
          <a:p>
            <a:pPr indent="0" lvl="0" marL="0" marR="0" rtl="0" algn="l">
              <a:spcBef>
                <a:spcPts val="0"/>
              </a:spcBef>
              <a:spcAft>
                <a:spcPts val="0"/>
              </a:spcAft>
              <a:buNone/>
            </a:pPr>
            <a:r>
              <a:rPr lang="en-IN" sz="1800">
                <a:solidFill>
                  <a:schemeClr val="lt1"/>
                </a:solidFill>
                <a:latin typeface="Arial"/>
                <a:ea typeface="Arial"/>
                <a:cs typeface="Arial"/>
                <a:sym typeface="Arial"/>
              </a:rPr>
              <a:t>Alagappa College Of Technology, Anna University</a:t>
            </a:r>
            <a:endParaRPr/>
          </a:p>
          <a:p>
            <a:pPr indent="0" lvl="0" marL="0" marR="0" rtl="0" algn="l">
              <a:spcBef>
                <a:spcPts val="0"/>
              </a:spcBef>
              <a:spcAft>
                <a:spcPts val="0"/>
              </a:spcAft>
              <a:buNone/>
            </a:pPr>
            <a:r>
              <a:rPr lang="en-IN" sz="1800">
                <a:solidFill>
                  <a:schemeClr val="lt1"/>
                </a:solidFill>
                <a:latin typeface="Arial"/>
                <a:ea typeface="Arial"/>
                <a:cs typeface="Arial"/>
                <a:sym typeface="Arial"/>
              </a:rPr>
              <a:t>Department Of Biotechnology- Industrial Biotechnology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F0DB9-2711-4161-D44B-D4FAF503345F}"/>
              </a:ext>
            </a:extLst>
          </p:cNvPr>
          <p:cNvSpPr txBox="1"/>
          <p:nvPr/>
        </p:nvSpPr>
        <p:spPr>
          <a:xfrm>
            <a:off x="403413" y="761111"/>
            <a:ext cx="8489576"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39307A69-8194-BAE7-A030-3BA44B540500}"/>
              </a:ext>
            </a:extLst>
          </p:cNvPr>
          <p:cNvSpPr txBox="1"/>
          <p:nvPr/>
        </p:nvSpPr>
        <p:spPr>
          <a:xfrm>
            <a:off x="555812" y="1585539"/>
            <a:ext cx="11080376" cy="5016758"/>
          </a:xfrm>
          <a:prstGeom prst="rect">
            <a:avLst/>
          </a:prstGeom>
          <a:noFill/>
        </p:spPr>
        <p:txBody>
          <a:bodyPr wrap="square" rtlCol="0">
            <a:spAutoFit/>
          </a:bodyPr>
          <a:lstStyle/>
          <a:p>
            <a:pPr algn="just"/>
            <a:r>
              <a:rPr lang="en-IN" sz="2000" dirty="0">
                <a:latin typeface="Bahnschrift SemiBold" panose="020B0502040204020203" pitchFamily="34" charset="0"/>
              </a:rPr>
              <a:t>                                                           Prediction process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New Data Input:</a:t>
            </a:r>
          </a:p>
          <a:p>
            <a:pPr marL="342900" indent="-342900" algn="just">
              <a:buFont typeface="Wingdings" panose="05000000000000000000" pitchFamily="2" charset="2"/>
              <a:buChar char="§"/>
            </a:pPr>
            <a:r>
              <a:rPr lang="en-IN" sz="2000" dirty="0">
                <a:latin typeface="Bahnschrift Light" panose="020B0502040204020203" pitchFamily="34" charset="0"/>
              </a:rPr>
              <a:t>Collect new data or use existing data to make predictions.</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Preprocessing:</a:t>
            </a:r>
          </a:p>
          <a:p>
            <a:pPr marL="342900" indent="-342900" algn="just">
              <a:buFont typeface="Wingdings" panose="05000000000000000000" pitchFamily="2" charset="2"/>
              <a:buChar char="§"/>
            </a:pPr>
            <a:r>
              <a:rPr lang="en-IN" sz="2000" dirty="0">
                <a:latin typeface="Bahnschrift Light" panose="020B0502040204020203" pitchFamily="34" charset="0"/>
              </a:rPr>
              <a:t>Apply the same data preprocessing steps to the new data.</a:t>
            </a:r>
          </a:p>
          <a:p>
            <a:pPr algn="just"/>
            <a:endParaRPr lang="en-IN" sz="2000" dirty="0">
              <a:latin typeface="Bahnschrift SemiBold" panose="020B0502040204020203" pitchFamily="34" charset="0"/>
            </a:endParaRPr>
          </a:p>
          <a:p>
            <a:pPr algn="just"/>
            <a:r>
              <a:rPr lang="en-IN" sz="2000" dirty="0">
                <a:latin typeface="Bahnschrift SemiBold" panose="020B0502040204020203" pitchFamily="34" charset="0"/>
              </a:rPr>
              <a:t>Model Inference:</a:t>
            </a:r>
          </a:p>
          <a:p>
            <a:pPr marL="342900" indent="-342900" algn="just">
              <a:buFont typeface="Wingdings" panose="05000000000000000000" pitchFamily="2" charset="2"/>
              <a:buChar char="§"/>
            </a:pPr>
            <a:r>
              <a:rPr lang="en-IN" sz="2000" dirty="0">
                <a:latin typeface="Bahnschrift Light" panose="020B0502040204020203" pitchFamily="34" charset="0"/>
              </a:rPr>
              <a:t>Use the trained model to make predictions on the new data.</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Results Interpretation:</a:t>
            </a:r>
          </a:p>
          <a:p>
            <a:pPr marL="285750" indent="-285750" algn="just">
              <a:buFont typeface="Wingdings" panose="05000000000000000000" pitchFamily="2" charset="2"/>
              <a:buChar char="§"/>
            </a:pPr>
            <a:r>
              <a:rPr lang="en-IN" sz="2000" dirty="0">
                <a:latin typeface="Bahnschrift Light" panose="020B0502040204020203" pitchFamily="34" charset="0"/>
              </a:rPr>
              <a:t>Interpret the model’s predictions in the context of the problem at hand.</a:t>
            </a:r>
          </a:p>
          <a:p>
            <a:pPr marL="285750" indent="-285750" algn="just">
              <a:buFont typeface="Wingdings" panose="05000000000000000000" pitchFamily="2" charset="2"/>
              <a:buChar char="§"/>
            </a:pPr>
            <a:r>
              <a:rPr lang="en-IN" sz="2000" dirty="0">
                <a:latin typeface="Bahnschrift Light" panose="020B0502040204020203" pitchFamily="34" charset="0"/>
              </a:rPr>
              <a:t>For regression, interpret the predicted values as optimal rates of prediction of cardiovascular disease prediction. For classification interpret predictions as the likelihood of special requests.</a:t>
            </a:r>
          </a:p>
        </p:txBody>
      </p:sp>
    </p:spTree>
    <p:extLst>
      <p:ext uri="{BB962C8B-B14F-4D97-AF65-F5344CB8AC3E}">
        <p14:creationId xmlns:p14="http://schemas.microsoft.com/office/powerpoint/2010/main" val="21063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71290-707C-8C2D-8067-E1156ED197EF}"/>
              </a:ext>
            </a:extLst>
          </p:cNvPr>
          <p:cNvSpPr txBox="1"/>
          <p:nvPr/>
        </p:nvSpPr>
        <p:spPr>
          <a:xfrm>
            <a:off x="430306" y="726141"/>
            <a:ext cx="8453718" cy="707886"/>
          </a:xfrm>
          <a:prstGeom prst="rect">
            <a:avLst/>
          </a:prstGeom>
          <a:noFill/>
        </p:spPr>
        <p:txBody>
          <a:bodyPr wrap="square" rtlCol="0">
            <a:spAutoFit/>
          </a:bodyPr>
          <a:lstStyle/>
          <a:p>
            <a:r>
              <a:rPr lang="en-IN" sz="4000" dirty="0">
                <a:latin typeface="Bahnschrift SemiBold" panose="020B0502040204020203" pitchFamily="34" charset="0"/>
              </a:rPr>
              <a:t>RESULT</a:t>
            </a:r>
          </a:p>
        </p:txBody>
      </p:sp>
      <p:sp>
        <p:nvSpPr>
          <p:cNvPr id="6" name="TextBox 5">
            <a:extLst>
              <a:ext uri="{FF2B5EF4-FFF2-40B4-BE49-F238E27FC236}">
                <a16:creationId xmlns:a16="http://schemas.microsoft.com/office/drawing/2014/main" id="{459C3167-FEDB-7F57-92A5-844D116EAB34}"/>
              </a:ext>
            </a:extLst>
          </p:cNvPr>
          <p:cNvSpPr txBox="1"/>
          <p:nvPr/>
        </p:nvSpPr>
        <p:spPr>
          <a:xfrm>
            <a:off x="4576482" y="4320987"/>
            <a:ext cx="3778624" cy="369332"/>
          </a:xfrm>
          <a:prstGeom prst="rect">
            <a:avLst/>
          </a:prstGeom>
          <a:solidFill>
            <a:schemeClr val="bg1"/>
          </a:solidFill>
          <a:ln>
            <a:solidFill>
              <a:schemeClr val="bg1"/>
            </a:solidFill>
          </a:ln>
        </p:spPr>
        <p:txBody>
          <a:bodyPr wrap="square" rtlCol="0">
            <a:spAutoFit/>
          </a:bodyPr>
          <a:lstStyle/>
          <a:p>
            <a:endParaRPr lang="en-IN" dirty="0"/>
          </a:p>
        </p:txBody>
      </p:sp>
      <p:pic>
        <p:nvPicPr>
          <p:cNvPr id="8" name="Picture 7">
            <a:extLst>
              <a:ext uri="{FF2B5EF4-FFF2-40B4-BE49-F238E27FC236}">
                <a16:creationId xmlns:a16="http://schemas.microsoft.com/office/drawing/2014/main" id="{6E7E81D0-5B83-A699-BD00-324FE4DF7E53}"/>
              </a:ext>
            </a:extLst>
          </p:cNvPr>
          <p:cNvPicPr>
            <a:picLocks noChangeAspect="1"/>
          </p:cNvPicPr>
          <p:nvPr/>
        </p:nvPicPr>
        <p:blipFill>
          <a:blip r:embed="rId2"/>
          <a:stretch>
            <a:fillRect/>
          </a:stretch>
        </p:blipFill>
        <p:spPr>
          <a:xfrm>
            <a:off x="648850" y="1520391"/>
            <a:ext cx="2488798" cy="2226820"/>
          </a:xfrm>
          <a:prstGeom prst="rect">
            <a:avLst/>
          </a:prstGeom>
        </p:spPr>
      </p:pic>
      <p:pic>
        <p:nvPicPr>
          <p:cNvPr id="10" name="Picture 9">
            <a:extLst>
              <a:ext uri="{FF2B5EF4-FFF2-40B4-BE49-F238E27FC236}">
                <a16:creationId xmlns:a16="http://schemas.microsoft.com/office/drawing/2014/main" id="{E4353C2E-9423-B551-6893-EF2B9BAB25CA}"/>
              </a:ext>
            </a:extLst>
          </p:cNvPr>
          <p:cNvPicPr>
            <a:picLocks noChangeAspect="1"/>
          </p:cNvPicPr>
          <p:nvPr/>
        </p:nvPicPr>
        <p:blipFill>
          <a:blip r:embed="rId3"/>
          <a:stretch>
            <a:fillRect/>
          </a:stretch>
        </p:blipFill>
        <p:spPr>
          <a:xfrm>
            <a:off x="4221062" y="1520391"/>
            <a:ext cx="3201714" cy="1959191"/>
          </a:xfrm>
          <a:prstGeom prst="rect">
            <a:avLst/>
          </a:prstGeom>
        </p:spPr>
      </p:pic>
      <p:pic>
        <p:nvPicPr>
          <p:cNvPr id="12" name="Picture 11">
            <a:extLst>
              <a:ext uri="{FF2B5EF4-FFF2-40B4-BE49-F238E27FC236}">
                <a16:creationId xmlns:a16="http://schemas.microsoft.com/office/drawing/2014/main" id="{0462B41A-1F49-2D10-157B-771159D154EC}"/>
              </a:ext>
            </a:extLst>
          </p:cNvPr>
          <p:cNvPicPr>
            <a:picLocks noChangeAspect="1"/>
          </p:cNvPicPr>
          <p:nvPr/>
        </p:nvPicPr>
        <p:blipFill>
          <a:blip r:embed="rId4"/>
          <a:stretch>
            <a:fillRect/>
          </a:stretch>
        </p:blipFill>
        <p:spPr>
          <a:xfrm>
            <a:off x="4344019" y="4234623"/>
            <a:ext cx="2598645" cy="2498303"/>
          </a:xfrm>
          <a:prstGeom prst="rect">
            <a:avLst/>
          </a:prstGeom>
        </p:spPr>
      </p:pic>
      <p:pic>
        <p:nvPicPr>
          <p:cNvPr id="14" name="Picture 13">
            <a:extLst>
              <a:ext uri="{FF2B5EF4-FFF2-40B4-BE49-F238E27FC236}">
                <a16:creationId xmlns:a16="http://schemas.microsoft.com/office/drawing/2014/main" id="{3D238773-9FD3-1B6B-2A09-DE6FD9DC6786}"/>
              </a:ext>
            </a:extLst>
          </p:cNvPr>
          <p:cNvPicPr>
            <a:picLocks noChangeAspect="1"/>
          </p:cNvPicPr>
          <p:nvPr/>
        </p:nvPicPr>
        <p:blipFill>
          <a:blip r:embed="rId5"/>
          <a:stretch>
            <a:fillRect/>
          </a:stretch>
        </p:blipFill>
        <p:spPr>
          <a:xfrm>
            <a:off x="263367" y="4135866"/>
            <a:ext cx="3528704" cy="2498303"/>
          </a:xfrm>
          <a:prstGeom prst="rect">
            <a:avLst/>
          </a:prstGeom>
        </p:spPr>
      </p:pic>
      <p:pic>
        <p:nvPicPr>
          <p:cNvPr id="16" name="Picture 15">
            <a:extLst>
              <a:ext uri="{FF2B5EF4-FFF2-40B4-BE49-F238E27FC236}">
                <a16:creationId xmlns:a16="http://schemas.microsoft.com/office/drawing/2014/main" id="{57D97012-A56B-340F-212C-D58D26426C15}"/>
              </a:ext>
            </a:extLst>
          </p:cNvPr>
          <p:cNvPicPr>
            <a:picLocks noChangeAspect="1"/>
          </p:cNvPicPr>
          <p:nvPr/>
        </p:nvPicPr>
        <p:blipFill>
          <a:blip r:embed="rId6"/>
          <a:stretch>
            <a:fillRect/>
          </a:stretch>
        </p:blipFill>
        <p:spPr>
          <a:xfrm>
            <a:off x="8155909" y="1645935"/>
            <a:ext cx="2978256" cy="1675269"/>
          </a:xfrm>
          <a:prstGeom prst="rect">
            <a:avLst/>
          </a:prstGeom>
        </p:spPr>
      </p:pic>
      <p:sp>
        <p:nvSpPr>
          <p:cNvPr id="17" name="Rectangle 16">
            <a:extLst>
              <a:ext uri="{FF2B5EF4-FFF2-40B4-BE49-F238E27FC236}">
                <a16:creationId xmlns:a16="http://schemas.microsoft.com/office/drawing/2014/main" id="{92C34488-8DDE-965B-C8BA-EF090E8D4318}"/>
              </a:ext>
            </a:extLst>
          </p:cNvPr>
          <p:cNvSpPr/>
          <p:nvPr/>
        </p:nvSpPr>
        <p:spPr>
          <a:xfrm>
            <a:off x="263367" y="4135866"/>
            <a:ext cx="3600421" cy="2926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B07E371-D0DB-1865-413E-9192AA67A7C2}"/>
              </a:ext>
            </a:extLst>
          </p:cNvPr>
          <p:cNvPicPr>
            <a:picLocks noChangeAspect="1"/>
          </p:cNvPicPr>
          <p:nvPr/>
        </p:nvPicPr>
        <p:blipFill>
          <a:blip r:embed="rId7"/>
          <a:stretch>
            <a:fillRect/>
          </a:stretch>
        </p:blipFill>
        <p:spPr>
          <a:xfrm>
            <a:off x="7419726" y="4195557"/>
            <a:ext cx="4557788" cy="2438612"/>
          </a:xfrm>
          <a:prstGeom prst="rect">
            <a:avLst/>
          </a:prstGeom>
        </p:spPr>
      </p:pic>
      <p:sp>
        <p:nvSpPr>
          <p:cNvPr id="20" name="Rectangle 19">
            <a:extLst>
              <a:ext uri="{FF2B5EF4-FFF2-40B4-BE49-F238E27FC236}">
                <a16:creationId xmlns:a16="http://schemas.microsoft.com/office/drawing/2014/main" id="{ECB303CD-A3DE-6396-A11D-F01C258EBC08}"/>
              </a:ext>
            </a:extLst>
          </p:cNvPr>
          <p:cNvSpPr/>
          <p:nvPr/>
        </p:nvSpPr>
        <p:spPr>
          <a:xfrm>
            <a:off x="11313460" y="5307106"/>
            <a:ext cx="615174" cy="6454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92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87BF74-A7D8-F0F5-B014-14558D5E2FA9}"/>
              </a:ext>
            </a:extLst>
          </p:cNvPr>
          <p:cNvSpPr txBox="1"/>
          <p:nvPr/>
        </p:nvSpPr>
        <p:spPr>
          <a:xfrm>
            <a:off x="367552" y="735107"/>
            <a:ext cx="7485529" cy="707886"/>
          </a:xfrm>
          <a:prstGeom prst="rect">
            <a:avLst/>
          </a:prstGeom>
          <a:noFill/>
        </p:spPr>
        <p:txBody>
          <a:bodyPr wrap="square" rtlCol="0">
            <a:spAutoFit/>
          </a:bodyPr>
          <a:lstStyle/>
          <a:p>
            <a:r>
              <a:rPr lang="en-IN" sz="4000" dirty="0">
                <a:latin typeface="Bahnschrift SemiBold" panose="020B0502040204020203" pitchFamily="34" charset="0"/>
              </a:rPr>
              <a:t>CONCLUSION</a:t>
            </a:r>
          </a:p>
        </p:txBody>
      </p:sp>
      <p:sp>
        <p:nvSpPr>
          <p:cNvPr id="3" name="TextBox 2">
            <a:extLst>
              <a:ext uri="{FF2B5EF4-FFF2-40B4-BE49-F238E27FC236}">
                <a16:creationId xmlns:a16="http://schemas.microsoft.com/office/drawing/2014/main" id="{5F10D719-9DDB-A204-B808-AA4C4626E6F9}"/>
              </a:ext>
            </a:extLst>
          </p:cNvPr>
          <p:cNvSpPr txBox="1"/>
          <p:nvPr/>
        </p:nvSpPr>
        <p:spPr>
          <a:xfrm>
            <a:off x="367552" y="1794284"/>
            <a:ext cx="11288740" cy="1876411"/>
          </a:xfrm>
          <a:prstGeom prst="rect">
            <a:avLst/>
          </a:prstGeom>
          <a:noFill/>
        </p:spPr>
        <p:txBody>
          <a:bodyPr wrap="square" rtlCol="0">
            <a:spAutoFit/>
          </a:bodyPr>
          <a:lstStyle/>
          <a:p>
            <a:pPr algn="just">
              <a:lnSpc>
                <a:spcPct val="150000"/>
              </a:lnSpc>
            </a:pPr>
            <a:r>
              <a:rPr lang="en-IN" sz="2000" dirty="0">
                <a:latin typeface="Bahnschrift Light" panose="020B0502040204020203" pitchFamily="34" charset="0"/>
              </a:rPr>
              <a:t>In conclusion, our proposed solution harnesses the power of advanced AI and machine learning algorithms to predict the Cardiovascular disease and various associated factors. By meticulously analysing extensive historical booking data, we unlock patterns and correlations that are pivotal in addressing key challenges faced by diabetic and cardiovascular disease patients.</a:t>
            </a:r>
          </a:p>
        </p:txBody>
      </p:sp>
    </p:spTree>
    <p:extLst>
      <p:ext uri="{BB962C8B-B14F-4D97-AF65-F5344CB8AC3E}">
        <p14:creationId xmlns:p14="http://schemas.microsoft.com/office/powerpoint/2010/main" val="319453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B9A9E-5C09-2321-61BA-5B7E413DF4C1}"/>
              </a:ext>
            </a:extLst>
          </p:cNvPr>
          <p:cNvSpPr txBox="1"/>
          <p:nvPr/>
        </p:nvSpPr>
        <p:spPr>
          <a:xfrm>
            <a:off x="403411" y="672353"/>
            <a:ext cx="3760966" cy="707886"/>
          </a:xfrm>
          <a:prstGeom prst="rect">
            <a:avLst/>
          </a:prstGeom>
          <a:noFill/>
        </p:spPr>
        <p:txBody>
          <a:bodyPr wrap="none" rtlCol="0">
            <a:spAutoFit/>
          </a:bodyPr>
          <a:lstStyle/>
          <a:p>
            <a:r>
              <a:rPr lang="en-IN" sz="4000" dirty="0">
                <a:latin typeface="Bahnschrift SemiBold" panose="020B0502040204020203" pitchFamily="34" charset="0"/>
              </a:rPr>
              <a:t>FUTURE SCOPE</a:t>
            </a:r>
          </a:p>
        </p:txBody>
      </p:sp>
      <p:sp>
        <p:nvSpPr>
          <p:cNvPr id="3" name="TextBox 2">
            <a:extLst>
              <a:ext uri="{FF2B5EF4-FFF2-40B4-BE49-F238E27FC236}">
                <a16:creationId xmlns:a16="http://schemas.microsoft.com/office/drawing/2014/main" id="{46E883F6-D6BE-BFF2-35CD-3E4872E54CC5}"/>
              </a:ext>
            </a:extLst>
          </p:cNvPr>
          <p:cNvSpPr txBox="1"/>
          <p:nvPr/>
        </p:nvSpPr>
        <p:spPr>
          <a:xfrm>
            <a:off x="582706" y="1541929"/>
            <a:ext cx="11026588" cy="4401205"/>
          </a:xfrm>
          <a:prstGeom prst="rect">
            <a:avLst/>
          </a:prstGeom>
          <a:noFill/>
        </p:spPr>
        <p:txBody>
          <a:bodyPr wrap="square" rtlCol="0">
            <a:spAutoFit/>
          </a:bodyPr>
          <a:lstStyle/>
          <a:p>
            <a:pPr algn="just"/>
            <a:r>
              <a:rPr lang="en-IN" sz="2000" dirty="0">
                <a:latin typeface="Bahnschrift Light" panose="020B0502040204020203" pitchFamily="34" charset="0"/>
              </a:rPr>
              <a:t>The proposed solution lays the foundation for ongoing advancements in the realm of cardiovascular disease prediction. Here are the key areas for future exploration and enhancement. </a:t>
            </a:r>
          </a:p>
          <a:p>
            <a:pPr algn="just"/>
            <a:endParaRPr lang="en-IN" sz="2000" dirty="0">
              <a:latin typeface="Bahnschrift Light" panose="020B0502040204020203" pitchFamily="34" charset="0"/>
            </a:endParaRPr>
          </a:p>
          <a:p>
            <a:pPr algn="just"/>
            <a:r>
              <a:rPr lang="en-IN" sz="2000" dirty="0">
                <a:latin typeface="Bahnschrift SemiBold" panose="020B0502040204020203" pitchFamily="34" charset="0"/>
              </a:rPr>
              <a:t>Real time Prediction:</a:t>
            </a:r>
          </a:p>
          <a:p>
            <a:pPr marL="285750" indent="-285750" algn="just">
              <a:buFont typeface="Wingdings" panose="05000000000000000000" pitchFamily="2" charset="2"/>
              <a:buChar char="§"/>
            </a:pPr>
            <a:r>
              <a:rPr lang="en-IN" sz="2000" dirty="0">
                <a:latin typeface="Bahnschrift Light" panose="020B0502040204020203" pitchFamily="34" charset="0"/>
              </a:rPr>
              <a:t>Move towards real time predictive models that account for instant changes in demand, external events and other dynamic factors to provide users with up to the minute insights for prediction.</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Personalisation and Customization:</a:t>
            </a:r>
          </a:p>
          <a:p>
            <a:pPr marL="285750" indent="-285750" algn="just">
              <a:buFont typeface="Wingdings" panose="05000000000000000000" pitchFamily="2" charset="2"/>
              <a:buChar char="§"/>
            </a:pPr>
            <a:r>
              <a:rPr lang="en-IN" sz="2000" dirty="0">
                <a:latin typeface="Bahnschrift Light" panose="020B0502040204020203" pitchFamily="34" charset="0"/>
              </a:rPr>
              <a:t>Enhance the predictive models to offer more personalised recommendations by considering individual guest preferences, loyalty history, and user specific requirements, providing a tailored experience for each patient.</a:t>
            </a:r>
          </a:p>
          <a:p>
            <a:pPr algn="just"/>
            <a:endParaRPr lang="en-IN" sz="2000" dirty="0">
              <a:latin typeface="Bahnschrift Light" panose="020B0502040204020203" pitchFamily="34" charset="0"/>
            </a:endParaRPr>
          </a:p>
        </p:txBody>
      </p:sp>
    </p:spTree>
    <p:extLst>
      <p:ext uri="{BB962C8B-B14F-4D97-AF65-F5344CB8AC3E}">
        <p14:creationId xmlns:p14="http://schemas.microsoft.com/office/powerpoint/2010/main" val="293081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672F9-3D58-187C-542E-18E901072778}"/>
              </a:ext>
            </a:extLst>
          </p:cNvPr>
          <p:cNvSpPr txBox="1"/>
          <p:nvPr/>
        </p:nvSpPr>
        <p:spPr>
          <a:xfrm>
            <a:off x="412374" y="582706"/>
            <a:ext cx="6454588" cy="707886"/>
          </a:xfrm>
          <a:prstGeom prst="rect">
            <a:avLst/>
          </a:prstGeom>
          <a:noFill/>
        </p:spPr>
        <p:txBody>
          <a:bodyPr wrap="square" rtlCol="0">
            <a:spAutoFit/>
          </a:bodyPr>
          <a:lstStyle/>
          <a:p>
            <a:r>
              <a:rPr lang="en-IN" sz="4000" dirty="0">
                <a:latin typeface="Bahnschrift SemiBold" panose="020B0502040204020203" pitchFamily="34" charset="0"/>
              </a:rPr>
              <a:t>REFERENCES</a:t>
            </a:r>
          </a:p>
        </p:txBody>
      </p:sp>
      <p:sp>
        <p:nvSpPr>
          <p:cNvPr id="4" name="TextBox 3">
            <a:extLst>
              <a:ext uri="{FF2B5EF4-FFF2-40B4-BE49-F238E27FC236}">
                <a16:creationId xmlns:a16="http://schemas.microsoft.com/office/drawing/2014/main" id="{CF26AEB8-C425-E62A-4176-6775F9637387}"/>
              </a:ext>
            </a:extLst>
          </p:cNvPr>
          <p:cNvSpPr txBox="1"/>
          <p:nvPr/>
        </p:nvSpPr>
        <p:spPr>
          <a:xfrm>
            <a:off x="412374" y="1694347"/>
            <a:ext cx="11591366" cy="279974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https://www.mdpi.com</a:t>
            </a: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2"/>
              </a:rPr>
              <a:t>https://www.ncbi.nlm.nih.gov/pmc/articles/PMC10150633/</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3"/>
              </a:rPr>
              <a:t>https://journalofbigdata.springeropen.com/articles/10.1186/s40537-023-00817-1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4"/>
              </a:rPr>
              <a:t>https://www.nature.com/articles/s41598-023-40717-1</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hlinkClick r:id="rId5"/>
              </a:rPr>
              <a:t>https://www.hindawi.com/journals/cin/2023/9418666/</a:t>
            </a:r>
            <a:endParaRPr lang="en-IN" sz="2000" dirty="0">
              <a:latin typeface="Bahnschrift Light" panose="020B0502040204020203" pitchFamily="34" charset="0"/>
            </a:endParaRPr>
          </a:p>
          <a:p>
            <a:pPr marL="285750" indent="-285750">
              <a:lnSpc>
                <a:spcPct val="150000"/>
              </a:lnSpc>
              <a:buFont typeface="Wingdings" panose="05000000000000000000" pitchFamily="2" charset="2"/>
              <a:buChar char="§"/>
            </a:pPr>
            <a:r>
              <a:rPr lang="en-IN" sz="2000" dirty="0">
                <a:latin typeface="Bahnschrift Light" panose="020B0502040204020203" pitchFamily="34" charset="0"/>
              </a:rPr>
              <a:t>https://www.kaggle.com/datasets/sulianova/cardiovascular-disease-dataset</a:t>
            </a:r>
          </a:p>
        </p:txBody>
      </p:sp>
    </p:spTree>
    <p:extLst>
      <p:ext uri="{BB962C8B-B14F-4D97-AF65-F5344CB8AC3E}">
        <p14:creationId xmlns:p14="http://schemas.microsoft.com/office/powerpoint/2010/main" val="282491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687BA-3743-7655-96EE-C39ABA7AD469}"/>
              </a:ext>
            </a:extLst>
          </p:cNvPr>
          <p:cNvSpPr txBox="1"/>
          <p:nvPr/>
        </p:nvSpPr>
        <p:spPr>
          <a:xfrm>
            <a:off x="4231342" y="2572873"/>
            <a:ext cx="3799438" cy="923330"/>
          </a:xfrm>
          <a:prstGeom prst="rect">
            <a:avLst/>
          </a:prstGeom>
          <a:noFill/>
        </p:spPr>
        <p:txBody>
          <a:bodyPr wrap="none" rtlCol="0">
            <a:spAutoFit/>
          </a:bodyPr>
          <a:lstStyle/>
          <a:p>
            <a:r>
              <a:rPr lang="en-IN" sz="5400" dirty="0">
                <a:latin typeface="Bahnschrift SemiBold" panose="020B0502040204020203" pitchFamily="34" charset="0"/>
              </a:rPr>
              <a:t>THANK YOU</a:t>
            </a:r>
          </a:p>
        </p:txBody>
      </p:sp>
    </p:spTree>
    <p:extLst>
      <p:ext uri="{BB962C8B-B14F-4D97-AF65-F5344CB8AC3E}">
        <p14:creationId xmlns:p14="http://schemas.microsoft.com/office/powerpoint/2010/main" val="428840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D834C-1D95-1EAE-B7DF-6A923700F11A}"/>
              </a:ext>
            </a:extLst>
          </p:cNvPr>
          <p:cNvSpPr txBox="1"/>
          <p:nvPr/>
        </p:nvSpPr>
        <p:spPr>
          <a:xfrm>
            <a:off x="959222" y="932329"/>
            <a:ext cx="4787153" cy="5755422"/>
          </a:xfrm>
          <a:prstGeom prst="rect">
            <a:avLst/>
          </a:prstGeom>
          <a:noFill/>
        </p:spPr>
        <p:txBody>
          <a:bodyPr wrap="square" rtlCol="0">
            <a:spAutoFit/>
          </a:bodyPr>
          <a:lstStyle/>
          <a:p>
            <a:r>
              <a:rPr lang="en-IN" sz="4000" b="1" dirty="0">
                <a:latin typeface="Bahnschrift SemiBold" panose="020B0502040204020203" pitchFamily="34" charset="0"/>
              </a:rPr>
              <a:t>OUTLINE</a:t>
            </a:r>
          </a:p>
          <a:p>
            <a:endParaRPr lang="en-IN" sz="2400" b="1" dirty="0">
              <a:latin typeface="Bahnschrift Light" panose="020B0502040204020203" pitchFamily="34" charset="0"/>
            </a:endParaRPr>
          </a:p>
          <a:p>
            <a:pPr marL="285750" indent="-285750">
              <a:buFont typeface="Wingdings" panose="05000000000000000000" pitchFamily="2" charset="2"/>
              <a:buChar char="§"/>
            </a:pPr>
            <a:r>
              <a:rPr lang="en-IN" sz="2800" dirty="0">
                <a:latin typeface="Bahnschrift Light" panose="020B0502040204020203" pitchFamily="34" charset="0"/>
              </a:rPr>
              <a:t>Problem Statement</a:t>
            </a:r>
          </a:p>
          <a:p>
            <a:pPr marL="285750" indent="-285750">
              <a:buFont typeface="Wingdings" panose="05000000000000000000" pitchFamily="2" charset="2"/>
              <a:buChar char="§"/>
            </a:pPr>
            <a:r>
              <a:rPr lang="en-IN" sz="2800" dirty="0">
                <a:latin typeface="Bahnschrift Light" panose="020B0502040204020203" pitchFamily="34" charset="0"/>
              </a:rPr>
              <a:t>Proposed System/ Solution</a:t>
            </a:r>
          </a:p>
          <a:p>
            <a:pPr marL="285750" indent="-285750">
              <a:buFont typeface="Wingdings" panose="05000000000000000000" pitchFamily="2" charset="2"/>
              <a:buChar char="§"/>
            </a:pPr>
            <a:r>
              <a:rPr lang="en-IN" sz="2800" dirty="0">
                <a:latin typeface="Bahnschrift Light" panose="020B0502040204020203" pitchFamily="34" charset="0"/>
              </a:rPr>
              <a:t>System Development Approach</a:t>
            </a:r>
          </a:p>
          <a:p>
            <a:pPr marL="285750" indent="-285750">
              <a:buFont typeface="Wingdings" panose="05000000000000000000" pitchFamily="2" charset="2"/>
              <a:buChar char="§"/>
            </a:pPr>
            <a:r>
              <a:rPr lang="en-IN" sz="2800" dirty="0">
                <a:latin typeface="Bahnschrift Light" panose="020B0502040204020203" pitchFamily="34" charset="0"/>
              </a:rPr>
              <a:t>Algorithm and deployment</a:t>
            </a:r>
          </a:p>
          <a:p>
            <a:pPr marL="285750" indent="-285750">
              <a:buFont typeface="Wingdings" panose="05000000000000000000" pitchFamily="2" charset="2"/>
              <a:buChar char="§"/>
            </a:pPr>
            <a:r>
              <a:rPr lang="en-IN" sz="2800" dirty="0">
                <a:latin typeface="Bahnschrift Light" panose="020B0502040204020203" pitchFamily="34" charset="0"/>
              </a:rPr>
              <a:t>Result</a:t>
            </a:r>
          </a:p>
          <a:p>
            <a:pPr marL="285750" indent="-285750">
              <a:buFont typeface="Wingdings" panose="05000000000000000000" pitchFamily="2" charset="2"/>
              <a:buChar char="§"/>
            </a:pPr>
            <a:r>
              <a:rPr lang="en-IN" sz="2800" dirty="0">
                <a:latin typeface="Bahnschrift Light" panose="020B0502040204020203" pitchFamily="34" charset="0"/>
              </a:rPr>
              <a:t>Conclusion</a:t>
            </a:r>
          </a:p>
          <a:p>
            <a:pPr marL="285750" indent="-285750">
              <a:buFont typeface="Wingdings" panose="05000000000000000000" pitchFamily="2" charset="2"/>
              <a:buChar char="§"/>
            </a:pPr>
            <a:r>
              <a:rPr lang="en-IN" sz="2800" dirty="0">
                <a:latin typeface="Bahnschrift Light" panose="020B0502040204020203" pitchFamily="34" charset="0"/>
              </a:rPr>
              <a:t>Future Scope</a:t>
            </a:r>
          </a:p>
          <a:p>
            <a:pPr marL="285750" indent="-285750">
              <a:buFont typeface="Wingdings" panose="05000000000000000000" pitchFamily="2" charset="2"/>
              <a:buChar char="§"/>
            </a:pPr>
            <a:r>
              <a:rPr lang="en-IN" sz="2800" dirty="0">
                <a:latin typeface="Bahnschrift Light" panose="020B0502040204020203" pitchFamily="34" charset="0"/>
              </a:rPr>
              <a:t>References</a:t>
            </a:r>
          </a:p>
          <a:p>
            <a:pPr marL="285750" indent="-285750">
              <a:buFont typeface="Wingdings" panose="05000000000000000000" pitchFamily="2" charset="2"/>
              <a:buChar char="§"/>
            </a:pPr>
            <a:endParaRPr lang="en-IN" sz="2400" dirty="0">
              <a:latin typeface="Bahnschrift Light" panose="020B0502040204020203" pitchFamily="34" charset="0"/>
            </a:endParaRPr>
          </a:p>
        </p:txBody>
      </p:sp>
    </p:spTree>
    <p:extLst>
      <p:ext uri="{BB962C8B-B14F-4D97-AF65-F5344CB8AC3E}">
        <p14:creationId xmlns:p14="http://schemas.microsoft.com/office/powerpoint/2010/main" val="353672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F34C1-F4AF-3CA3-0E57-E89833CD2DB1}"/>
              </a:ext>
            </a:extLst>
          </p:cNvPr>
          <p:cNvSpPr txBox="1"/>
          <p:nvPr/>
        </p:nvSpPr>
        <p:spPr>
          <a:xfrm>
            <a:off x="448235" y="824753"/>
            <a:ext cx="7512423" cy="769441"/>
          </a:xfrm>
          <a:prstGeom prst="rect">
            <a:avLst/>
          </a:prstGeom>
          <a:noFill/>
        </p:spPr>
        <p:txBody>
          <a:bodyPr wrap="square" rtlCol="0">
            <a:spAutoFit/>
          </a:bodyPr>
          <a:lstStyle/>
          <a:p>
            <a:r>
              <a:rPr lang="en-IN" sz="4400" dirty="0">
                <a:latin typeface="Bahnschrift SemiBold" panose="020B0502040204020203" pitchFamily="34" charset="0"/>
              </a:rPr>
              <a:t>PROBLEM STATEMENT</a:t>
            </a:r>
          </a:p>
        </p:txBody>
      </p:sp>
      <p:graphicFrame>
        <p:nvGraphicFramePr>
          <p:cNvPr id="4" name="Table 3">
            <a:extLst>
              <a:ext uri="{FF2B5EF4-FFF2-40B4-BE49-F238E27FC236}">
                <a16:creationId xmlns:a16="http://schemas.microsoft.com/office/drawing/2014/main" id="{1FEE6BCC-65A7-B043-2EBF-955E1E7A7896}"/>
              </a:ext>
            </a:extLst>
          </p:cNvPr>
          <p:cNvGraphicFramePr>
            <a:graphicFrameLocks noGrp="1"/>
          </p:cNvGraphicFramePr>
          <p:nvPr>
            <p:extLst>
              <p:ext uri="{D42A27DB-BD31-4B8C-83A1-F6EECF244321}">
                <p14:modId xmlns:p14="http://schemas.microsoft.com/office/powerpoint/2010/main" val="4230187643"/>
              </p:ext>
            </p:extLst>
          </p:nvPr>
        </p:nvGraphicFramePr>
        <p:xfrm>
          <a:off x="627529" y="2762250"/>
          <a:ext cx="11234271" cy="1760220"/>
        </p:xfrm>
        <a:graphic>
          <a:graphicData uri="http://schemas.openxmlformats.org/drawingml/2006/table">
            <a:tbl>
              <a:tblPr/>
              <a:tblGrid>
                <a:gridCol w="11234271">
                  <a:extLst>
                    <a:ext uri="{9D8B030D-6E8A-4147-A177-3AD203B41FA5}">
                      <a16:colId xmlns:a16="http://schemas.microsoft.com/office/drawing/2014/main" val="1948554331"/>
                    </a:ext>
                  </a:extLst>
                </a:gridCol>
              </a:tblGrid>
              <a:tr h="771525">
                <a:tc>
                  <a:txBody>
                    <a:bodyPr/>
                    <a:lstStyle/>
                    <a:p>
                      <a:pPr algn="just" fontAlgn="b"/>
                      <a:r>
                        <a:rPr lang="en-US" sz="2800" b="0" i="0" u="none" strike="noStrike" dirty="0">
                          <a:solidFill>
                            <a:srgbClr val="000000"/>
                          </a:solidFill>
                          <a:effectLst/>
                          <a:latin typeface="Calibri" panose="020F0502020204030204" pitchFamily="34" charset="0"/>
                        </a:rPr>
                        <a:t>Develop a comprehensive predictive model to determine whether the patient has a 10-year risk of future coronary heart disease (CHD), potential risk factor, demographic, behavioral, medical risk factors, general checkup, exercise, Skin cancer, diabetes and arthritis based on historical data. </a:t>
                      </a:r>
                    </a:p>
                  </a:txBody>
                  <a:tcPr marL="7620" marR="7620" marT="7620" anchor="b">
                    <a:lnL>
                      <a:noFill/>
                    </a:lnL>
                    <a:lnR>
                      <a:noFill/>
                    </a:lnR>
                    <a:lnT>
                      <a:noFill/>
                    </a:lnT>
                    <a:lnB>
                      <a:noFill/>
                    </a:lnB>
                  </a:tcPr>
                </a:tc>
                <a:extLst>
                  <a:ext uri="{0D108BD9-81ED-4DB2-BD59-A6C34878D82A}">
                    <a16:rowId xmlns:a16="http://schemas.microsoft.com/office/drawing/2014/main" val="3102441165"/>
                  </a:ext>
                </a:extLst>
              </a:tr>
            </a:tbl>
          </a:graphicData>
        </a:graphic>
      </p:graphicFrame>
    </p:spTree>
    <p:extLst>
      <p:ext uri="{BB962C8B-B14F-4D97-AF65-F5344CB8AC3E}">
        <p14:creationId xmlns:p14="http://schemas.microsoft.com/office/powerpoint/2010/main" val="38298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E65E8-071A-CF37-7627-88DFB04A4220}"/>
              </a:ext>
            </a:extLst>
          </p:cNvPr>
          <p:cNvSpPr txBox="1"/>
          <p:nvPr/>
        </p:nvSpPr>
        <p:spPr>
          <a:xfrm>
            <a:off x="457200" y="887506"/>
            <a:ext cx="4254691" cy="584775"/>
          </a:xfrm>
          <a:prstGeom prst="rect">
            <a:avLst/>
          </a:prstGeom>
          <a:noFill/>
        </p:spPr>
        <p:txBody>
          <a:bodyPr wrap="none" rtlCol="0">
            <a:spAutoFit/>
          </a:bodyPr>
          <a:lstStyle/>
          <a:p>
            <a:r>
              <a:rPr lang="en-IN" sz="3200" dirty="0">
                <a:latin typeface="Bahnschrift SemiBold" panose="020B0502040204020203" pitchFamily="34" charset="0"/>
              </a:rPr>
              <a:t>PROPOSED SOLUTION</a:t>
            </a:r>
          </a:p>
        </p:txBody>
      </p:sp>
      <p:sp>
        <p:nvSpPr>
          <p:cNvPr id="4" name="TextBox 3">
            <a:extLst>
              <a:ext uri="{FF2B5EF4-FFF2-40B4-BE49-F238E27FC236}">
                <a16:creationId xmlns:a16="http://schemas.microsoft.com/office/drawing/2014/main" id="{DD9774CB-2B18-EE2F-39E6-9BADCD444DB3}"/>
              </a:ext>
            </a:extLst>
          </p:cNvPr>
          <p:cNvSpPr txBox="1"/>
          <p:nvPr/>
        </p:nvSpPr>
        <p:spPr>
          <a:xfrm>
            <a:off x="457200" y="2052918"/>
            <a:ext cx="11492753" cy="4093428"/>
          </a:xfrm>
          <a:prstGeom prst="rect">
            <a:avLst/>
          </a:prstGeom>
          <a:noFill/>
        </p:spPr>
        <p:txBody>
          <a:bodyPr wrap="square" rtlCol="0">
            <a:spAutoFit/>
          </a:bodyPr>
          <a:lstStyle/>
          <a:p>
            <a:pPr marL="285750" indent="-285750" algn="just">
              <a:buFont typeface="Wingdings" panose="05000000000000000000" pitchFamily="2" charset="2"/>
              <a:buChar char="§"/>
            </a:pPr>
            <a:r>
              <a:rPr lang="en-IN" sz="2000" dirty="0">
                <a:latin typeface="Bahnschrift Light" panose="020B0502040204020203" pitchFamily="34" charset="0"/>
              </a:rPr>
              <a:t>Utilizing advanced AI algorithms, our solution will analyse extensive cardiovascular risk prediction data to establish patterns and correlation.</a:t>
            </a:r>
          </a:p>
          <a:p>
            <a:pPr marL="285750" indent="-285750" algn="just">
              <a:buFont typeface="Wingdings" panose="05000000000000000000" pitchFamily="2" charset="2"/>
              <a:buChar char="§"/>
            </a:pPr>
            <a:r>
              <a:rPr lang="en-IN" sz="2000" dirty="0">
                <a:latin typeface="Bahnschrift Light" panose="020B0502040204020203" pitchFamily="34" charset="0"/>
              </a:rPr>
              <a:t>For optimal timing, a predictive model will consider factors such as future coronary heart disease, demographic, behavioural, and medical risk factors.</a:t>
            </a:r>
          </a:p>
          <a:p>
            <a:pPr marL="285750" indent="-285750" algn="just">
              <a:buFont typeface="Wingdings" panose="05000000000000000000" pitchFamily="2" charset="2"/>
              <a:buChar char="§"/>
            </a:pPr>
            <a:r>
              <a:rPr lang="en-IN" sz="2000" dirty="0">
                <a:latin typeface="Bahnschrift Light" panose="020B0502040204020203" pitchFamily="34" charset="0"/>
              </a:rPr>
              <a:t>The ideal prediction will determine through AI analysis, considering the variables like Medical risk and coronary heart disease.</a:t>
            </a:r>
          </a:p>
          <a:p>
            <a:pPr marL="285750" indent="-285750" algn="just">
              <a:buFont typeface="Wingdings" panose="05000000000000000000" pitchFamily="2" charset="2"/>
              <a:buChar char="§"/>
            </a:pPr>
            <a:r>
              <a:rPr lang="en-IN" sz="2000" dirty="0">
                <a:latin typeface="Bahnschrift Light" panose="020B0502040204020203" pitchFamily="34" charset="0"/>
              </a:rPr>
              <a:t>Additionally, a specified model will predict the likelihood of cardiovascular affected risk by examining the number of patients, and their medical risk factors, enabling the prediction measures to the target population or a hospitalised patients for enhanced treatment.</a:t>
            </a:r>
          </a:p>
          <a:p>
            <a:pPr algn="just"/>
            <a:endParaRPr lang="en-IN" sz="2000" dirty="0">
              <a:latin typeface="Bahnschrift Light" panose="020B0502040204020203" pitchFamily="34" charset="0"/>
            </a:endParaRPr>
          </a:p>
          <a:p>
            <a:pPr algn="just"/>
            <a:endParaRPr lang="en-IN" sz="2000" dirty="0">
              <a:latin typeface="Bahnschrift Light" panose="020B0502040204020203" pitchFamily="34" charset="0"/>
            </a:endParaRPr>
          </a:p>
          <a:p>
            <a:pPr algn="just"/>
            <a:r>
              <a:rPr lang="en-IN" sz="2000" dirty="0">
                <a:latin typeface="Bahnschrift Light" panose="020B0502040204020203" pitchFamily="34" charset="0"/>
              </a:rPr>
              <a:t>This holistic approach aims to empower the prediction of cardiovascular disease with actionable intelligence for decision making in the dynamic treatment landscape. </a:t>
            </a:r>
          </a:p>
        </p:txBody>
      </p:sp>
    </p:spTree>
    <p:extLst>
      <p:ext uri="{BB962C8B-B14F-4D97-AF65-F5344CB8AC3E}">
        <p14:creationId xmlns:p14="http://schemas.microsoft.com/office/powerpoint/2010/main" val="20167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F596D-26E1-7F6B-0029-2BC34D58DC91}"/>
              </a:ext>
            </a:extLst>
          </p:cNvPr>
          <p:cNvSpPr txBox="1"/>
          <p:nvPr/>
        </p:nvSpPr>
        <p:spPr>
          <a:xfrm>
            <a:off x="430305" y="806825"/>
            <a:ext cx="6329083" cy="707886"/>
          </a:xfrm>
          <a:prstGeom prst="rect">
            <a:avLst/>
          </a:prstGeom>
          <a:noFill/>
        </p:spPr>
        <p:txBody>
          <a:bodyPr wrap="square" rtlCol="0">
            <a:spAutoFit/>
          </a:bodyPr>
          <a:lstStyle/>
          <a:p>
            <a:r>
              <a:rPr lang="en-IN" sz="4000" dirty="0">
                <a:latin typeface="Bahnschrift SemiBold" panose="020B0502040204020203" pitchFamily="34" charset="0"/>
              </a:rPr>
              <a:t>SYSTEM APPROACH</a:t>
            </a:r>
          </a:p>
        </p:txBody>
      </p:sp>
      <p:sp>
        <p:nvSpPr>
          <p:cNvPr id="4" name="TextBox 3">
            <a:extLst>
              <a:ext uri="{FF2B5EF4-FFF2-40B4-BE49-F238E27FC236}">
                <a16:creationId xmlns:a16="http://schemas.microsoft.com/office/drawing/2014/main" id="{DD6FF772-CC16-1602-AAF4-C8CDB8FDECAE}"/>
              </a:ext>
            </a:extLst>
          </p:cNvPr>
          <p:cNvSpPr txBox="1"/>
          <p:nvPr/>
        </p:nvSpPr>
        <p:spPr>
          <a:xfrm>
            <a:off x="430305" y="1936376"/>
            <a:ext cx="11313460" cy="4247317"/>
          </a:xfrm>
          <a:prstGeom prst="rect">
            <a:avLst/>
          </a:prstGeom>
          <a:noFill/>
        </p:spPr>
        <p:txBody>
          <a:bodyPr wrap="square" rtlCol="0">
            <a:spAutoFit/>
          </a:bodyPr>
          <a:lstStyle/>
          <a:p>
            <a:r>
              <a:rPr lang="en-IN" dirty="0">
                <a:latin typeface="Bahnschrift Light" panose="020B0502040204020203" pitchFamily="34" charset="0"/>
              </a:rPr>
              <a:t>Building the proposed solution will involve the combination of AI, data processing, feature engineering, machine learning. Here are the key system and library requirements.</a:t>
            </a:r>
          </a:p>
          <a:p>
            <a:endParaRPr lang="en-IN" dirty="0">
              <a:latin typeface="Bahnschrift Light" panose="020B0502040204020203" pitchFamily="34" charset="0"/>
            </a:endParaRPr>
          </a:p>
          <a:p>
            <a:r>
              <a:rPr lang="en-IN" b="1" dirty="0">
                <a:latin typeface="Bahnschrift Light" panose="020B0502040204020203" pitchFamily="34" charset="0"/>
              </a:rPr>
              <a:t>SYSYTEM REQUIREMENTS:</a:t>
            </a:r>
          </a:p>
          <a:p>
            <a:endParaRPr lang="en-IN" dirty="0">
              <a:latin typeface="Bahnschrift Light" panose="020B0502040204020203" pitchFamily="34" charset="0"/>
            </a:endParaRPr>
          </a:p>
          <a:p>
            <a:r>
              <a:rPr lang="en-IN" dirty="0">
                <a:latin typeface="Bahnschrift Light" panose="020B0502040204020203" pitchFamily="34" charset="0"/>
              </a:rPr>
              <a:t>1.</a:t>
            </a:r>
            <a:r>
              <a:rPr lang="en-IN" b="1" dirty="0">
                <a:latin typeface="Bahnschrift Light" panose="020B0502040204020203" pitchFamily="34" charset="0"/>
              </a:rPr>
              <a:t>Hardware:</a:t>
            </a:r>
          </a:p>
          <a:p>
            <a:r>
              <a:rPr lang="en-IN" dirty="0">
                <a:latin typeface="Bahnschrift Light" panose="020B0502040204020203" pitchFamily="34" charset="0"/>
              </a:rPr>
              <a:t>   </a:t>
            </a:r>
          </a:p>
          <a:p>
            <a:r>
              <a:rPr lang="en-IN" dirty="0">
                <a:latin typeface="Bahnschrift Light" panose="020B0502040204020203" pitchFamily="34" charset="0"/>
              </a:rPr>
              <a:t>-A computer with efficient processing power, preferable with multiple cores or a GPU for faster training of machine learning models.</a:t>
            </a:r>
          </a:p>
          <a:p>
            <a:r>
              <a:rPr lang="en-IN" dirty="0">
                <a:latin typeface="Bahnschrift Light" panose="020B0502040204020203" pitchFamily="34" charset="0"/>
              </a:rPr>
              <a:t>-Adequate RAM to handle the size of the dataset and computational requirements.</a:t>
            </a:r>
          </a:p>
          <a:p>
            <a:endParaRPr lang="en-IN" dirty="0">
              <a:latin typeface="Bahnschrift Light" panose="020B0502040204020203" pitchFamily="34" charset="0"/>
            </a:endParaRPr>
          </a:p>
          <a:p>
            <a:endParaRPr lang="en-IN" dirty="0">
              <a:latin typeface="Bahnschrift Light" panose="020B0502040204020203" pitchFamily="34" charset="0"/>
            </a:endParaRPr>
          </a:p>
          <a:p>
            <a:r>
              <a:rPr lang="en-IN" dirty="0">
                <a:latin typeface="Bahnschrift Light" panose="020B0502040204020203" pitchFamily="34" charset="0"/>
              </a:rPr>
              <a:t>2. </a:t>
            </a:r>
            <a:r>
              <a:rPr lang="en-IN" b="1" dirty="0">
                <a:latin typeface="Bahnschrift Light" panose="020B0502040204020203" pitchFamily="34" charset="0"/>
              </a:rPr>
              <a:t>Software:</a:t>
            </a:r>
          </a:p>
          <a:p>
            <a:r>
              <a:rPr lang="en-IN" dirty="0">
                <a:latin typeface="Bahnschrift Light" panose="020B0502040204020203" pitchFamily="34" charset="0"/>
              </a:rPr>
              <a:t>    </a:t>
            </a:r>
          </a:p>
          <a:p>
            <a:r>
              <a:rPr lang="en-IN" dirty="0">
                <a:latin typeface="Bahnschrift Light" panose="020B0502040204020203" pitchFamily="34" charset="0"/>
              </a:rPr>
              <a:t>-An operating system compatible with the required machine learning libraries (e.g., Windows, Linux, </a:t>
            </a:r>
            <a:r>
              <a:rPr lang="en-IN" dirty="0" err="1">
                <a:latin typeface="Bahnschrift Light" panose="020B0502040204020203" pitchFamily="34" charset="0"/>
              </a:rPr>
              <a:t>mOS</a:t>
            </a:r>
            <a:r>
              <a:rPr lang="en-IN" dirty="0">
                <a:latin typeface="Bahnschrift Light" panose="020B0502040204020203" pitchFamily="34" charset="0"/>
              </a:rPr>
              <a:t>)</a:t>
            </a:r>
          </a:p>
        </p:txBody>
      </p:sp>
    </p:spTree>
    <p:extLst>
      <p:ext uri="{BB962C8B-B14F-4D97-AF65-F5344CB8AC3E}">
        <p14:creationId xmlns:p14="http://schemas.microsoft.com/office/powerpoint/2010/main" val="192985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BD426F-D125-0573-6DCD-469FBD9F5FE3}"/>
              </a:ext>
            </a:extLst>
          </p:cNvPr>
          <p:cNvSpPr txBox="1"/>
          <p:nvPr/>
        </p:nvSpPr>
        <p:spPr>
          <a:xfrm>
            <a:off x="430305" y="806825"/>
            <a:ext cx="8184777" cy="707886"/>
          </a:xfrm>
          <a:prstGeom prst="rect">
            <a:avLst/>
          </a:prstGeom>
          <a:noFill/>
        </p:spPr>
        <p:txBody>
          <a:bodyPr wrap="square" rtlCol="0">
            <a:spAutoFit/>
          </a:bodyPr>
          <a:lstStyle/>
          <a:p>
            <a:r>
              <a:rPr lang="en-IN" sz="4000" dirty="0">
                <a:latin typeface="Bahnschrift SemiBold" panose="020B0502040204020203" pitchFamily="34" charset="0"/>
              </a:rPr>
              <a:t>SYSTEM APPROACH – CONT.</a:t>
            </a:r>
          </a:p>
        </p:txBody>
      </p:sp>
      <p:sp>
        <p:nvSpPr>
          <p:cNvPr id="3" name="TextBox 2">
            <a:extLst>
              <a:ext uri="{FF2B5EF4-FFF2-40B4-BE49-F238E27FC236}">
                <a16:creationId xmlns:a16="http://schemas.microsoft.com/office/drawing/2014/main" id="{10D956A8-566E-2EA6-FDCA-C8D79132C8EB}"/>
              </a:ext>
            </a:extLst>
          </p:cNvPr>
          <p:cNvSpPr txBox="1"/>
          <p:nvPr/>
        </p:nvSpPr>
        <p:spPr>
          <a:xfrm>
            <a:off x="488576" y="1997839"/>
            <a:ext cx="11214847" cy="3477875"/>
          </a:xfrm>
          <a:prstGeom prst="rect">
            <a:avLst/>
          </a:prstGeom>
          <a:noFill/>
        </p:spPr>
        <p:txBody>
          <a:bodyPr wrap="square" rtlCol="0">
            <a:spAutoFit/>
          </a:bodyPr>
          <a:lstStyle/>
          <a:p>
            <a:r>
              <a:rPr lang="en-IN" sz="2000" b="1" dirty="0">
                <a:latin typeface="Bahnschrift Light" panose="020B0502040204020203" pitchFamily="34" charset="0"/>
              </a:rPr>
              <a:t>Library Requirements:</a:t>
            </a:r>
          </a:p>
          <a:p>
            <a:endParaRPr lang="en-IN" sz="2000" dirty="0">
              <a:latin typeface="Bahnschrift Light" panose="020B0502040204020203" pitchFamily="34" charset="0"/>
            </a:endParaRPr>
          </a:p>
          <a:p>
            <a:r>
              <a:rPr lang="en-IN" sz="2000" dirty="0">
                <a:latin typeface="Bahnschrift Light" panose="020B0502040204020203" pitchFamily="34" charset="0"/>
              </a:rPr>
              <a:t>1.</a:t>
            </a:r>
            <a:r>
              <a:rPr lang="en-IN" sz="2000" b="1" dirty="0">
                <a:latin typeface="Bahnschrift Light" panose="020B0502040204020203" pitchFamily="34" charset="0"/>
              </a:rPr>
              <a:t>Data Processing and Analysis:</a:t>
            </a:r>
          </a:p>
          <a:p>
            <a:r>
              <a:rPr lang="en-IN" sz="2000" dirty="0">
                <a:latin typeface="Bahnschrift Light" panose="020B0502040204020203" pitchFamily="34" charset="0"/>
              </a:rPr>
              <a:t>       </a:t>
            </a:r>
          </a:p>
          <a:p>
            <a:r>
              <a:rPr lang="en-IN" sz="2000" dirty="0">
                <a:latin typeface="Bahnschrift Light" panose="020B0502040204020203" pitchFamily="34" charset="0"/>
              </a:rPr>
              <a:t>       -Pandas: For data manipulation and analysis.</a:t>
            </a:r>
          </a:p>
          <a:p>
            <a:r>
              <a:rPr lang="en-IN" sz="2000" dirty="0">
                <a:latin typeface="Bahnschrift Light" panose="020B0502040204020203" pitchFamily="34" charset="0"/>
              </a:rPr>
              <a:t>       -NumPy: For numerical operation on data.</a:t>
            </a:r>
          </a:p>
          <a:p>
            <a:endParaRPr lang="en-IN" sz="2000" dirty="0">
              <a:latin typeface="Bahnschrift Light" panose="020B0502040204020203" pitchFamily="34" charset="0"/>
            </a:endParaRPr>
          </a:p>
          <a:p>
            <a:r>
              <a:rPr lang="en-IN" sz="2000" dirty="0">
                <a:latin typeface="Bahnschrift Light" panose="020B0502040204020203" pitchFamily="34" charset="0"/>
              </a:rPr>
              <a:t>2. </a:t>
            </a:r>
            <a:r>
              <a:rPr lang="en-IN" sz="2000" b="1" dirty="0">
                <a:latin typeface="Bahnschrift Light" panose="020B0502040204020203" pitchFamily="34" charset="0"/>
              </a:rPr>
              <a:t>Data Visualisation:</a:t>
            </a:r>
          </a:p>
          <a:p>
            <a:r>
              <a:rPr lang="en-IN" sz="2000" dirty="0">
                <a:latin typeface="Bahnschrift Light" panose="020B0502040204020203" pitchFamily="34" charset="0"/>
              </a:rPr>
              <a:t>        </a:t>
            </a:r>
          </a:p>
          <a:p>
            <a:r>
              <a:rPr lang="en-IN" sz="2000" dirty="0">
                <a:latin typeface="Bahnschrift Light" panose="020B0502040204020203" pitchFamily="34" charset="0"/>
              </a:rPr>
              <a:t>        -Matplotlib and seaborn: For creating visualisation to understand data patterns.</a:t>
            </a:r>
          </a:p>
          <a:p>
            <a:r>
              <a:rPr lang="en-IN" sz="2000" dirty="0">
                <a:latin typeface="Bahnschrift Light" panose="020B0502040204020203" pitchFamily="34" charset="0"/>
              </a:rPr>
              <a:t>        -</a:t>
            </a:r>
            <a:r>
              <a:rPr lang="en-IN" sz="2000" dirty="0" err="1">
                <a:latin typeface="Bahnschrift Light" panose="020B0502040204020203" pitchFamily="34" charset="0"/>
              </a:rPr>
              <a:t>Plotly</a:t>
            </a:r>
            <a:r>
              <a:rPr lang="en-IN" sz="2000" dirty="0">
                <a:latin typeface="Bahnschrift Light" panose="020B0502040204020203" pitchFamily="34" charset="0"/>
              </a:rPr>
              <a:t> or </a:t>
            </a:r>
            <a:r>
              <a:rPr lang="en-IN" sz="2000" dirty="0" err="1">
                <a:latin typeface="Bahnschrift Light" panose="020B0502040204020203" pitchFamily="34" charset="0"/>
              </a:rPr>
              <a:t>Bokeh:Interactive</a:t>
            </a:r>
            <a:r>
              <a:rPr lang="en-IN" sz="2000" dirty="0">
                <a:latin typeface="Bahnschrift Light" panose="020B0502040204020203" pitchFamily="34" charset="0"/>
              </a:rPr>
              <a:t> visualisation libraries for more complex visualisation.</a:t>
            </a:r>
          </a:p>
        </p:txBody>
      </p:sp>
    </p:spTree>
    <p:extLst>
      <p:ext uri="{BB962C8B-B14F-4D97-AF65-F5344CB8AC3E}">
        <p14:creationId xmlns:p14="http://schemas.microsoft.com/office/powerpoint/2010/main" val="10215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D63D-AC81-48AB-473A-9751DB9E714B}"/>
              </a:ext>
            </a:extLst>
          </p:cNvPr>
          <p:cNvSpPr txBox="1"/>
          <p:nvPr/>
        </p:nvSpPr>
        <p:spPr>
          <a:xfrm>
            <a:off x="475130" y="833719"/>
            <a:ext cx="9529482" cy="5232202"/>
          </a:xfrm>
          <a:prstGeom prst="rect">
            <a:avLst/>
          </a:prstGeom>
          <a:noFill/>
        </p:spPr>
        <p:txBody>
          <a:bodyPr wrap="square" rtlCol="0">
            <a:spAutoFit/>
          </a:bodyPr>
          <a:lstStyle/>
          <a:p>
            <a:r>
              <a:rPr lang="en-IN" sz="4000" dirty="0">
                <a:latin typeface="Bahnschrift SemiBold" panose="020B0502040204020203" pitchFamily="34" charset="0"/>
              </a:rPr>
              <a:t>ALGORITHM AND DEPLOYMENT</a:t>
            </a:r>
          </a:p>
          <a:p>
            <a:r>
              <a:rPr lang="en-IN" dirty="0"/>
              <a:t>                                                              </a:t>
            </a:r>
          </a:p>
          <a:p>
            <a:r>
              <a:rPr lang="en-IN" sz="2400" b="1" dirty="0">
                <a:latin typeface="Bahnschrift Light" panose="020B0502040204020203" pitchFamily="34" charset="0"/>
              </a:rPr>
              <a:t>Algorithm selection</a:t>
            </a:r>
          </a:p>
          <a:p>
            <a:endParaRPr lang="en-IN" dirty="0">
              <a:latin typeface="Bahnschrift SemiBold" panose="020B0502040204020203" pitchFamily="34" charset="0"/>
            </a:endParaRPr>
          </a:p>
          <a:p>
            <a:r>
              <a:rPr lang="en-IN" dirty="0">
                <a:latin typeface="Bahnschrift SemiBold" panose="020B0502040204020203" pitchFamily="34" charset="0"/>
              </a:rPr>
              <a:t>Data Exploration:</a:t>
            </a:r>
          </a:p>
          <a:p>
            <a:pPr marL="285750" indent="-285750">
              <a:buFont typeface="Wingdings" panose="05000000000000000000" pitchFamily="2" charset="2"/>
              <a:buChar char="§"/>
            </a:pPr>
            <a:r>
              <a:rPr lang="en-IN" dirty="0">
                <a:latin typeface="Bahnschrift Light" panose="020B0502040204020203" pitchFamily="34" charset="0"/>
              </a:rPr>
              <a:t>Explore the cardiovascular risk dataset’s structure, features, target variables.</a:t>
            </a:r>
          </a:p>
          <a:p>
            <a:pPr marL="285750" indent="-285750">
              <a:buFont typeface="Wingdings" panose="05000000000000000000" pitchFamily="2" charset="2"/>
              <a:buChar char="§"/>
            </a:pPr>
            <a:r>
              <a:rPr lang="en-IN" dirty="0">
                <a:latin typeface="Bahnschrift Light" panose="020B0502040204020203" pitchFamily="34" charset="0"/>
              </a:rPr>
              <a:t>Identify potential patterns, correlation and outliers.</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Problem Formulation:</a:t>
            </a:r>
            <a:r>
              <a:rPr lang="en-IN" dirty="0">
                <a:latin typeface="Bahnschrift Light" panose="020B0502040204020203" pitchFamily="34" charset="0"/>
              </a:rPr>
              <a:t> </a:t>
            </a:r>
          </a:p>
          <a:p>
            <a:pPr marL="285750" indent="-285750">
              <a:buFont typeface="Wingdings" panose="05000000000000000000" pitchFamily="2" charset="2"/>
              <a:buChar char="§"/>
            </a:pPr>
            <a:r>
              <a:rPr lang="en-IN" dirty="0">
                <a:latin typeface="Bahnschrift Light" panose="020B0502040204020203" pitchFamily="34" charset="0"/>
              </a:rPr>
              <a:t>Define the problem: Predict optimal cardiovascular heart disease.</a:t>
            </a:r>
          </a:p>
          <a:p>
            <a:pPr marL="285750" indent="-285750">
              <a:buFont typeface="Wingdings" panose="05000000000000000000" pitchFamily="2" charset="2"/>
              <a:buChar char="§"/>
            </a:pPr>
            <a:endParaRPr lang="en-IN" dirty="0">
              <a:latin typeface="Bahnschrift Light" panose="020B0502040204020203" pitchFamily="34" charset="0"/>
            </a:endParaRPr>
          </a:p>
          <a:p>
            <a:r>
              <a:rPr lang="en-IN" dirty="0">
                <a:latin typeface="Bahnschrift SemiBold" panose="020B0502040204020203" pitchFamily="34" charset="0"/>
              </a:rPr>
              <a:t>Algorithm Selection:</a:t>
            </a:r>
          </a:p>
          <a:p>
            <a:pPr marL="285750" indent="-285750">
              <a:buFont typeface="Wingdings" panose="05000000000000000000" pitchFamily="2" charset="2"/>
              <a:buChar char="§"/>
            </a:pPr>
            <a:r>
              <a:rPr lang="en-IN" dirty="0">
                <a:latin typeface="Bahnschrift Light" panose="020B0502040204020203" pitchFamily="34" charset="0"/>
              </a:rPr>
              <a:t>Regression tasks (e.g., predicting daily rates):</a:t>
            </a:r>
          </a:p>
          <a:p>
            <a:pPr marL="285750" indent="-285750">
              <a:buFont typeface="Wingdings" panose="05000000000000000000" pitchFamily="2" charset="2"/>
              <a:buChar char="§"/>
            </a:pPr>
            <a:r>
              <a:rPr lang="en-IN" dirty="0">
                <a:latin typeface="Bahnschrift Light" panose="020B0502040204020203" pitchFamily="34" charset="0"/>
              </a:rPr>
              <a:t>Consider linear regression, decision tree, or ensemble methods (</a:t>
            </a:r>
            <a:r>
              <a:rPr lang="en-IN" dirty="0" err="1">
                <a:latin typeface="Bahnschrift Light" panose="020B0502040204020203" pitchFamily="34" charset="0"/>
              </a:rPr>
              <a:t>XGBoost</a:t>
            </a:r>
            <a:r>
              <a:rPr lang="en-IN" dirty="0">
                <a:latin typeface="Bahnschrift Light" panose="020B0502040204020203" pitchFamily="34" charset="0"/>
              </a:rPr>
              <a:t>, </a:t>
            </a:r>
            <a:r>
              <a:rPr lang="en-IN" dirty="0" err="1">
                <a:latin typeface="Bahnschrift Light" panose="020B0502040204020203" pitchFamily="34" charset="0"/>
              </a:rPr>
              <a:t>LightGBM</a:t>
            </a:r>
            <a:r>
              <a:rPr lang="en-IN" dirty="0">
                <a:latin typeface="Bahnschrift Light" panose="020B0502040204020203" pitchFamily="34" charset="0"/>
              </a:rPr>
              <a:t>).</a:t>
            </a:r>
          </a:p>
          <a:p>
            <a:pPr marL="285750" indent="-285750">
              <a:buFont typeface="Wingdings" panose="05000000000000000000" pitchFamily="2" charset="2"/>
              <a:buChar char="§"/>
            </a:pPr>
            <a:r>
              <a:rPr lang="en-IN" dirty="0">
                <a:latin typeface="Bahnschrift Light" panose="020B0502040204020203" pitchFamily="34" charset="0"/>
              </a:rPr>
              <a:t>Classification tasks(e.g., predicting special requests):</a:t>
            </a:r>
          </a:p>
          <a:p>
            <a:pPr marL="285750" indent="-285750">
              <a:buFont typeface="Wingdings" panose="05000000000000000000" pitchFamily="2" charset="2"/>
              <a:buChar char="§"/>
            </a:pPr>
            <a:r>
              <a:rPr lang="en-IN" dirty="0">
                <a:latin typeface="Bahnschrift Light" panose="020B0502040204020203" pitchFamily="34" charset="0"/>
              </a:rPr>
              <a:t>Consider logistics regression, decision trees, or random forests. </a:t>
            </a:r>
          </a:p>
          <a:p>
            <a:pPr marL="285750" indent="-285750">
              <a:buFont typeface="Wingdings" panose="05000000000000000000" pitchFamily="2" charset="2"/>
              <a:buChar char="§"/>
            </a:pPr>
            <a:endParaRPr lang="en-IN" dirty="0">
              <a:latin typeface="Bahnschrift Light" panose="020B0502040204020203" pitchFamily="34" charset="0"/>
            </a:endParaRPr>
          </a:p>
        </p:txBody>
      </p:sp>
    </p:spTree>
    <p:extLst>
      <p:ext uri="{BB962C8B-B14F-4D97-AF65-F5344CB8AC3E}">
        <p14:creationId xmlns:p14="http://schemas.microsoft.com/office/powerpoint/2010/main" val="39351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499CD-09FF-FF01-DD24-4E2863C021BC}"/>
              </a:ext>
            </a:extLst>
          </p:cNvPr>
          <p:cNvSpPr txBox="1"/>
          <p:nvPr/>
        </p:nvSpPr>
        <p:spPr>
          <a:xfrm>
            <a:off x="546846" y="931440"/>
            <a:ext cx="9888071"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5" name="TextBox 4">
            <a:extLst>
              <a:ext uri="{FF2B5EF4-FFF2-40B4-BE49-F238E27FC236}">
                <a16:creationId xmlns:a16="http://schemas.microsoft.com/office/drawing/2014/main" id="{81D4F4B6-2C42-1C81-6396-646561955A40}"/>
              </a:ext>
            </a:extLst>
          </p:cNvPr>
          <p:cNvSpPr txBox="1"/>
          <p:nvPr/>
        </p:nvSpPr>
        <p:spPr>
          <a:xfrm flipH="1">
            <a:off x="546846" y="2124635"/>
            <a:ext cx="11080378" cy="3477875"/>
          </a:xfrm>
          <a:prstGeom prst="rect">
            <a:avLst/>
          </a:prstGeom>
          <a:noFill/>
        </p:spPr>
        <p:txBody>
          <a:bodyPr wrap="square" rtlCol="0">
            <a:spAutoFit/>
          </a:bodyPr>
          <a:lstStyle/>
          <a:p>
            <a:pPr algn="just"/>
            <a:r>
              <a:rPr lang="en-IN" sz="2000" dirty="0">
                <a:latin typeface="Bahnschrift SemiBold" panose="020B0502040204020203" pitchFamily="34" charset="0"/>
              </a:rPr>
              <a:t>Data Input:</a:t>
            </a:r>
          </a:p>
          <a:p>
            <a:pPr marL="285750" indent="-285750" algn="just">
              <a:buFont typeface="Wingdings" panose="05000000000000000000" pitchFamily="2" charset="2"/>
              <a:buChar char="§"/>
            </a:pPr>
            <a:r>
              <a:rPr lang="en-IN" sz="2000" dirty="0">
                <a:latin typeface="Bahnschrift Light" panose="020B0502040204020203" pitchFamily="34" charset="0"/>
              </a:rPr>
              <a:t>Gather historical Cardiovascular risk prediction, including information on diabetes, arthritis, exercise, skin cancer and regular checkup.</a:t>
            </a:r>
          </a:p>
          <a:p>
            <a:pPr algn="just"/>
            <a:endParaRPr lang="en-IN" sz="2000" dirty="0"/>
          </a:p>
          <a:p>
            <a:pPr algn="just"/>
            <a:r>
              <a:rPr lang="en-IN" sz="2000" dirty="0">
                <a:latin typeface="Bahnschrift SemiBold" panose="020B0502040204020203" pitchFamily="34" charset="0"/>
              </a:rPr>
              <a:t>Data Cleaning:</a:t>
            </a:r>
          </a:p>
          <a:p>
            <a:pPr marL="285750" indent="-285750" algn="just">
              <a:buFont typeface="Wingdings" panose="05000000000000000000" pitchFamily="2" charset="2"/>
              <a:buChar char="§"/>
            </a:pPr>
            <a:r>
              <a:rPr lang="en-IN" sz="2000" dirty="0">
                <a:latin typeface="Bahnschrift Light" panose="020B0502040204020203" pitchFamily="34" charset="0"/>
              </a:rPr>
              <a:t>Handle missing values, outliers, and any inconsistencies in the dataset.</a:t>
            </a:r>
          </a:p>
          <a:p>
            <a:pPr marL="285750" indent="-285750" algn="just">
              <a:buFont typeface="Wingdings" panose="05000000000000000000" pitchFamily="2" charset="2"/>
              <a:buChar char="§"/>
            </a:pPr>
            <a:r>
              <a:rPr lang="en-IN" sz="2000" dirty="0">
                <a:latin typeface="Bahnschrift Light" panose="020B0502040204020203" pitchFamily="34" charset="0"/>
              </a:rPr>
              <a:t>Convert categories variables into numerical representations through encoding techniques.</a:t>
            </a:r>
          </a:p>
          <a:p>
            <a:pPr algn="just"/>
            <a:endParaRPr lang="en-IN" sz="2000" dirty="0"/>
          </a:p>
          <a:p>
            <a:pPr algn="just"/>
            <a:r>
              <a:rPr lang="en-IN" sz="2000" dirty="0">
                <a:latin typeface="Bahnschrift SemiBold" panose="020B0502040204020203" pitchFamily="34" charset="0"/>
              </a:rPr>
              <a:t>Feature Engineering:</a:t>
            </a:r>
          </a:p>
          <a:p>
            <a:pPr marL="285750" indent="-285750" algn="just">
              <a:buFont typeface="Wingdings" panose="05000000000000000000" pitchFamily="2" charset="2"/>
              <a:buChar char="§"/>
            </a:pPr>
            <a:r>
              <a:rPr lang="en-IN" sz="2000" dirty="0">
                <a:latin typeface="Bahnschrift Light" panose="020B0502040204020203" pitchFamily="34" charset="0"/>
              </a:rPr>
              <a:t>Create new features or modify existing ones based on domain knowledge.</a:t>
            </a:r>
          </a:p>
          <a:p>
            <a:pPr marL="285750" indent="-285750" algn="just">
              <a:buFont typeface="Wingdings" panose="05000000000000000000" pitchFamily="2" charset="2"/>
              <a:buChar char="§"/>
            </a:pPr>
            <a:r>
              <a:rPr lang="en-IN" sz="2000" dirty="0">
                <a:latin typeface="Bahnschrift Light" panose="020B0502040204020203" pitchFamily="34" charset="0"/>
              </a:rPr>
              <a:t>Extract meaningful information from data variables, such as day-of- week or month.</a:t>
            </a:r>
          </a:p>
        </p:txBody>
      </p:sp>
    </p:spTree>
    <p:extLst>
      <p:ext uri="{BB962C8B-B14F-4D97-AF65-F5344CB8AC3E}">
        <p14:creationId xmlns:p14="http://schemas.microsoft.com/office/powerpoint/2010/main" val="3134571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E7038-8230-3601-0BDC-5DF6199C3F27}"/>
              </a:ext>
            </a:extLst>
          </p:cNvPr>
          <p:cNvSpPr txBox="1"/>
          <p:nvPr/>
        </p:nvSpPr>
        <p:spPr>
          <a:xfrm>
            <a:off x="457199" y="841793"/>
            <a:ext cx="9565342" cy="707886"/>
          </a:xfrm>
          <a:prstGeom prst="rect">
            <a:avLst/>
          </a:prstGeom>
          <a:noFill/>
        </p:spPr>
        <p:txBody>
          <a:bodyPr wrap="square">
            <a:spAutoFit/>
          </a:bodyPr>
          <a:lstStyle/>
          <a:p>
            <a:r>
              <a:rPr lang="en-IN" sz="4000" dirty="0">
                <a:latin typeface="Bahnschrift SemiBold" panose="020B0502040204020203" pitchFamily="34" charset="0"/>
              </a:rPr>
              <a:t>ALGORITHM AND DEPLOYMENT</a:t>
            </a:r>
          </a:p>
        </p:txBody>
      </p:sp>
      <p:sp>
        <p:nvSpPr>
          <p:cNvPr id="4" name="TextBox 3">
            <a:extLst>
              <a:ext uri="{FF2B5EF4-FFF2-40B4-BE49-F238E27FC236}">
                <a16:creationId xmlns:a16="http://schemas.microsoft.com/office/drawing/2014/main" id="{D54E9E99-430D-72E6-B97A-21F5AE3E18DF}"/>
              </a:ext>
            </a:extLst>
          </p:cNvPr>
          <p:cNvSpPr txBox="1"/>
          <p:nvPr/>
        </p:nvSpPr>
        <p:spPr>
          <a:xfrm>
            <a:off x="681317" y="1649506"/>
            <a:ext cx="10829365" cy="5016758"/>
          </a:xfrm>
          <a:prstGeom prst="rect">
            <a:avLst/>
          </a:prstGeom>
          <a:noFill/>
        </p:spPr>
        <p:txBody>
          <a:bodyPr wrap="square" rtlCol="0">
            <a:spAutoFit/>
          </a:bodyPr>
          <a:lstStyle/>
          <a:p>
            <a:pPr algn="just"/>
            <a:r>
              <a:rPr lang="en-IN" sz="2000" dirty="0">
                <a:latin typeface="Bahnschrift SemiBold" panose="020B0502040204020203" pitchFamily="34" charset="0"/>
              </a:rPr>
              <a:t>                                                            Training Process:</a:t>
            </a:r>
          </a:p>
          <a:p>
            <a:pPr algn="just"/>
            <a:endParaRPr lang="en-IN" sz="2000" dirty="0"/>
          </a:p>
          <a:p>
            <a:pPr algn="just"/>
            <a:r>
              <a:rPr lang="en-IN" sz="2000" dirty="0">
                <a:latin typeface="Bahnschrift SemiBold" panose="020B0502040204020203" pitchFamily="34" charset="0"/>
              </a:rPr>
              <a:t>Data Splitting:</a:t>
            </a:r>
          </a:p>
          <a:p>
            <a:pPr marL="285750" indent="-285750" algn="just">
              <a:buFont typeface="Wingdings" panose="05000000000000000000" pitchFamily="2" charset="2"/>
              <a:buChar char="§"/>
            </a:pPr>
            <a:r>
              <a:rPr lang="en-IN" sz="2000" dirty="0">
                <a:latin typeface="Bahnschrift Light" panose="020B0502040204020203" pitchFamily="34" charset="0"/>
              </a:rPr>
              <a:t>Divide the dataset into training and testing sets to evaluate the model’s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Feature Scaling:</a:t>
            </a:r>
          </a:p>
          <a:p>
            <a:pPr marL="285750" indent="-285750" algn="just">
              <a:buFont typeface="Wingdings" panose="05000000000000000000" pitchFamily="2" charset="2"/>
              <a:buChar char="§"/>
            </a:pPr>
            <a:r>
              <a:rPr lang="en-IN" sz="2000" dirty="0">
                <a:latin typeface="Bahnschrift Light" panose="020B0502040204020203" pitchFamily="34" charset="0"/>
              </a:rPr>
              <a:t>Standardize or normalize numerical features to ensure they have a consistent scale.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Training:</a:t>
            </a:r>
          </a:p>
          <a:p>
            <a:pPr marL="285750" indent="-285750" algn="just">
              <a:buFont typeface="Wingdings" panose="05000000000000000000" pitchFamily="2" charset="2"/>
              <a:buChar char="§"/>
            </a:pPr>
            <a:r>
              <a:rPr lang="en-IN" sz="2000" dirty="0">
                <a:latin typeface="Bahnschrift Light" panose="020B0502040204020203" pitchFamily="34" charset="0"/>
              </a:rPr>
              <a:t>Use the selected algorithm to train the model on the training dataset.</a:t>
            </a:r>
          </a:p>
          <a:p>
            <a:pPr marL="285750" indent="-285750" algn="just">
              <a:buFont typeface="Wingdings" panose="05000000000000000000" pitchFamily="2" charset="2"/>
              <a:buChar char="§"/>
            </a:pPr>
            <a:r>
              <a:rPr lang="en-IN" sz="2000" dirty="0">
                <a:latin typeface="Bahnschrift Light" panose="020B0502040204020203" pitchFamily="34" charset="0"/>
              </a:rPr>
              <a:t>Adjust hyperparameters to optimize model performance.</a:t>
            </a:r>
          </a:p>
          <a:p>
            <a:pPr marL="285750" indent="-285750" algn="just">
              <a:buFont typeface="Wingdings" panose="05000000000000000000" pitchFamily="2" charset="2"/>
              <a:buChar char="§"/>
            </a:pPr>
            <a:endParaRPr lang="en-IN" sz="2000" dirty="0">
              <a:latin typeface="Bahnschrift Light" panose="020B0502040204020203" pitchFamily="34" charset="0"/>
            </a:endParaRPr>
          </a:p>
          <a:p>
            <a:pPr algn="just"/>
            <a:r>
              <a:rPr lang="en-IN" sz="2000" dirty="0">
                <a:latin typeface="Bahnschrift SemiBold" panose="020B0502040204020203" pitchFamily="34" charset="0"/>
              </a:rPr>
              <a:t>Model Evaluation:</a:t>
            </a:r>
          </a:p>
          <a:p>
            <a:pPr marL="285750" indent="-285750" algn="just">
              <a:buFont typeface="Wingdings" panose="05000000000000000000" pitchFamily="2" charset="2"/>
              <a:buChar char="§"/>
            </a:pPr>
            <a:r>
              <a:rPr lang="en-IN" sz="2000" dirty="0">
                <a:latin typeface="Bahnschrift Light" panose="020B0502040204020203" pitchFamily="34" charset="0"/>
              </a:rPr>
              <a:t>Evaluate the model on the testing dataset using appropriate metrics (e.g., Mean Squared Error for regression, accuracy, precision, recall for classification.</a:t>
            </a:r>
          </a:p>
          <a:p>
            <a:pPr marL="285750" indent="-285750" algn="just">
              <a:buFont typeface="Wingdings" panose="05000000000000000000" pitchFamily="2" charset="2"/>
              <a:buChar char="§"/>
            </a:pPr>
            <a:r>
              <a:rPr lang="en-IN" sz="2000" dirty="0">
                <a:latin typeface="Bahnschrift Light" panose="020B0502040204020203" pitchFamily="34" charset="0"/>
              </a:rPr>
              <a:t>Fine-tune the model if necessary. </a:t>
            </a:r>
          </a:p>
        </p:txBody>
      </p:sp>
    </p:spTree>
    <p:extLst>
      <p:ext uri="{BB962C8B-B14F-4D97-AF65-F5344CB8AC3E}">
        <p14:creationId xmlns:p14="http://schemas.microsoft.com/office/powerpoint/2010/main" val="1717839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