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2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7" y="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B9C2F-E60A-DD4A-9611-6959B0FC9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25F365-8B0D-1C56-C04B-FDFA15E6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7CC9F-887B-5D0F-8E33-8E329736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91A5-64B0-4E85-BD19-F18C280D71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05BAF-B533-7691-415C-C6312131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15BC9-B20B-59B0-14CB-CFC29024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778A-FCD6-4660-8D20-44227EB19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C9F6-2F9E-4E40-1459-E1467248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5124E-F2CA-44A2-3663-F40FA4A23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8A6D9-07E7-13AC-1E29-1AECB3F8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91A5-64B0-4E85-BD19-F18C280D71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10007-A9F2-D78F-E987-E417CDE5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88D6-612F-5A9B-E5F9-54F469EF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778A-FCD6-4660-8D20-44227EB19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04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65721-69E6-766F-A06F-BCB145C8B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B5A913-D338-2D15-A3C6-2EBCFBDA0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D34A6-E96F-00BE-905A-702050F2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91A5-64B0-4E85-BD19-F18C280D71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DBFDA-CB8D-4D8B-63C6-AD386F5D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581EAE-70FE-D5FA-3B6C-0C621897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778A-FCD6-4660-8D20-44227EB19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36E2A-1B48-B721-84B3-0F9A076B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408D0-04F5-585C-C6A5-A5425FFA0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0D4E4-C9DF-EDC7-0F84-1FCDEE76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91A5-64B0-4E85-BD19-F18C280D71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2FC6F-93EF-A1F4-10D2-D6C70525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B68D9-CBDC-A767-2883-F59EFF40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778A-FCD6-4660-8D20-44227EB19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4BFCA-8DDC-6F87-E90F-E3AA0F93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CFB2E4-8C2B-7BE7-952B-E4747F655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3705B-5E9A-2CC4-B688-2C26D163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91A5-64B0-4E85-BD19-F18C280D71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5894A-5DD7-FCFE-DED9-B04A9E77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BB5A-6EA6-F4EF-F0E0-9C83DD73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778A-FCD6-4660-8D20-44227EB19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07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9B212-8FBA-729F-0490-675127DE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6F623-A11A-7856-A8ED-596DF6F02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84870-0209-6960-72B5-E420D314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BDC8E3-F65F-734C-CE99-16691DF6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91A5-64B0-4E85-BD19-F18C280D71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DE368-8244-6406-9966-D99D7971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B415DF-9599-5A5A-704B-FB08425D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778A-FCD6-4660-8D20-44227EB19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1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06E9E-0C27-E964-F5A5-D6A9E860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FBEE0-6B39-AAA5-FFA6-7C7F6E9F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3738C3-8556-92DE-4BF0-ABB4C2FDE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D838D8-A6DA-89EB-20EA-693C28AF9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AE578F-6A43-F44B-BBD1-32D0E392C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492F49-0CCC-EC9F-0371-290BB8BF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91A5-64B0-4E85-BD19-F18C280D71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20A0AD-D26B-6ADA-ACD5-697E542D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2A97A9-DA22-5934-A5D4-708BFF23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778A-FCD6-4660-8D20-44227EB19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7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A1378-1383-A6BC-9FA4-3844BE11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6A603-C220-4EE1-5927-4478CDCA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91A5-64B0-4E85-BD19-F18C280D71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9A9E8A-B94D-48E4-8BF7-C4C05018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B64049-2EFA-A7F1-49FB-D47D192D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778A-FCD6-4660-8D20-44227EB19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6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E24513-ACFC-B7A7-5707-C804CAC9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91A5-64B0-4E85-BD19-F18C280D71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68E487-4DFB-5184-925B-3BD8E7A7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476E3-0337-D6C4-29E4-1265DD3A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778A-FCD6-4660-8D20-44227EB19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5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2517F-767A-427E-4CED-8E75496A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A8F37-2496-45BB-ED7F-4EC75977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1DE1EB-58B8-FA96-AB1B-0D3DBDBE7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F4A92-C610-D66C-DF14-5A7BCF4C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91A5-64B0-4E85-BD19-F18C280D71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8A3B44-B562-B08E-8D00-B2F009A8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78A17A-DD8D-7DC2-DE85-4099AE42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778A-FCD6-4660-8D20-44227EB19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7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221A2-4728-DEFA-9E20-9DFE5438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B8F978-9695-4B5A-FEF8-CB6DC5404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CD474-FDC6-F1A4-415B-F6E618BC5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CF90BD-9FA9-2505-41BE-E373DCBA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91A5-64B0-4E85-BD19-F18C280D71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5E366E-80FE-09E6-3F5A-E8284870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6631D-9F1C-4136-B86C-EC81E976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778A-FCD6-4660-8D20-44227EB19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6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2FD847-2E80-C74F-30C7-25982DD6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4DC186-F1AA-847C-ED1A-DCB29C04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A4165-59A0-492B-2472-C1C29CDC5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91A5-64B0-4E85-BD19-F18C280D71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C9107-9831-F4B7-C3EC-4697F3BE9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0394F-6528-F7CC-C547-A1587360E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778A-FCD6-4660-8D20-44227EB19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2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F1751-3DDA-BE92-994E-4B4400CB3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 분석과제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8EBE09-5140-0234-894C-B57F902A2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025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400" b="1" dirty="0"/>
              <a:t>황승규</a:t>
            </a:r>
          </a:p>
        </p:txBody>
      </p:sp>
    </p:spTree>
    <p:extLst>
      <p:ext uri="{BB962C8B-B14F-4D97-AF65-F5344CB8AC3E}">
        <p14:creationId xmlns:p14="http://schemas.microsoft.com/office/powerpoint/2010/main" val="2683281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88E0DA-32A0-4013-E116-BF1A08B9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7" y="0"/>
            <a:ext cx="1160584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11685A-9DC2-1C55-5854-AB5FA221BF55}"/>
              </a:ext>
            </a:extLst>
          </p:cNvPr>
          <p:cNvSpPr txBox="1"/>
          <p:nvPr/>
        </p:nvSpPr>
        <p:spPr>
          <a:xfrm>
            <a:off x="5826369" y="633046"/>
            <a:ext cx="58368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highlight>
                  <a:srgbClr val="FFFF00"/>
                </a:highlight>
              </a:rPr>
              <a:t>기간별 </a:t>
            </a:r>
            <a:r>
              <a:rPr lang="ko-KR" altLang="en-US" sz="3200" b="1" dirty="0" err="1">
                <a:highlight>
                  <a:srgbClr val="FFFF00"/>
                </a:highlight>
              </a:rPr>
              <a:t>수료율</a:t>
            </a:r>
            <a:r>
              <a:rPr lang="ko-KR" altLang="en-US" sz="3200" b="1" dirty="0">
                <a:highlight>
                  <a:srgbClr val="FFFF00"/>
                </a:highlight>
              </a:rPr>
              <a:t> 그래프</a:t>
            </a:r>
            <a:endParaRPr lang="en-US" altLang="ko-KR" sz="3200" b="1" dirty="0">
              <a:highlight>
                <a:srgbClr val="FFFF00"/>
              </a:highlight>
            </a:endParaRPr>
          </a:p>
          <a:p>
            <a:r>
              <a:rPr lang="en-US" altLang="ko-KR" sz="3200" b="1" dirty="0">
                <a:highlight>
                  <a:srgbClr val="FFFF00"/>
                </a:highlight>
              </a:rPr>
              <a:t>(</a:t>
            </a:r>
            <a:r>
              <a:rPr lang="ko-KR" altLang="en-US" sz="3200" b="1" dirty="0">
                <a:highlight>
                  <a:srgbClr val="FFFF00"/>
                </a:highlight>
              </a:rPr>
              <a:t>전체 수료상태에 대한 퍼센트</a:t>
            </a:r>
            <a:r>
              <a:rPr lang="en-US" altLang="ko-KR" sz="3200" b="1" dirty="0">
                <a:highlight>
                  <a:srgbClr val="FFFF00"/>
                </a:highlight>
              </a:rPr>
              <a:t>)</a:t>
            </a:r>
            <a:endParaRPr lang="ko-KR" altLang="en-US" sz="3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277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5120B9-BE01-C807-DE76-90969DF8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36" y="594434"/>
            <a:ext cx="6519128" cy="548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6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47C7EB-0EB9-C050-241F-4DB1A606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2" y="0"/>
            <a:ext cx="1187903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51E6AC-565C-974D-814D-194504EF9200}"/>
              </a:ext>
            </a:extLst>
          </p:cNvPr>
          <p:cNvSpPr txBox="1"/>
          <p:nvPr/>
        </p:nvSpPr>
        <p:spPr>
          <a:xfrm>
            <a:off x="7162800" y="773723"/>
            <a:ext cx="4721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highlight>
                  <a:srgbClr val="FFFF00"/>
                </a:highlight>
              </a:rPr>
              <a:t>기간별 수료자 수 그래프</a:t>
            </a:r>
          </a:p>
        </p:txBody>
      </p:sp>
    </p:spTree>
    <p:extLst>
      <p:ext uri="{BB962C8B-B14F-4D97-AF65-F5344CB8AC3E}">
        <p14:creationId xmlns:p14="http://schemas.microsoft.com/office/powerpoint/2010/main" val="357219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8B239C-4FC5-249F-3D8F-6C41A0BBF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98" y="590294"/>
            <a:ext cx="6575535" cy="56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9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9CFCEC6-242D-C5D3-B4D1-F8F61FE5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978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78F007-2D7D-B74E-F338-3239FB040277}"/>
              </a:ext>
            </a:extLst>
          </p:cNvPr>
          <p:cNvSpPr txBox="1"/>
          <p:nvPr/>
        </p:nvSpPr>
        <p:spPr>
          <a:xfrm>
            <a:off x="351692" y="4865077"/>
            <a:ext cx="5953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분석과 시각화에 필요한 라이브러리를 불러오고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분석할 </a:t>
            </a:r>
            <a:r>
              <a:rPr lang="en-US" altLang="ko-KR" dirty="0"/>
              <a:t>csv </a:t>
            </a:r>
            <a:r>
              <a:rPr lang="ko-KR" altLang="en-US" dirty="0"/>
              <a:t>파일을 </a:t>
            </a:r>
            <a:r>
              <a:rPr lang="en-US" altLang="ko-KR" dirty="0"/>
              <a:t>collab</a:t>
            </a:r>
            <a:r>
              <a:rPr lang="ko-KR" altLang="en-US" dirty="0"/>
              <a:t>으로 불러옵니다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Tap1</a:t>
            </a:r>
            <a:r>
              <a:rPr lang="ko-KR" altLang="en-US" dirty="0"/>
              <a:t>은 </a:t>
            </a:r>
            <a:r>
              <a:rPr lang="en-US" altLang="ko-KR" dirty="0" err="1"/>
              <a:t>jeonnam</a:t>
            </a:r>
            <a:r>
              <a:rPr lang="ko-KR" altLang="en-US" dirty="0"/>
              <a:t>으로</a:t>
            </a:r>
            <a:r>
              <a:rPr lang="en-US" altLang="ko-KR" dirty="0"/>
              <a:t>, Tap2</a:t>
            </a:r>
            <a:r>
              <a:rPr lang="ko-KR" altLang="en-US" dirty="0"/>
              <a:t>는 </a:t>
            </a:r>
            <a:r>
              <a:rPr lang="en-US" altLang="ko-KR" dirty="0" err="1"/>
              <a:t>haeng</a:t>
            </a:r>
            <a:r>
              <a:rPr lang="ko-KR" altLang="en-US" dirty="0"/>
              <a:t>으로 불러옵니다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3AC47-0389-2D2B-FF83-1D8B496167C4}"/>
              </a:ext>
            </a:extLst>
          </p:cNvPr>
          <p:cNvSpPr txBox="1"/>
          <p:nvPr/>
        </p:nvSpPr>
        <p:spPr>
          <a:xfrm>
            <a:off x="6305566" y="761817"/>
            <a:ext cx="5505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highlight>
                  <a:srgbClr val="FFFF00"/>
                </a:highlight>
              </a:rPr>
              <a:t>라이브러리</a:t>
            </a:r>
            <a:r>
              <a:rPr lang="en-US" altLang="ko-KR" sz="3200" b="1" dirty="0">
                <a:highlight>
                  <a:srgbClr val="FFFF00"/>
                </a:highlight>
              </a:rPr>
              <a:t>, </a:t>
            </a:r>
            <a:r>
              <a:rPr lang="ko-KR" altLang="en-US" sz="3200" b="1" dirty="0">
                <a:highlight>
                  <a:srgbClr val="FFFF00"/>
                </a:highlight>
              </a:rPr>
              <a:t>데이터 불러오기</a:t>
            </a:r>
          </a:p>
        </p:txBody>
      </p:sp>
    </p:spTree>
    <p:extLst>
      <p:ext uri="{BB962C8B-B14F-4D97-AF65-F5344CB8AC3E}">
        <p14:creationId xmlns:p14="http://schemas.microsoft.com/office/powerpoint/2010/main" val="202211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B7FDB3-916E-7355-5C4F-D0962E6E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8650" cy="3067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7A419-2742-096C-3320-BA6AB4146C61}"/>
              </a:ext>
            </a:extLst>
          </p:cNvPr>
          <p:cNvSpPr txBox="1"/>
          <p:nvPr/>
        </p:nvSpPr>
        <p:spPr>
          <a:xfrm>
            <a:off x="316523" y="3429000"/>
            <a:ext cx="9164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전라남도 데이터 </a:t>
            </a:r>
            <a:r>
              <a:rPr lang="en-US" altLang="ko-KR" dirty="0"/>
              <a:t>(</a:t>
            </a:r>
            <a:r>
              <a:rPr lang="en-US" altLang="ko-KR" dirty="0" err="1"/>
              <a:t>jeonnam</a:t>
            </a:r>
            <a:r>
              <a:rPr lang="en-US" altLang="ko-KR" dirty="0"/>
              <a:t>)</a:t>
            </a:r>
            <a:r>
              <a:rPr lang="ko-KR" altLang="en-US" dirty="0"/>
              <a:t>와 행정안전부 데이터 </a:t>
            </a:r>
            <a:r>
              <a:rPr lang="en-US" altLang="ko-KR" dirty="0"/>
              <a:t>(</a:t>
            </a:r>
            <a:r>
              <a:rPr lang="en-US" altLang="ko-KR" dirty="0" err="1"/>
              <a:t>haeng</a:t>
            </a:r>
            <a:r>
              <a:rPr lang="en-US" altLang="ko-KR" dirty="0"/>
              <a:t>)</a:t>
            </a:r>
            <a:r>
              <a:rPr lang="ko-KR" altLang="en-US" dirty="0"/>
              <a:t>을 이어 붙입니다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존재하는 모든 데이터에 대해 연도와 열을 추출하여 </a:t>
            </a:r>
            <a:r>
              <a:rPr lang="en-US" altLang="ko-KR" dirty="0"/>
              <a:t>‘</a:t>
            </a:r>
            <a:r>
              <a:rPr lang="ko-KR" altLang="en-US" dirty="0"/>
              <a:t>연도</a:t>
            </a:r>
            <a:r>
              <a:rPr lang="en-US" altLang="ko-KR" dirty="0"/>
              <a:t>‘, ‘</a:t>
            </a:r>
            <a:r>
              <a:rPr lang="ko-KR" altLang="en-US" dirty="0"/>
              <a:t>월</a:t>
            </a:r>
            <a:r>
              <a:rPr lang="en-US" altLang="ko-KR" dirty="0"/>
              <a:t>‘, columns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연도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열</a:t>
            </a:r>
            <a:r>
              <a:rPr lang="en-US" altLang="ko-KR" dirty="0"/>
              <a:t>’ columns</a:t>
            </a:r>
            <a:r>
              <a:rPr lang="ko-KR" altLang="en-US" dirty="0"/>
              <a:t>를 추출한 </a:t>
            </a:r>
            <a:r>
              <a:rPr lang="en-US" altLang="ko-KR" dirty="0"/>
              <a:t>data frame</a:t>
            </a:r>
            <a:r>
              <a:rPr lang="ko-KR" altLang="en-US" dirty="0"/>
              <a:t>를 </a:t>
            </a:r>
            <a:r>
              <a:rPr lang="en-US" altLang="ko-KR" dirty="0" err="1"/>
              <a:t>wulwul</a:t>
            </a:r>
            <a:r>
              <a:rPr lang="ko-KR" altLang="en-US" dirty="0"/>
              <a:t>으로 정의합니다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444712-681D-0102-0348-CEBAF36E1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3" y="4714280"/>
            <a:ext cx="9214338" cy="150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3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F11350-744D-1E15-C861-EF4967FCD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902"/>
          <a:stretch/>
        </p:blipFill>
        <p:spPr>
          <a:xfrm>
            <a:off x="0" y="0"/>
            <a:ext cx="12039600" cy="1758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D890EF-A400-7B87-3A2D-CD9D8F85B1A4}"/>
              </a:ext>
            </a:extLst>
          </p:cNvPr>
          <p:cNvSpPr txBox="1"/>
          <p:nvPr/>
        </p:nvSpPr>
        <p:spPr>
          <a:xfrm>
            <a:off x="66676" y="2649140"/>
            <a:ext cx="652480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isuyul</a:t>
            </a:r>
            <a:r>
              <a:rPr lang="en-US" altLang="ko-KR" dirty="0"/>
              <a:t> </a:t>
            </a:r>
            <a:r>
              <a:rPr lang="ko-KR" altLang="en-US" dirty="0"/>
              <a:t>리스트를 만듭니다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wulwul.groupby</a:t>
            </a:r>
            <a:r>
              <a:rPr lang="en-US" altLang="ko-KR" dirty="0"/>
              <a:t>(‘</a:t>
            </a:r>
            <a:r>
              <a:rPr lang="ko-KR" altLang="en-US" dirty="0"/>
              <a:t>월</a:t>
            </a:r>
            <a:r>
              <a:rPr lang="en-US" altLang="ko-KR" dirty="0"/>
              <a:t>‘)[‘</a:t>
            </a:r>
            <a:r>
              <a:rPr lang="ko-KR" altLang="en-US" dirty="0"/>
              <a:t>수료여부</a:t>
            </a:r>
            <a:r>
              <a:rPr lang="en-US" altLang="ko-KR" dirty="0"/>
              <a:t>’].</a:t>
            </a:r>
            <a:r>
              <a:rPr lang="en-US" altLang="ko-KR" dirty="0" err="1"/>
              <a:t>value_counts</a:t>
            </a:r>
            <a:r>
              <a:rPr lang="en-US" altLang="ko-KR" dirty="0"/>
              <a:t>()[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en-US" altLang="ko-KR" dirty="0"/>
              <a:t>I</a:t>
            </a:r>
            <a:r>
              <a:rPr lang="ko-KR" altLang="en-US" dirty="0"/>
              <a:t>번째 월의 모든 수료 상태를 나타냅니다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en-US" altLang="ko-KR" dirty="0" err="1"/>
              <a:t>wulwul.groupby</a:t>
            </a:r>
            <a:r>
              <a:rPr lang="en-US" altLang="ko-KR" dirty="0"/>
              <a:t>(‘</a:t>
            </a:r>
            <a:r>
              <a:rPr lang="ko-KR" altLang="en-US" dirty="0"/>
              <a:t>월</a:t>
            </a:r>
            <a:r>
              <a:rPr lang="en-US" altLang="ko-KR" dirty="0"/>
              <a:t>‘)[‘</a:t>
            </a:r>
            <a:r>
              <a:rPr lang="ko-KR" altLang="en-US" dirty="0"/>
              <a:t>수료여부</a:t>
            </a:r>
            <a:r>
              <a:rPr lang="en-US" altLang="ko-KR" dirty="0"/>
              <a:t>’].</a:t>
            </a:r>
            <a:r>
              <a:rPr lang="en-US" altLang="ko-KR" dirty="0" err="1"/>
              <a:t>value_counts</a:t>
            </a:r>
            <a:r>
              <a:rPr lang="en-US" altLang="ko-KR" dirty="0"/>
              <a:t>()[</a:t>
            </a:r>
            <a:r>
              <a:rPr lang="en-US" altLang="ko-KR" dirty="0" err="1"/>
              <a:t>i</a:t>
            </a:r>
            <a:r>
              <a:rPr lang="en-US" altLang="ko-KR" dirty="0"/>
              <a:t>][0]</a:t>
            </a:r>
            <a:r>
              <a:rPr lang="ko-KR" altLang="en-US" dirty="0"/>
              <a:t>은</a:t>
            </a:r>
            <a:endParaRPr lang="en-US" altLang="ko-KR" dirty="0"/>
          </a:p>
          <a:p>
            <a:r>
              <a:rPr lang="en-US" altLang="ko-KR" dirty="0"/>
              <a:t>I</a:t>
            </a:r>
            <a:r>
              <a:rPr lang="ko-KR" altLang="en-US" dirty="0"/>
              <a:t>번째 월의 </a:t>
            </a:r>
            <a:r>
              <a:rPr lang="en-US" altLang="ko-KR" dirty="0"/>
              <a:t>‘</a:t>
            </a:r>
            <a:r>
              <a:rPr lang="ko-KR" altLang="en-US" dirty="0"/>
              <a:t>수료</a:t>
            </a:r>
            <a:r>
              <a:rPr lang="en-US" altLang="ko-KR" dirty="0"/>
              <a:t>’</a:t>
            </a:r>
            <a:r>
              <a:rPr lang="ko-KR" altLang="en-US" dirty="0"/>
              <a:t> 숫자를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wulwul.groupby</a:t>
            </a:r>
            <a:r>
              <a:rPr lang="en-US" altLang="ko-KR" dirty="0"/>
              <a:t>(‘</a:t>
            </a:r>
            <a:r>
              <a:rPr lang="ko-KR" altLang="en-US" dirty="0"/>
              <a:t>월</a:t>
            </a:r>
            <a:r>
              <a:rPr lang="en-US" altLang="ko-KR" dirty="0"/>
              <a:t>‘)[‘</a:t>
            </a:r>
            <a:r>
              <a:rPr lang="ko-KR" altLang="en-US" dirty="0"/>
              <a:t>수료여부</a:t>
            </a:r>
            <a:r>
              <a:rPr lang="en-US" altLang="ko-KR" dirty="0"/>
              <a:t>’].count()[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en-US" altLang="ko-KR" dirty="0"/>
              <a:t>I</a:t>
            </a:r>
            <a:r>
              <a:rPr lang="ko-KR" altLang="en-US" dirty="0"/>
              <a:t>번째 월의 전체 신청자 수를 나타내므로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위의 코드로 이수율을 구할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373D06-1533-73CE-2142-7A4FA948A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940" y="2838450"/>
            <a:ext cx="5010150" cy="3314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74030-6045-745F-86C7-CFE1F6F04BAF}"/>
              </a:ext>
            </a:extLst>
          </p:cNvPr>
          <p:cNvSpPr txBox="1"/>
          <p:nvPr/>
        </p:nvSpPr>
        <p:spPr>
          <a:xfrm>
            <a:off x="139228" y="2243417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highlight>
                  <a:srgbClr val="FFFF00"/>
                </a:highlight>
              </a:rPr>
              <a:t>월 별 </a:t>
            </a:r>
            <a:r>
              <a:rPr lang="ko-KR" altLang="en-US" sz="3200" b="1" dirty="0" err="1">
                <a:highlight>
                  <a:srgbClr val="FFFF00"/>
                </a:highlight>
              </a:rPr>
              <a:t>이수율</a:t>
            </a:r>
            <a:r>
              <a:rPr lang="ko-KR" altLang="en-US" sz="3200" b="1" dirty="0">
                <a:highlight>
                  <a:srgbClr val="FFFF00"/>
                </a:highlight>
              </a:rPr>
              <a:t> 구하기</a:t>
            </a:r>
          </a:p>
        </p:txBody>
      </p:sp>
    </p:spTree>
    <p:extLst>
      <p:ext uri="{BB962C8B-B14F-4D97-AF65-F5344CB8AC3E}">
        <p14:creationId xmlns:p14="http://schemas.microsoft.com/office/powerpoint/2010/main" val="222793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BB2FCA-0221-1419-C69A-9B2FFFE8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77" y="1973506"/>
            <a:ext cx="2731111" cy="4302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9AF6D2-5906-4896-98F5-CA23B2BF15B7}"/>
              </a:ext>
            </a:extLst>
          </p:cNvPr>
          <p:cNvSpPr txBox="1"/>
          <p:nvPr/>
        </p:nvSpPr>
        <p:spPr>
          <a:xfrm>
            <a:off x="3149847" y="953598"/>
            <a:ext cx="6240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앞서 본 코드로 구한 월별 </a:t>
            </a:r>
            <a:r>
              <a:rPr lang="ko-KR" altLang="en-US" sz="3200" b="1" dirty="0" err="1"/>
              <a:t>이수율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0595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C348AF-DE50-2206-65B9-CCAAC5C84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13" y="0"/>
            <a:ext cx="1114989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EC3E45-3241-CF2C-B163-2BD5AA24BCC0}"/>
              </a:ext>
            </a:extLst>
          </p:cNvPr>
          <p:cNvSpPr txBox="1"/>
          <p:nvPr/>
        </p:nvSpPr>
        <p:spPr>
          <a:xfrm>
            <a:off x="7547783" y="1066617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highlight>
                  <a:srgbClr val="FFFF00"/>
                </a:highlight>
              </a:rPr>
              <a:t>월별 </a:t>
            </a:r>
            <a:r>
              <a:rPr lang="ko-KR" altLang="en-US" sz="3200" b="1" dirty="0" err="1">
                <a:highlight>
                  <a:srgbClr val="FFFF00"/>
                </a:highlight>
              </a:rPr>
              <a:t>이수율</a:t>
            </a:r>
            <a:r>
              <a:rPr lang="ko-KR" altLang="en-US" sz="3200" b="1" dirty="0">
                <a:highlight>
                  <a:srgbClr val="FFFF00"/>
                </a:highlight>
              </a:rPr>
              <a:t> 그래프</a:t>
            </a:r>
          </a:p>
        </p:txBody>
      </p:sp>
    </p:spTree>
    <p:extLst>
      <p:ext uri="{BB962C8B-B14F-4D97-AF65-F5344CB8AC3E}">
        <p14:creationId xmlns:p14="http://schemas.microsoft.com/office/powerpoint/2010/main" val="356561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D17C4B-8AFF-34FC-9A2B-6A295BFFB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35" y="1599276"/>
            <a:ext cx="4954129" cy="38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E5085D-0B8F-7C5F-E021-9798D1CB1F07}"/>
              </a:ext>
            </a:extLst>
          </p:cNvPr>
          <p:cNvSpPr txBox="1"/>
          <p:nvPr/>
        </p:nvSpPr>
        <p:spPr>
          <a:xfrm>
            <a:off x="254248" y="3884367"/>
            <a:ext cx="11937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‘18. 1. ~ ‘20. 5. </a:t>
            </a:r>
            <a:r>
              <a:rPr lang="ko-KR" altLang="en-US" dirty="0"/>
              <a:t>기간에 해당하는 </a:t>
            </a:r>
            <a:r>
              <a:rPr lang="en-US" altLang="ko-KR" dirty="0"/>
              <a:t>index</a:t>
            </a:r>
            <a:r>
              <a:rPr lang="ko-KR" altLang="en-US" dirty="0"/>
              <a:t>들을 </a:t>
            </a:r>
            <a:r>
              <a:rPr lang="en-US" altLang="ko-KR" dirty="0"/>
              <a:t>wulwul_part_1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 데이터 중</a:t>
            </a:r>
            <a:r>
              <a:rPr lang="en-US" altLang="ko-KR" dirty="0"/>
              <a:t>, </a:t>
            </a:r>
            <a:r>
              <a:rPr lang="ko-KR" altLang="en-US" dirty="0"/>
              <a:t>위 기간에 해당하는 </a:t>
            </a:r>
            <a:r>
              <a:rPr lang="en-US" altLang="ko-KR" dirty="0"/>
              <a:t>index</a:t>
            </a:r>
            <a:r>
              <a:rPr lang="ko-KR" altLang="en-US" dirty="0"/>
              <a:t>들은 </a:t>
            </a:r>
            <a:r>
              <a:rPr lang="en-US" altLang="ko-KR" dirty="0"/>
              <a:t>‘</a:t>
            </a:r>
            <a:r>
              <a:rPr lang="ko-KR" altLang="en-US" dirty="0"/>
              <a:t>기간분류</a:t>
            </a:r>
            <a:r>
              <a:rPr lang="en-US" altLang="ko-KR" dirty="0"/>
              <a:t>’ </a:t>
            </a:r>
            <a:r>
              <a:rPr lang="ko-KR" altLang="en-US" dirty="0"/>
              <a:t>열 값이 </a:t>
            </a:r>
            <a:r>
              <a:rPr lang="en-US" altLang="ko-KR" dirty="0"/>
              <a:t>‘18. 1.~ ‘20. 5. </a:t>
            </a:r>
            <a:r>
              <a:rPr lang="ko-KR" altLang="en-US" dirty="0"/>
              <a:t>을 갖도록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다음</a:t>
            </a:r>
            <a:r>
              <a:rPr lang="en-US" altLang="ko-KR" dirty="0"/>
              <a:t>, ’20. 6. ~ ’22. 6. </a:t>
            </a:r>
            <a:r>
              <a:rPr lang="ko-KR" altLang="en-US" dirty="0"/>
              <a:t>기간에 해당하는 데이터들에 대해 같은 작업을 반복합니다</a:t>
            </a:r>
            <a:r>
              <a:rPr lang="en-US" altLang="ko-KR" dirty="0"/>
              <a:t>. (wulwul_part_2</a:t>
            </a:r>
            <a:r>
              <a:rPr lang="ko-KR" altLang="en-US" dirty="0"/>
              <a:t>에 저장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첫 번째 기간에 해당하는 이수율은</a:t>
            </a:r>
            <a:r>
              <a:rPr lang="en-US" altLang="ko-KR" dirty="0"/>
              <a:t> wulwul_part_1</a:t>
            </a:r>
            <a:r>
              <a:rPr lang="ko-KR" altLang="en-US" dirty="0"/>
              <a:t>의 </a:t>
            </a:r>
            <a:r>
              <a:rPr lang="en-US" altLang="ko-KR" dirty="0"/>
              <a:t>‘</a:t>
            </a:r>
            <a:r>
              <a:rPr lang="ko-KR" altLang="en-US" dirty="0"/>
              <a:t>수료여부</a:t>
            </a:r>
            <a:r>
              <a:rPr lang="en-US" altLang="ko-KR" dirty="0"/>
              <a:t>’ </a:t>
            </a:r>
            <a:r>
              <a:rPr lang="ko-KR" altLang="en-US" dirty="0"/>
              <a:t>열에서 값이 </a:t>
            </a:r>
            <a:r>
              <a:rPr lang="en-US" altLang="ko-KR" dirty="0"/>
              <a:t>‘</a:t>
            </a:r>
            <a:r>
              <a:rPr lang="ko-KR" altLang="en-US" dirty="0"/>
              <a:t>수료</a:t>
            </a:r>
            <a:r>
              <a:rPr lang="en-US" altLang="ko-KR" dirty="0"/>
              <a:t>’</a:t>
            </a:r>
            <a:r>
              <a:rPr lang="ko-KR" altLang="en-US" dirty="0"/>
              <a:t>인 것들의 길이를</a:t>
            </a:r>
            <a:endParaRPr lang="en-US" altLang="ko-KR" dirty="0"/>
          </a:p>
          <a:p>
            <a:r>
              <a:rPr lang="en-US" altLang="ko-KR" dirty="0"/>
              <a:t>wulwul_part_1</a:t>
            </a:r>
            <a:r>
              <a:rPr lang="ko-KR" altLang="en-US" dirty="0"/>
              <a:t>의 전체 길이로 나누어 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두 번째 기간에 해당하는 이수율도 같은 방식으로 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3A6F85-F495-DC3D-ADBA-12DE28FFF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5849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C40D55-3E1D-3453-C132-55A4D27251FA}"/>
              </a:ext>
            </a:extLst>
          </p:cNvPr>
          <p:cNvSpPr txBox="1"/>
          <p:nvPr/>
        </p:nvSpPr>
        <p:spPr>
          <a:xfrm>
            <a:off x="254248" y="3751201"/>
            <a:ext cx="6059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highlight>
                  <a:srgbClr val="FFFF00"/>
                </a:highlight>
              </a:rPr>
              <a:t>기간별 신청자수</a:t>
            </a:r>
            <a:r>
              <a:rPr lang="en-US" altLang="ko-KR" sz="3200" b="1" dirty="0">
                <a:highlight>
                  <a:srgbClr val="FFFF00"/>
                </a:highlight>
              </a:rPr>
              <a:t>, </a:t>
            </a:r>
            <a:r>
              <a:rPr lang="ko-KR" altLang="en-US" sz="3200" b="1" dirty="0" err="1">
                <a:highlight>
                  <a:srgbClr val="FFFF00"/>
                </a:highlight>
              </a:rPr>
              <a:t>이수율</a:t>
            </a:r>
            <a:r>
              <a:rPr lang="ko-KR" altLang="en-US" sz="3200" b="1" dirty="0">
                <a:highlight>
                  <a:srgbClr val="FFFF00"/>
                </a:highlight>
              </a:rPr>
              <a:t> 구하기</a:t>
            </a:r>
          </a:p>
        </p:txBody>
      </p:sp>
    </p:spTree>
    <p:extLst>
      <p:ext uri="{BB962C8B-B14F-4D97-AF65-F5344CB8AC3E}">
        <p14:creationId xmlns:p14="http://schemas.microsoft.com/office/powerpoint/2010/main" val="400748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749ED5-B735-3E00-0E62-2BAA911D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909156" cy="49236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AC3061-0B99-030C-EBE4-1442B8199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93" y="1971405"/>
            <a:ext cx="2896260" cy="4509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DDAB4D-AF82-6211-EF93-8BF9C2DFC9A4}"/>
              </a:ext>
            </a:extLst>
          </p:cNvPr>
          <p:cNvSpPr txBox="1"/>
          <p:nvPr/>
        </p:nvSpPr>
        <p:spPr>
          <a:xfrm>
            <a:off x="7653720" y="562525"/>
            <a:ext cx="41665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highlight>
                  <a:srgbClr val="FFFF00"/>
                </a:highlight>
              </a:rPr>
              <a:t>기간별 </a:t>
            </a:r>
            <a:r>
              <a:rPr lang="ko-KR" altLang="en-US" sz="3200" b="1" dirty="0" err="1">
                <a:highlight>
                  <a:srgbClr val="FFFF00"/>
                </a:highlight>
              </a:rPr>
              <a:t>수료율</a:t>
            </a:r>
            <a:r>
              <a:rPr lang="ko-KR" altLang="en-US" sz="3200" b="1" dirty="0">
                <a:highlight>
                  <a:srgbClr val="FFFF00"/>
                </a:highlight>
              </a:rPr>
              <a:t> 그래프</a:t>
            </a:r>
            <a:endParaRPr lang="en-US" altLang="ko-KR" sz="3200" b="1" dirty="0">
              <a:highlight>
                <a:srgbClr val="FFFF00"/>
              </a:highlight>
            </a:endParaRPr>
          </a:p>
          <a:p>
            <a:r>
              <a:rPr lang="en-US" altLang="ko-KR" sz="3200" b="1" dirty="0">
                <a:highlight>
                  <a:srgbClr val="FFFF00"/>
                </a:highlight>
              </a:rPr>
              <a:t>(</a:t>
            </a:r>
            <a:r>
              <a:rPr lang="ko-KR" altLang="en-US" sz="3200" b="1" dirty="0">
                <a:highlight>
                  <a:srgbClr val="FFFF00"/>
                </a:highlight>
              </a:rPr>
              <a:t>수료율만 구함</a:t>
            </a:r>
            <a:r>
              <a:rPr lang="en-US" altLang="ko-KR" sz="3200" b="1" dirty="0">
                <a:highlight>
                  <a:srgbClr val="FFFF00"/>
                </a:highlight>
              </a:rPr>
              <a:t>)</a:t>
            </a:r>
            <a:endParaRPr lang="ko-KR" altLang="en-US" sz="3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27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329</Words>
  <Application>Microsoft Office PowerPoint</Application>
  <PresentationFormat>와이드스크린</PresentationFormat>
  <Paragraphs>42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데이터 분석과제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분석과제</dc:title>
  <dc:creator>황승규</dc:creator>
  <cp:lastModifiedBy>황승규</cp:lastModifiedBy>
  <cp:revision>4</cp:revision>
  <dcterms:created xsi:type="dcterms:W3CDTF">2022-09-05T05:10:33Z</dcterms:created>
  <dcterms:modified xsi:type="dcterms:W3CDTF">2022-09-13T06:02:47Z</dcterms:modified>
</cp:coreProperties>
</file>