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3"/>
  </p:notes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3" r:id="rId18"/>
    <p:sldId id="276" r:id="rId19"/>
    <p:sldId id="274" r:id="rId20"/>
    <p:sldId id="275" r:id="rId21"/>
    <p:sldId id="277" r:id="rId22"/>
    <p:sldId id="279" r:id="rId23"/>
    <p:sldId id="278" r:id="rId24"/>
    <p:sldId id="280" r:id="rId25"/>
    <p:sldId id="283" r:id="rId26"/>
    <p:sldId id="284" r:id="rId27"/>
    <p:sldId id="281" r:id="rId28"/>
    <p:sldId id="282" r:id="rId29"/>
    <p:sldId id="285" r:id="rId30"/>
    <p:sldId id="286" r:id="rId31"/>
    <p:sldId id="25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54A"/>
    <a:srgbClr val="F082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880D-C70A-40D0-B11E-047D073A3DC8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7FEEC-829D-4885-A3E8-40BB79B5F5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Floroiu</a:t>
            </a:r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Miruna</a:t>
            </a:r>
            <a:endParaRPr lang="en-US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2133600"/>
            <a:ext cx="4800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Maze Game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457200"/>
            <a:ext cx="3352800" cy="3276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954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Snake Game</a:t>
            </a: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685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Tasta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4478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Scop</a:t>
            </a:r>
            <a:r>
              <a:rPr lang="en-US" dirty="0" smtClean="0">
                <a:solidFill>
                  <a:srgbClr val="002060"/>
                </a:solidFill>
              </a:rPr>
              <a:t> : </a:t>
            </a:r>
            <a:r>
              <a:rPr lang="en-US" dirty="0" err="1" smtClean="0">
                <a:solidFill>
                  <a:srgbClr val="002060"/>
                </a:solidFill>
              </a:rPr>
              <a:t>scor</a:t>
            </a:r>
            <a:r>
              <a:rPr lang="en-US" dirty="0" smtClean="0">
                <a:solidFill>
                  <a:srgbClr val="002060"/>
                </a:solidFill>
              </a:rPr>
              <a:t> cat </a:t>
            </a:r>
            <a:r>
              <a:rPr lang="en-US" dirty="0" err="1" smtClean="0">
                <a:solidFill>
                  <a:srgbClr val="002060"/>
                </a:solidFill>
              </a:rPr>
              <a:t>mai</a:t>
            </a:r>
            <a:r>
              <a:rPr lang="en-US" dirty="0" smtClean="0">
                <a:solidFill>
                  <a:srgbClr val="002060"/>
                </a:solidFill>
              </a:rPr>
              <a:t> mare ( JOC SURVIVAL)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2590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DANGER MOD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3352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Scor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live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4038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Taste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comenzi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w,a,s,d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45720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GameOver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cand</a:t>
            </a:r>
            <a:r>
              <a:rPr lang="en-US" dirty="0" smtClean="0">
                <a:solidFill>
                  <a:srgbClr val="C00000"/>
                </a:solidFill>
              </a:rPr>
              <a:t> – </a:t>
            </a:r>
            <a:r>
              <a:rPr lang="en-US" dirty="0" err="1" smtClean="0">
                <a:solidFill>
                  <a:srgbClr val="C00000"/>
                </a:solidFill>
              </a:rPr>
              <a:t>jucatorul</a:t>
            </a:r>
            <a:r>
              <a:rPr lang="en-US" dirty="0" smtClean="0">
                <a:solidFill>
                  <a:srgbClr val="C00000"/>
                </a:solidFill>
              </a:rPr>
              <a:t> 					</a:t>
            </a:r>
            <a:r>
              <a:rPr lang="en-US" dirty="0" err="1" smtClean="0">
                <a:solidFill>
                  <a:srgbClr val="C00000"/>
                </a:solidFill>
              </a:rPr>
              <a:t>mananca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coada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- </a:t>
            </a:r>
            <a:r>
              <a:rPr lang="en-US" dirty="0" err="1" smtClean="0">
                <a:solidFill>
                  <a:srgbClr val="C00000"/>
                </a:solidFill>
              </a:rPr>
              <a:t>jucatorul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mananca</a:t>
            </a:r>
            <a:r>
              <a:rPr lang="en-US" dirty="0" smtClean="0">
                <a:solidFill>
                  <a:srgbClr val="C00000"/>
                </a:solidFill>
              </a:rPr>
              <a:t> x-</a:t>
            </a:r>
            <a:r>
              <a:rPr lang="en-US" dirty="0" err="1" smtClean="0">
                <a:solidFill>
                  <a:srgbClr val="C00000"/>
                </a:solidFill>
              </a:rPr>
              <a:t>ul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>
            <a:stCxn id="2" idx="7"/>
            <a:endCxn id="4" idx="1"/>
          </p:cNvCxnSpPr>
          <p:nvPr/>
        </p:nvCxnSpPr>
        <p:spPr>
          <a:xfrm rot="5400000" flipH="1" flipV="1">
            <a:off x="4064606" y="124854"/>
            <a:ext cx="66581" cy="1557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10000" y="16002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3810000" y="2514600"/>
            <a:ext cx="12954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1"/>
          </p:cNvCxnSpPr>
          <p:nvPr/>
        </p:nvCxnSpPr>
        <p:spPr>
          <a:xfrm>
            <a:off x="3581400" y="2895600"/>
            <a:ext cx="1524000" cy="64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3276600" y="3352800"/>
            <a:ext cx="1676400" cy="870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38400" y="37338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81400" y="5638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Scorul</a:t>
            </a:r>
            <a:r>
              <a:rPr lang="en-US" dirty="0" smtClean="0">
                <a:solidFill>
                  <a:srgbClr val="7030A0"/>
                </a:solidFill>
              </a:rPr>
              <a:t> se </a:t>
            </a:r>
            <a:r>
              <a:rPr lang="en-US" dirty="0" err="1" smtClean="0">
                <a:solidFill>
                  <a:srgbClr val="7030A0"/>
                </a:solidFill>
              </a:rPr>
              <a:t>pastreaza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intr</a:t>
            </a:r>
            <a:r>
              <a:rPr lang="en-US" dirty="0" smtClean="0">
                <a:solidFill>
                  <a:srgbClr val="7030A0"/>
                </a:solidFill>
              </a:rPr>
              <a:t>-un </a:t>
            </a:r>
            <a:r>
              <a:rPr lang="en-US" dirty="0" err="1" smtClean="0">
                <a:solidFill>
                  <a:srgbClr val="7030A0"/>
                </a:solidFill>
              </a:rPr>
              <a:t>fisier</a:t>
            </a:r>
            <a:r>
              <a:rPr lang="en-US" dirty="0" smtClean="0">
                <a:solidFill>
                  <a:srgbClr val="7030A0"/>
                </a:solidFill>
              </a:rPr>
              <a:t> text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 rot="16200000" flipH="1">
            <a:off x="1812667" y="4054733"/>
            <a:ext cx="2089666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meover complet.png"/>
          <p:cNvPicPr>
            <a:picLocks noChangeAspect="1"/>
          </p:cNvPicPr>
          <p:nvPr/>
        </p:nvPicPr>
        <p:blipFill>
          <a:blip r:embed="rId2"/>
          <a:srcRect l="-4008" t="25556" r="12194" b="8889"/>
          <a:stretch>
            <a:fillRect/>
          </a:stretch>
        </p:blipFill>
        <p:spPr>
          <a:xfrm>
            <a:off x="1066800" y="381000"/>
            <a:ext cx="6477000" cy="561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kegame.png"/>
          <p:cNvPicPr/>
          <p:nvPr/>
        </p:nvPicPr>
        <p:blipFill>
          <a:blip r:embed="rId2"/>
          <a:srcRect t="2973" r="71863" b="59327"/>
          <a:stretch>
            <a:fillRect/>
          </a:stretch>
        </p:blipFill>
        <p:spPr>
          <a:xfrm>
            <a:off x="457200" y="685800"/>
            <a:ext cx="2285999" cy="4114800"/>
          </a:xfrm>
          <a:prstGeom prst="rect">
            <a:avLst/>
          </a:prstGeom>
        </p:spPr>
      </p:pic>
      <p:pic>
        <p:nvPicPr>
          <p:cNvPr id="4" name="Picture 3" descr="pereti snake.png"/>
          <p:cNvPicPr/>
          <p:nvPr/>
        </p:nvPicPr>
        <p:blipFill>
          <a:blip r:embed="rId3"/>
          <a:srcRect l="-2794" t="2677" r="73244" b="59528"/>
          <a:stretch>
            <a:fillRect/>
          </a:stretch>
        </p:blipFill>
        <p:spPr>
          <a:xfrm>
            <a:off x="2971800" y="685800"/>
            <a:ext cx="2514600" cy="4191000"/>
          </a:xfrm>
          <a:prstGeom prst="rect">
            <a:avLst/>
          </a:prstGeom>
        </p:spPr>
      </p:pic>
      <p:pic>
        <p:nvPicPr>
          <p:cNvPr id="5" name="Picture 4" descr="danger mod.png"/>
          <p:cNvPicPr/>
          <p:nvPr/>
        </p:nvPicPr>
        <p:blipFill>
          <a:blip r:embed="rId4"/>
          <a:srcRect t="2327" r="72051" b="60449"/>
          <a:stretch>
            <a:fillRect/>
          </a:stretch>
        </p:blipFill>
        <p:spPr>
          <a:xfrm>
            <a:off x="5943600" y="533400"/>
            <a:ext cx="26670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1000" y="914400"/>
            <a:ext cx="3048000" cy="2667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1447800"/>
            <a:ext cx="228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Lab Game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762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Tasta</a:t>
            </a:r>
            <a:r>
              <a:rPr lang="en-US" dirty="0" smtClean="0">
                <a:solidFill>
                  <a:srgbClr val="7030A0"/>
                </a:solidFill>
              </a:rPr>
              <a:t> 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1295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Scor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live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1905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abirint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45720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GameOver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– </a:t>
            </a:r>
            <a:r>
              <a:rPr lang="en-US" dirty="0" err="1" smtClean="0">
                <a:solidFill>
                  <a:srgbClr val="FF0000"/>
                </a:solidFill>
              </a:rPr>
              <a:t>cand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sarpele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atinge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peretii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labirintului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2590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Taste </a:t>
            </a:r>
            <a:r>
              <a:rPr lang="en-US" dirty="0" err="1" smtClean="0">
                <a:solidFill>
                  <a:srgbClr val="00B050"/>
                </a:solidFill>
              </a:rPr>
              <a:t>comenzi</a:t>
            </a:r>
            <a:r>
              <a:rPr lang="en-US" dirty="0" smtClean="0">
                <a:solidFill>
                  <a:srgbClr val="00B050"/>
                </a:solidFill>
              </a:rPr>
              <a:t> “</a:t>
            </a:r>
            <a:r>
              <a:rPr lang="en-US" dirty="0" err="1" smtClean="0">
                <a:solidFill>
                  <a:srgbClr val="00B050"/>
                </a:solidFill>
              </a:rPr>
              <a:t>w”,”a”,”s”,”d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3276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Scop</a:t>
            </a:r>
            <a:r>
              <a:rPr lang="en-US" dirty="0" smtClean="0"/>
              <a:t> : </a:t>
            </a:r>
            <a:r>
              <a:rPr lang="en-US" dirty="0" err="1" smtClean="0"/>
              <a:t>Scor</a:t>
            </a:r>
            <a:r>
              <a:rPr lang="en-US" dirty="0" smtClean="0"/>
              <a:t> cat </a:t>
            </a:r>
            <a:r>
              <a:rPr lang="en-US" dirty="0" err="1" smtClean="0"/>
              <a:t>mai</a:t>
            </a:r>
            <a:r>
              <a:rPr lang="en-US" dirty="0" smtClean="0"/>
              <a:t> mare (SURVIVAL)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 flipV="1">
            <a:off x="3200400" y="946666"/>
            <a:ext cx="990600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29000" y="16002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3352800" y="2089666"/>
            <a:ext cx="914400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00400" y="28956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95600" y="32766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2362200" y="3733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b gam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0" y="914400"/>
            <a:ext cx="3306061" cy="4419600"/>
          </a:xfrm>
          <a:prstGeom prst="rect">
            <a:avLst/>
          </a:prstGeom>
        </p:spPr>
      </p:pic>
      <p:pic>
        <p:nvPicPr>
          <p:cNvPr id="3" name="Picture 2" descr="lab game gameo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03416"/>
            <a:ext cx="4953000" cy="4506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762000"/>
            <a:ext cx="3505200" cy="297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15240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Maze Game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914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Combinatie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intre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Snake Game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Lab Game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2133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Acelasi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scop</a:t>
            </a:r>
            <a:r>
              <a:rPr lang="en-US" dirty="0" smtClean="0">
                <a:solidFill>
                  <a:srgbClr val="00B050"/>
                </a:solidFill>
              </a:rPr>
              <a:t> de a face un </a:t>
            </a:r>
            <a:r>
              <a:rPr lang="en-US" dirty="0" err="1" smtClean="0">
                <a:solidFill>
                  <a:srgbClr val="00B050"/>
                </a:solidFill>
              </a:rPr>
              <a:t>scor</a:t>
            </a:r>
            <a:r>
              <a:rPr lang="en-US" dirty="0" smtClean="0">
                <a:solidFill>
                  <a:srgbClr val="00B050"/>
                </a:solidFill>
              </a:rPr>
              <a:t> cat </a:t>
            </a:r>
            <a:r>
              <a:rPr lang="en-US" dirty="0" err="1" smtClean="0">
                <a:solidFill>
                  <a:srgbClr val="00B050"/>
                </a:solidFill>
              </a:rPr>
              <a:t>mai</a:t>
            </a:r>
            <a:r>
              <a:rPr lang="en-US" dirty="0" smtClean="0">
                <a:solidFill>
                  <a:srgbClr val="00B050"/>
                </a:solidFill>
              </a:rPr>
              <a:t> mare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3276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Lab game </a:t>
            </a:r>
            <a:r>
              <a:rPr lang="en-US" dirty="0" err="1" smtClean="0">
                <a:solidFill>
                  <a:srgbClr val="FF0000"/>
                </a:solidFill>
              </a:rPr>
              <a:t>incepe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momentul</a:t>
            </a:r>
            <a:r>
              <a:rPr lang="en-US" dirty="0" smtClean="0">
                <a:solidFill>
                  <a:srgbClr val="FF0000"/>
                </a:solidFill>
              </a:rPr>
              <a:t> in care </a:t>
            </a:r>
            <a:r>
              <a:rPr lang="en-US" dirty="0" err="1" smtClean="0">
                <a:solidFill>
                  <a:srgbClr val="FF0000"/>
                </a:solidFill>
              </a:rPr>
              <a:t>jucatorul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pierde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jocul</a:t>
            </a:r>
            <a:r>
              <a:rPr lang="en-US" dirty="0" smtClean="0">
                <a:solidFill>
                  <a:srgbClr val="FF0000"/>
                </a:solidFill>
              </a:rPr>
              <a:t> Snake game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3276600" y="1066800"/>
            <a:ext cx="1371600" cy="170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2400" y="19812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10000" y="28194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85800" y="990600"/>
            <a:ext cx="3352800" cy="3200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876800" y="2209800"/>
            <a:ext cx="3581400" cy="3581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7800" y="1752600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Tasta</a:t>
            </a:r>
            <a:r>
              <a:rPr lang="en-US" sz="2800" dirty="0" smtClean="0"/>
              <a:t> 4 – Exit game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2819400"/>
            <a:ext cx="205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Tasta</a:t>
            </a:r>
            <a:r>
              <a:rPr lang="en-US" sz="2800" dirty="0" smtClean="0">
                <a:solidFill>
                  <a:schemeClr val="bg1"/>
                </a:solidFill>
              </a:rPr>
              <a:t> 5- </a:t>
            </a:r>
            <a:r>
              <a:rPr lang="en-US" sz="2800" dirty="0" err="1" smtClean="0">
                <a:solidFill>
                  <a:schemeClr val="bg1"/>
                </a:solidFill>
              </a:rPr>
              <a:t>Scor</a:t>
            </a:r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citeste</a:t>
            </a:r>
            <a:r>
              <a:rPr lang="en-US" sz="2800" dirty="0" smtClean="0">
                <a:solidFill>
                  <a:schemeClr val="bg1"/>
                </a:solidFill>
              </a:rPr>
              <a:t> din </a:t>
            </a:r>
            <a:r>
              <a:rPr lang="en-US" sz="2800" dirty="0" err="1" smtClean="0">
                <a:solidFill>
                  <a:schemeClr val="bg1"/>
                </a:solidFill>
              </a:rPr>
              <a:t>fisierul</a:t>
            </a:r>
            <a:r>
              <a:rPr lang="en-US" sz="2800" dirty="0" smtClean="0">
                <a:solidFill>
                  <a:schemeClr val="bg1"/>
                </a:solidFill>
              </a:rPr>
              <a:t> text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209800"/>
            <a:ext cx="5029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2.)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Detalii</a:t>
            </a:r>
            <a:endParaRPr lang="en-US" sz="5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tehnice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228600" y="1447800"/>
            <a:ext cx="3733800" cy="3505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 rot="10800000">
            <a:off x="2514600" y="1371600"/>
            <a:ext cx="3962400" cy="3581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4876800" y="1371600"/>
            <a:ext cx="4267200" cy="3733800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2057400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                </a:t>
            </a:r>
            <a:r>
              <a:rPr lang="en-US" sz="2000" dirty="0" err="1" smtClean="0"/>
              <a:t>Jocul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smtClean="0"/>
              <a:t>  </a:t>
            </a:r>
            <a:r>
              <a:rPr lang="en-US" sz="2000" dirty="0" err="1" smtClean="0"/>
              <a:t>afiseaza</a:t>
            </a:r>
            <a:endParaRPr lang="en-US" sz="2000" dirty="0" smtClean="0"/>
          </a:p>
          <a:p>
            <a:r>
              <a:rPr lang="en-US" sz="2000" dirty="0" smtClean="0"/>
              <a:t>	 </a:t>
            </a:r>
            <a:r>
              <a:rPr lang="en-US" sz="2000" dirty="0" smtClean="0"/>
              <a:t>   </a:t>
            </a:r>
            <a:r>
              <a:rPr lang="en-US" sz="2000" dirty="0" err="1" smtClean="0"/>
              <a:t>prin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suprascriere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     a </a:t>
            </a:r>
            <a:r>
              <a:rPr lang="en-US" sz="2000" dirty="0" err="1" smtClean="0"/>
              <a:t>imaginii</a:t>
            </a:r>
            <a:r>
              <a:rPr lang="en-US" sz="2000" dirty="0" smtClean="0"/>
              <a:t> </a:t>
            </a:r>
            <a:r>
              <a:rPr lang="en-US" sz="2000" dirty="0" err="1" smtClean="0"/>
              <a:t>noi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dupa</a:t>
            </a:r>
            <a:r>
              <a:rPr lang="en-US" sz="2000" dirty="0" smtClean="0"/>
              <a:t> </a:t>
            </a:r>
            <a:r>
              <a:rPr lang="en-US" sz="2000" dirty="0" err="1" smtClean="0"/>
              <a:t>ce</a:t>
            </a:r>
            <a:r>
              <a:rPr lang="en-US" sz="2000" dirty="0" smtClean="0"/>
              <a:t> a </a:t>
            </a:r>
            <a:r>
              <a:rPr lang="en-US" sz="2000" dirty="0" err="1" smtClean="0"/>
              <a:t>fost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stearsa</a:t>
            </a:r>
            <a:r>
              <a:rPr lang="en-US" sz="2000" dirty="0" smtClean="0"/>
              <a:t> </a:t>
            </a:r>
            <a:r>
              <a:rPr lang="en-US" sz="2000" dirty="0" err="1" smtClean="0"/>
              <a:t>cea</a:t>
            </a:r>
            <a:r>
              <a:rPr lang="en-US" sz="2000" dirty="0" smtClean="0"/>
              <a:t> </a:t>
            </a:r>
            <a:r>
              <a:rPr lang="en-US" sz="2000" dirty="0" err="1" smtClean="0"/>
              <a:t>veche</a:t>
            </a:r>
            <a:r>
              <a:rPr lang="en-US" sz="2000" dirty="0" smtClean="0"/>
              <a:t> cu </a:t>
            </a:r>
          </a:p>
          <a:p>
            <a:r>
              <a:rPr lang="en-US" sz="2000" dirty="0" err="1" smtClean="0"/>
              <a:t>Functia</a:t>
            </a:r>
            <a:r>
              <a:rPr lang="en-US" sz="2000" dirty="0" smtClean="0"/>
              <a:t> </a:t>
            </a:r>
            <a:r>
              <a:rPr lang="en-US" sz="2000" b="1" dirty="0" smtClean="0"/>
              <a:t>system ("</a:t>
            </a:r>
            <a:r>
              <a:rPr lang="en-US" sz="2000" b="1" dirty="0" err="1" smtClean="0"/>
              <a:t>cls</a:t>
            </a:r>
            <a:r>
              <a:rPr lang="en-US" sz="2000" b="1" dirty="0" smtClean="0"/>
              <a:t>");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1447800"/>
            <a:ext cx="320040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 smtClean="0"/>
              <a:t>Imginilie</a:t>
            </a:r>
            <a:r>
              <a:rPr lang="en-US" sz="2300" dirty="0" smtClean="0"/>
              <a:t> </a:t>
            </a:r>
            <a:r>
              <a:rPr lang="en-US" sz="2300" dirty="0" err="1" smtClean="0"/>
              <a:t>sunt</a:t>
            </a:r>
            <a:r>
              <a:rPr lang="en-US" sz="2300" dirty="0" smtClean="0"/>
              <a:t> </a:t>
            </a:r>
            <a:r>
              <a:rPr lang="en-US" sz="2300" dirty="0" err="1" smtClean="0"/>
              <a:t>formate</a:t>
            </a:r>
            <a:r>
              <a:rPr lang="en-US" sz="2300" dirty="0" smtClean="0"/>
              <a:t>   </a:t>
            </a:r>
            <a:r>
              <a:rPr lang="en-US" sz="2300" dirty="0" err="1" smtClean="0"/>
              <a:t>doar</a:t>
            </a:r>
            <a:r>
              <a:rPr lang="en-US" sz="2300" dirty="0" smtClean="0"/>
              <a:t> din     	</a:t>
            </a:r>
            <a:r>
              <a:rPr lang="en-US" sz="2300" dirty="0" err="1" smtClean="0"/>
              <a:t>apelarea</a:t>
            </a:r>
            <a:r>
              <a:rPr lang="en-US" sz="2300" dirty="0" smtClean="0"/>
              <a:t>         	</a:t>
            </a:r>
            <a:r>
              <a:rPr lang="en-US" sz="2300" dirty="0" err="1" smtClean="0"/>
              <a:t>comenzii</a:t>
            </a:r>
            <a:r>
              <a:rPr lang="en-US" sz="2300" dirty="0" smtClean="0"/>
              <a:t> </a:t>
            </a:r>
          </a:p>
          <a:p>
            <a:r>
              <a:rPr lang="en-US" sz="2300" dirty="0" smtClean="0"/>
              <a:t>	</a:t>
            </a:r>
            <a:r>
              <a:rPr lang="en-US" sz="2300" dirty="0" err="1" smtClean="0"/>
              <a:t>cout</a:t>
            </a:r>
            <a:r>
              <a:rPr lang="en-US" sz="2300" dirty="0" smtClean="0"/>
              <a:t>  in</a:t>
            </a:r>
          </a:p>
          <a:p>
            <a:r>
              <a:rPr lang="en-US" sz="2300" dirty="0" smtClean="0"/>
              <a:t> </a:t>
            </a:r>
            <a:r>
              <a:rPr lang="en-US" sz="2300" dirty="0" smtClean="0"/>
              <a:t>  	 mod</a:t>
            </a:r>
          </a:p>
          <a:p>
            <a:r>
              <a:rPr lang="en-US" sz="2300" dirty="0" smtClean="0"/>
              <a:t>	 </a:t>
            </a:r>
            <a:r>
              <a:rPr lang="en-US" sz="2300" dirty="0" err="1" smtClean="0"/>
              <a:t>repetat</a:t>
            </a:r>
            <a:endParaRPr lang="en-US" sz="23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57800" y="2057400"/>
            <a:ext cx="342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          	   </a:t>
            </a:r>
            <a:r>
              <a:rPr lang="en-US" dirty="0" err="1" smtClean="0"/>
              <a:t>Imaginile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     </a:t>
            </a:r>
            <a:r>
              <a:rPr lang="en-US" dirty="0" err="1" smtClean="0"/>
              <a:t>sunt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realizate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	     din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caractere</a:t>
            </a:r>
            <a:r>
              <a:rPr lang="en-US" dirty="0" smtClean="0"/>
              <a:t>  din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codul</a:t>
            </a:r>
            <a:r>
              <a:rPr lang="en-US" dirty="0" smtClean="0"/>
              <a:t> ASCII ; </a:t>
            </a:r>
            <a:r>
              <a:rPr lang="en-US" dirty="0" err="1" smtClean="0"/>
              <a:t>piesele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de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fundal</a:t>
            </a:r>
            <a:r>
              <a:rPr lang="en-US" dirty="0" smtClean="0"/>
              <a:t> se </a:t>
            </a:r>
            <a:r>
              <a:rPr lang="en-US" dirty="0" err="1" smtClean="0"/>
              <a:t>adauga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functia</a:t>
            </a:r>
            <a:r>
              <a:rPr lang="en-US" dirty="0" smtClean="0"/>
              <a:t> </a:t>
            </a:r>
            <a:r>
              <a:rPr lang="en-US" dirty="0" err="1" smtClean="0"/>
              <a:t>playNumeMel</a:t>
            </a:r>
            <a:r>
              <a:rPr lang="en-US" dirty="0" smtClean="0"/>
              <a:t>() ,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sunetul</a:t>
            </a:r>
            <a:r>
              <a:rPr lang="en-US" dirty="0" smtClean="0"/>
              <a:t> “BEEP” </a:t>
            </a:r>
            <a:r>
              <a:rPr lang="en-US" dirty="0" err="1" smtClean="0"/>
              <a:t>este</a:t>
            </a:r>
            <a:r>
              <a:rPr lang="en-US" dirty="0" smtClean="0"/>
              <a:t>, de </a:t>
            </a:r>
            <a:r>
              <a:rPr lang="en-US" dirty="0" err="1" smtClean="0"/>
              <a:t>asemenea</a:t>
            </a:r>
            <a:r>
              <a:rPr lang="en-US" dirty="0" smtClean="0"/>
              <a:t>, din </a:t>
            </a:r>
            <a:r>
              <a:rPr lang="en-US" dirty="0" err="1" smtClean="0"/>
              <a:t>codul</a:t>
            </a:r>
            <a:r>
              <a:rPr lang="en-US" dirty="0" smtClean="0"/>
              <a:t> ASCII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62000"/>
            <a:ext cx="47244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95800" y="3048000"/>
            <a:ext cx="42672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1600" y="12192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Biblioteci</a:t>
            </a:r>
            <a:r>
              <a:rPr lang="en-US" dirty="0" smtClean="0"/>
              <a:t> </a:t>
            </a:r>
            <a:r>
              <a:rPr lang="en-US" dirty="0" err="1" smtClean="0"/>
              <a:t>incluse</a:t>
            </a:r>
            <a:r>
              <a:rPr lang="en-US" dirty="0" smtClean="0"/>
              <a:t> :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#include 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conio.h</a:t>
            </a:r>
            <a:r>
              <a:rPr lang="en-US" b="1" dirty="0" smtClean="0"/>
              <a:t>&gt;</a:t>
            </a:r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math.h</a:t>
            </a:r>
            <a:r>
              <a:rPr lang="en-US" b="1" dirty="0" smtClean="0"/>
              <a:t>&gt;</a:t>
            </a:r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windows.h</a:t>
            </a:r>
            <a:r>
              <a:rPr lang="en-US" b="1" dirty="0" smtClean="0"/>
              <a:t>&gt;</a:t>
            </a:r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MMSystem.h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fstream</a:t>
            </a:r>
            <a:r>
              <a:rPr lang="en-US" b="1" dirty="0" smtClean="0"/>
              <a:t>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35052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Biblioteci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: </a:t>
            </a:r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culoare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fundal</a:t>
            </a:r>
            <a:r>
              <a:rPr lang="en-US" dirty="0" smtClean="0"/>
              <a:t> </a:t>
            </a:r>
            <a:r>
              <a:rPr lang="en-US" dirty="0" err="1" smtClean="0"/>
              <a:t>sonor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citire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scriere</a:t>
            </a:r>
            <a:r>
              <a:rPr lang="en-US" dirty="0" smtClean="0"/>
              <a:t> in 		</a:t>
            </a:r>
            <a:r>
              <a:rPr lang="en-US" dirty="0" err="1" smtClean="0"/>
              <a:t>fisier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functia</a:t>
            </a:r>
            <a:r>
              <a:rPr lang="en-US" dirty="0" smtClean="0"/>
              <a:t> Sleep()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functia</a:t>
            </a:r>
            <a:r>
              <a:rPr lang="en-US" dirty="0" smtClean="0"/>
              <a:t> </a:t>
            </a:r>
            <a:r>
              <a:rPr lang="en-US" b="1" dirty="0" smtClean="0"/>
              <a:t>system </a:t>
            </a:r>
            <a:r>
              <a:rPr lang="en-US" b="1" dirty="0" smtClean="0"/>
              <a:t>		("</a:t>
            </a:r>
            <a:r>
              <a:rPr lang="en-US" b="1" dirty="0" err="1" smtClean="0"/>
              <a:t>cls</a:t>
            </a:r>
            <a:r>
              <a:rPr lang="en-US" b="1" dirty="0" smtClean="0"/>
              <a:t>");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981200"/>
            <a:ext cx="56388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1.)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Detalii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</a:t>
            </a:r>
          </a:p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realizare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ross 2"/>
          <p:cNvSpPr/>
          <p:nvPr/>
        </p:nvSpPr>
        <p:spPr>
          <a:xfrm>
            <a:off x="1981200" y="685800"/>
            <a:ext cx="5257800" cy="5257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7600" y="25146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 de</a:t>
            </a:r>
          </a:p>
          <a:p>
            <a:r>
              <a:rPr lang="en-US" sz="2400" dirty="0" err="1" smtClean="0"/>
              <a:t>Reprezentare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 err="1" smtClean="0"/>
              <a:t>memorie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762000"/>
            <a:ext cx="2362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Sarepe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Directiile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-vector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2362200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Scorul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harta</a:t>
            </a:r>
            <a:r>
              <a:rPr lang="en-US" sz="2400" dirty="0" smtClean="0">
                <a:solidFill>
                  <a:schemeClr val="bg1"/>
                </a:solidFill>
              </a:rPr>
              <a:t> - </a:t>
            </a:r>
            <a:r>
              <a:rPr lang="en-US" sz="2400" dirty="0" err="1" smtClean="0">
                <a:solidFill>
                  <a:schemeClr val="bg1"/>
                </a:solidFill>
              </a:rPr>
              <a:t>matrici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2438400"/>
            <a:ext cx="121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Variabile</a:t>
            </a:r>
            <a:r>
              <a:rPr lang="en-US" dirty="0" smtClean="0">
                <a:solidFill>
                  <a:schemeClr val="bg1"/>
                </a:solidFill>
              </a:rPr>
              <a:t> de tip char </a:t>
            </a:r>
            <a:r>
              <a:rPr lang="en-US" dirty="0" err="1" smtClean="0">
                <a:solidFill>
                  <a:schemeClr val="bg1"/>
                </a:solidFill>
              </a:rPr>
              <a:t>pentru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frunze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</a:t>
            </a:r>
            <a:r>
              <a:rPr lang="en-US" dirty="0" smtClean="0">
                <a:solidFill>
                  <a:schemeClr val="bg1"/>
                </a:solidFill>
              </a:rPr>
              <a:t> 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45720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Alte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variabile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pentru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coordonate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flaguri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bool</a:t>
            </a:r>
            <a:r>
              <a:rPr lang="en-US" dirty="0" smtClean="0">
                <a:solidFill>
                  <a:schemeClr val="bg1"/>
                </a:solidFill>
              </a:rPr>
              <a:t> pt </a:t>
            </a:r>
            <a:r>
              <a:rPr lang="en-US" dirty="0" err="1" smtClean="0">
                <a:solidFill>
                  <a:schemeClr val="bg1"/>
                </a:solidFill>
              </a:rPr>
              <a:t>gameOver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joc</a:t>
            </a:r>
            <a:r>
              <a:rPr lang="en-US" dirty="0" smtClean="0"/>
              <a:t> are </a:t>
            </a:r>
            <a:r>
              <a:rPr lang="en-US" dirty="0" err="1" smtClean="0"/>
              <a:t>aceeasi</a:t>
            </a:r>
            <a:r>
              <a:rPr lang="en-US" dirty="0" smtClean="0"/>
              <a:t> </a:t>
            </a:r>
            <a:r>
              <a:rPr lang="en-US" dirty="0" err="1" smtClean="0"/>
              <a:t>structura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Setup</a:t>
            </a:r>
            <a:r>
              <a:rPr lang="en-US" dirty="0" smtClean="0"/>
              <a:t> – </a:t>
            </a:r>
            <a:r>
              <a:rPr lang="en-US" dirty="0" err="1" smtClean="0"/>
              <a:t>unde</a:t>
            </a:r>
            <a:r>
              <a:rPr lang="en-US" dirty="0" smtClean="0"/>
              <a:t> e </a:t>
            </a:r>
            <a:r>
              <a:rPr lang="en-US" dirty="0" err="1" smtClean="0"/>
              <a:t>initializeaza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7030A0"/>
                </a:solidFill>
              </a:rPr>
              <a:t>Draw</a:t>
            </a:r>
            <a:r>
              <a:rPr lang="en-US" dirty="0" smtClean="0"/>
              <a:t> – in care se </a:t>
            </a:r>
            <a:r>
              <a:rPr lang="en-US" dirty="0" err="1" smtClean="0"/>
              <a:t>scrie</a:t>
            </a:r>
            <a:r>
              <a:rPr lang="en-US" dirty="0" smtClean="0"/>
              <a:t> </a:t>
            </a:r>
            <a:r>
              <a:rPr lang="en-US" dirty="0" err="1" smtClean="0"/>
              <a:t>harta</a:t>
            </a:r>
            <a:r>
              <a:rPr lang="en-US" dirty="0" smtClean="0"/>
              <a:t> ,</a:t>
            </a:r>
            <a:r>
              <a:rPr lang="en-US" dirty="0" err="1" smtClean="0"/>
              <a:t>sarpele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frunzele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 – in care se </a:t>
            </a:r>
            <a:r>
              <a:rPr lang="en-US" dirty="0" err="1" smtClean="0"/>
              <a:t>modifica</a:t>
            </a:r>
            <a:r>
              <a:rPr lang="en-US" dirty="0" smtClean="0"/>
              <a:t> </a:t>
            </a:r>
            <a:r>
              <a:rPr lang="en-US" dirty="0" err="1" smtClean="0"/>
              <a:t>coordonatele</a:t>
            </a:r>
            <a:r>
              <a:rPr lang="en-US" dirty="0" smtClean="0"/>
              <a:t> </a:t>
            </a:r>
            <a:r>
              <a:rPr lang="en-US" dirty="0" err="1" smtClean="0"/>
              <a:t>sarpelui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stabilesc</a:t>
            </a:r>
            <a:r>
              <a:rPr lang="en-US" dirty="0" smtClean="0"/>
              <a:t>     	</a:t>
            </a:r>
            <a:r>
              <a:rPr lang="en-US" dirty="0" err="1" smtClean="0"/>
              <a:t>directiile</a:t>
            </a:r>
            <a:r>
              <a:rPr lang="en-US" dirty="0" smtClean="0"/>
              <a:t> la </a:t>
            </a:r>
            <a:r>
              <a:rPr lang="en-US" dirty="0" err="1" smtClean="0"/>
              <a:t>apasarea</a:t>
            </a:r>
            <a:r>
              <a:rPr lang="en-US" dirty="0" smtClean="0"/>
              <a:t> </a:t>
            </a:r>
            <a:r>
              <a:rPr lang="en-US" dirty="0" err="1" smtClean="0"/>
              <a:t>tastelor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Logic</a:t>
            </a:r>
            <a:r>
              <a:rPr lang="en-US" dirty="0" smtClean="0"/>
              <a:t> – </a:t>
            </a:r>
            <a:r>
              <a:rPr lang="en-US" dirty="0" err="1" smtClean="0"/>
              <a:t>schimba</a:t>
            </a:r>
            <a:r>
              <a:rPr lang="en-US" dirty="0" smtClean="0"/>
              <a:t> </a:t>
            </a:r>
            <a:r>
              <a:rPr lang="en-US" dirty="0" err="1" smtClean="0"/>
              <a:t>coordonatele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misca</a:t>
            </a:r>
            <a:r>
              <a:rPr lang="en-US" dirty="0" smtClean="0"/>
              <a:t> </a:t>
            </a:r>
            <a:r>
              <a:rPr lang="en-US" dirty="0" err="1" smtClean="0"/>
              <a:t>sarpele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genera</a:t>
            </a:r>
          </a:p>
          <a:p>
            <a:pPr lvl="2"/>
            <a:r>
              <a:rPr lang="en-US" dirty="0" smtClean="0"/>
              <a:t>Random </a:t>
            </a:r>
            <a:r>
              <a:rPr lang="en-US" dirty="0" err="1" smtClean="0"/>
              <a:t>coordonatele</a:t>
            </a:r>
            <a:r>
              <a:rPr lang="en-US" dirty="0" smtClean="0"/>
              <a:t> </a:t>
            </a:r>
            <a:r>
              <a:rPr lang="en-US" dirty="0" err="1" smtClean="0"/>
              <a:t>frunzelor</a:t>
            </a:r>
            <a:endParaRPr lang="en-US" dirty="0"/>
          </a:p>
        </p:txBody>
      </p:sp>
      <p:pic>
        <p:nvPicPr>
          <p:cNvPr id="3" name="Picture 2" descr="set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0"/>
            <a:ext cx="2637613" cy="2362200"/>
          </a:xfrm>
          <a:prstGeom prst="rect">
            <a:avLst/>
          </a:prstGeom>
        </p:spPr>
      </p:pic>
      <p:pic>
        <p:nvPicPr>
          <p:cNvPr id="4" name="Picture 3" descr="inp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971800"/>
            <a:ext cx="2667000" cy="3631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685800"/>
            <a:ext cx="2971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void Logic()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prevX</a:t>
            </a:r>
            <a:r>
              <a:rPr lang="en-US" sz="1200" dirty="0" smtClean="0"/>
              <a:t> = </a:t>
            </a:r>
            <a:r>
              <a:rPr lang="en-US" sz="1200" dirty="0" err="1" smtClean="0"/>
              <a:t>tailX</a:t>
            </a:r>
            <a:r>
              <a:rPr lang="en-US" sz="1200" dirty="0" smtClean="0"/>
              <a:t>[0];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prevY</a:t>
            </a:r>
            <a:r>
              <a:rPr lang="en-US" sz="1200" dirty="0" smtClean="0"/>
              <a:t> = </a:t>
            </a:r>
            <a:r>
              <a:rPr lang="en-US" sz="1200" dirty="0" err="1" smtClean="0"/>
              <a:t>tailY</a:t>
            </a:r>
            <a:r>
              <a:rPr lang="en-US" sz="1200" dirty="0" smtClean="0"/>
              <a:t>[0];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prev2X, prev2Y;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tailX</a:t>
            </a:r>
            <a:r>
              <a:rPr lang="en-US" sz="1200" dirty="0" smtClean="0"/>
              <a:t>[0] = x;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tailY</a:t>
            </a:r>
            <a:r>
              <a:rPr lang="en-US" sz="1200" dirty="0" smtClean="0"/>
              <a:t>[0] = y;</a:t>
            </a:r>
          </a:p>
          <a:p>
            <a:r>
              <a:rPr lang="en-US" sz="1200" dirty="0" smtClean="0"/>
              <a:t>    for 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1;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nTail</a:t>
            </a:r>
            <a:r>
              <a:rPr lang="en-US" sz="1200" dirty="0" smtClean="0"/>
              <a:t>; </a:t>
            </a:r>
            <a:r>
              <a:rPr lang="en-US" sz="1200" dirty="0" err="1" smtClean="0"/>
              <a:t>i</a:t>
            </a:r>
            <a:r>
              <a:rPr lang="en-US" sz="1200" dirty="0" smtClean="0"/>
              <a:t>++)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prev2X = </a:t>
            </a:r>
            <a:r>
              <a:rPr lang="en-US" sz="1200" dirty="0" err="1" smtClean="0"/>
              <a:t>tailX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];</a:t>
            </a:r>
          </a:p>
          <a:p>
            <a:r>
              <a:rPr lang="en-US" sz="1200" dirty="0" smtClean="0"/>
              <a:t>        prev2Y = </a:t>
            </a:r>
            <a:r>
              <a:rPr lang="en-US" sz="1200" dirty="0" err="1" smtClean="0"/>
              <a:t>tailY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tailX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= </a:t>
            </a:r>
            <a:r>
              <a:rPr lang="en-US" sz="1200" dirty="0" err="1" smtClean="0"/>
              <a:t>prevX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tailY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= </a:t>
            </a:r>
            <a:r>
              <a:rPr lang="en-US" sz="1200" dirty="0" err="1" smtClean="0"/>
              <a:t>prevY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prevX</a:t>
            </a:r>
            <a:r>
              <a:rPr lang="en-US" sz="1200" dirty="0" smtClean="0"/>
              <a:t> = prev2X;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prevY</a:t>
            </a:r>
            <a:r>
              <a:rPr lang="en-US" sz="1200" dirty="0" smtClean="0"/>
              <a:t> = prev2Y;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  switch (dir)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case LEFT:</a:t>
            </a:r>
          </a:p>
          <a:p>
            <a:r>
              <a:rPr lang="en-US" sz="1200" dirty="0" smtClean="0"/>
              <a:t>        x--;</a:t>
            </a:r>
          </a:p>
          <a:p>
            <a:r>
              <a:rPr lang="en-US" sz="1200" dirty="0" smtClean="0"/>
              <a:t>        break;</a:t>
            </a:r>
          </a:p>
          <a:p>
            <a:r>
              <a:rPr lang="en-US" sz="1200" dirty="0" smtClean="0"/>
              <a:t>    case RIGHT:</a:t>
            </a:r>
          </a:p>
          <a:p>
            <a:r>
              <a:rPr lang="en-US" sz="1200" dirty="0" smtClean="0"/>
              <a:t>        x++;</a:t>
            </a:r>
          </a:p>
          <a:p>
            <a:r>
              <a:rPr lang="en-US" sz="1200" dirty="0" smtClean="0"/>
              <a:t>        break;</a:t>
            </a:r>
          </a:p>
          <a:p>
            <a:r>
              <a:rPr lang="en-US" sz="1200" dirty="0" smtClean="0"/>
              <a:t>    case UP:</a:t>
            </a:r>
          </a:p>
          <a:p>
            <a:r>
              <a:rPr lang="en-US" sz="1200" dirty="0" smtClean="0"/>
              <a:t>        y--;</a:t>
            </a:r>
          </a:p>
          <a:p>
            <a:r>
              <a:rPr lang="en-US" sz="1200" dirty="0" smtClean="0"/>
              <a:t>        break;</a:t>
            </a:r>
          </a:p>
          <a:p>
            <a:r>
              <a:rPr lang="en-US" sz="1200" dirty="0" smtClean="0"/>
              <a:t>    case DOWN</a:t>
            </a:r>
            <a:r>
              <a:rPr lang="en-US" sz="1200" dirty="0" smtClean="0"/>
              <a:t>:</a:t>
            </a:r>
            <a:endParaRPr lang="en-US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343400" y="762000"/>
            <a:ext cx="441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y++;</a:t>
            </a:r>
          </a:p>
          <a:p>
            <a:r>
              <a:rPr lang="en-US" sz="1200" dirty="0" smtClean="0"/>
              <a:t>        break;</a:t>
            </a:r>
          </a:p>
          <a:p>
            <a:r>
              <a:rPr lang="en-US" sz="1200" dirty="0" smtClean="0"/>
              <a:t>    default:</a:t>
            </a:r>
          </a:p>
          <a:p>
            <a:r>
              <a:rPr lang="en-US" sz="1200" dirty="0" smtClean="0"/>
              <a:t>        break;</a:t>
            </a:r>
          </a:p>
          <a:p>
            <a:r>
              <a:rPr lang="en-US" sz="1200" dirty="0" smtClean="0"/>
              <a:t>    }</a:t>
            </a:r>
          </a:p>
          <a:p>
            <a:endParaRPr lang="en-US" sz="1200" dirty="0" smtClean="0"/>
          </a:p>
          <a:p>
            <a:r>
              <a:rPr lang="en-US" sz="1200" dirty="0" smtClean="0"/>
              <a:t>    if (x &gt;= width) x = 0;</a:t>
            </a:r>
          </a:p>
          <a:p>
            <a:r>
              <a:rPr lang="en-US" sz="1200" dirty="0" smtClean="0"/>
              <a:t>    else if (x &lt; 0) x = width - 1;</a:t>
            </a:r>
          </a:p>
          <a:p>
            <a:r>
              <a:rPr lang="en-US" sz="1200" dirty="0" smtClean="0"/>
              <a:t>    if (y &gt;= height) y = 0;</a:t>
            </a:r>
          </a:p>
          <a:p>
            <a:r>
              <a:rPr lang="en-US" sz="1200" dirty="0" smtClean="0"/>
              <a:t>    else if (y &lt; 0) y = height - 1;</a:t>
            </a:r>
          </a:p>
          <a:p>
            <a:endParaRPr lang="en-US" sz="1200" dirty="0" smtClean="0"/>
          </a:p>
          <a:p>
            <a:r>
              <a:rPr lang="en-US" sz="1200" dirty="0" smtClean="0"/>
              <a:t>    for 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nTail</a:t>
            </a:r>
            <a:r>
              <a:rPr lang="en-US" sz="1200" dirty="0" smtClean="0"/>
              <a:t>; </a:t>
            </a:r>
            <a:r>
              <a:rPr lang="en-US" sz="1200" dirty="0" err="1" smtClean="0"/>
              <a:t>i</a:t>
            </a:r>
            <a:r>
              <a:rPr lang="en-US" sz="1200" dirty="0" smtClean="0"/>
              <a:t>++)</a:t>
            </a:r>
          </a:p>
          <a:p>
            <a:r>
              <a:rPr lang="en-US" sz="1200" dirty="0" smtClean="0"/>
              <a:t>        if (</a:t>
            </a:r>
            <a:r>
              <a:rPr lang="en-US" sz="1200" dirty="0" err="1" smtClean="0"/>
              <a:t>tailX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== x &amp;&amp; </a:t>
            </a:r>
            <a:r>
              <a:rPr lang="en-US" sz="1200" dirty="0" err="1" smtClean="0"/>
              <a:t>tailY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== y)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gameOver</a:t>
            </a:r>
            <a:r>
              <a:rPr lang="en-US" sz="1200" dirty="0" smtClean="0"/>
              <a:t> = true;</a:t>
            </a:r>
          </a:p>
          <a:p>
            <a:endParaRPr lang="en-US" sz="1200" dirty="0" smtClean="0"/>
          </a:p>
          <a:p>
            <a:r>
              <a:rPr lang="en-US" sz="1200" dirty="0" smtClean="0"/>
              <a:t>    if (x == </a:t>
            </a:r>
            <a:r>
              <a:rPr lang="en-US" sz="1200" dirty="0" err="1" smtClean="0"/>
              <a:t>fruitX</a:t>
            </a:r>
            <a:r>
              <a:rPr lang="en-US" sz="1200" dirty="0" smtClean="0"/>
              <a:t> &amp;&amp; y == </a:t>
            </a:r>
            <a:r>
              <a:rPr lang="en-US" sz="1200" dirty="0" err="1" smtClean="0"/>
              <a:t>fruitY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score += 10;</a:t>
            </a:r>
          </a:p>
          <a:p>
            <a:r>
              <a:rPr lang="en-US" sz="1200" dirty="0" smtClean="0"/>
              <a:t>        danger++;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nTail</a:t>
            </a:r>
            <a:r>
              <a:rPr lang="en-US" sz="1200" dirty="0" smtClean="0"/>
              <a:t>++;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cout</a:t>
            </a:r>
            <a:r>
              <a:rPr lang="en-US" sz="1200" dirty="0" smtClean="0"/>
              <a:t>&lt;&lt;sound;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fruitX</a:t>
            </a:r>
            <a:r>
              <a:rPr lang="en-US" sz="1200" dirty="0" smtClean="0"/>
              <a:t> = rand() % width;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fruitY</a:t>
            </a:r>
            <a:r>
              <a:rPr lang="en-US" sz="1200" dirty="0" smtClean="0"/>
              <a:t> = rand() % height;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}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Inafara</a:t>
            </a:r>
            <a:r>
              <a:rPr lang="en-US" dirty="0" smtClean="0"/>
              <a:t> de </a:t>
            </a:r>
            <a:r>
              <a:rPr lang="en-US" dirty="0" err="1" smtClean="0"/>
              <a:t>functiile</a:t>
            </a:r>
            <a:r>
              <a:rPr lang="en-US" dirty="0" smtClean="0"/>
              <a:t> </a:t>
            </a:r>
            <a:r>
              <a:rPr lang="en-US" dirty="0" err="1" smtClean="0"/>
              <a:t>precizate</a:t>
            </a:r>
            <a:r>
              <a:rPr lang="en-US" dirty="0" smtClean="0"/>
              <a:t> anterior , au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" name="Picture 2" descr="count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7539452" cy="3981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1828800" y="381000"/>
            <a:ext cx="6629400" cy="914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Terminator 2"/>
          <p:cNvSpPr/>
          <p:nvPr/>
        </p:nvSpPr>
        <p:spPr>
          <a:xfrm>
            <a:off x="1905000" y="1600200"/>
            <a:ext cx="6553200" cy="1143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1981200" y="3048000"/>
            <a:ext cx="6858000" cy="1676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3200400" y="5105400"/>
            <a:ext cx="5943600" cy="1447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1447800" cy="1447800"/>
          </a:xfrm>
          <a:prstGeom prst="rect">
            <a:avLst/>
          </a:prstGeom>
        </p:spPr>
      </p:pic>
      <p:pic>
        <p:nvPicPr>
          <p:cNvPr id="7" name="Picture 6" descr="ima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1447800" cy="1447800"/>
          </a:xfrm>
          <a:prstGeom prst="rect">
            <a:avLst/>
          </a:prstGeom>
        </p:spPr>
      </p:pic>
      <p:pic>
        <p:nvPicPr>
          <p:cNvPr id="8" name="Picture 7" descr="ima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0"/>
            <a:ext cx="1447800" cy="1447800"/>
          </a:xfrm>
          <a:prstGeom prst="rect">
            <a:avLst/>
          </a:prstGeom>
        </p:spPr>
      </p:pic>
      <p:pic>
        <p:nvPicPr>
          <p:cNvPr id="9" name="Picture 8" descr="ima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6997">
            <a:off x="1818615" y="4942815"/>
            <a:ext cx="12192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7400" y="5334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Meniu</a:t>
            </a:r>
            <a:r>
              <a:rPr lang="en-US" dirty="0" smtClean="0">
                <a:solidFill>
                  <a:schemeClr val="bg2"/>
                </a:solidFill>
              </a:rPr>
              <a:t>- </a:t>
            </a:r>
            <a:r>
              <a:rPr lang="en-US" dirty="0" err="1" smtClean="0">
                <a:solidFill>
                  <a:schemeClr val="bg2"/>
                </a:solidFill>
              </a:rPr>
              <a:t>afiseaza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meniul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/>
              <a:t>gameover</a:t>
            </a:r>
            <a:r>
              <a:rPr lang="en-US" dirty="0" smtClean="0"/>
              <a:t> – </a:t>
            </a:r>
            <a:r>
              <a:rPr lang="en-US" dirty="0" err="1" smtClean="0"/>
              <a:t>afiseaza</a:t>
            </a:r>
            <a:r>
              <a:rPr lang="en-US" dirty="0" smtClean="0"/>
              <a:t> </a:t>
            </a:r>
            <a:r>
              <a:rPr lang="en-US" dirty="0" err="1" smtClean="0"/>
              <a:t>mesajul</a:t>
            </a:r>
            <a:r>
              <a:rPr lang="en-US" dirty="0" smtClean="0"/>
              <a:t> Game Over , </a:t>
            </a:r>
            <a:r>
              <a:rPr lang="en-US" dirty="0" err="1" smtClean="0">
                <a:solidFill>
                  <a:srgbClr val="FFFF00"/>
                </a:solidFill>
              </a:rPr>
              <a:t>scor</a:t>
            </a:r>
            <a:r>
              <a:rPr lang="en-US" dirty="0" smtClean="0">
                <a:solidFill>
                  <a:srgbClr val="FFFF00"/>
                </a:solidFill>
              </a:rPr>
              <a:t> – </a:t>
            </a:r>
            <a:r>
              <a:rPr lang="en-US" dirty="0" err="1" smtClean="0">
                <a:solidFill>
                  <a:srgbClr val="FFFF00"/>
                </a:solidFill>
              </a:rPr>
              <a:t>afiseaza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scorul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0" y="19050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Functiile</a:t>
            </a:r>
            <a:r>
              <a:rPr lang="en-US" dirty="0" smtClean="0">
                <a:solidFill>
                  <a:srgbClr val="FF0000"/>
                </a:solidFill>
              </a:rPr>
              <a:t> de tip </a:t>
            </a:r>
            <a:r>
              <a:rPr lang="en-US" dirty="0" err="1" smtClean="0">
                <a:solidFill>
                  <a:srgbClr val="FF0000"/>
                </a:solidFill>
              </a:rPr>
              <a:t>Nume_joc_ruls</a:t>
            </a:r>
            <a:r>
              <a:rPr lang="en-US" dirty="0" smtClean="0">
                <a:solidFill>
                  <a:srgbClr val="FF0000"/>
                </a:solidFill>
              </a:rPr>
              <a:t> () – </a:t>
            </a:r>
            <a:r>
              <a:rPr lang="en-US" dirty="0" err="1" smtClean="0">
                <a:solidFill>
                  <a:srgbClr val="FF0000"/>
                </a:solidFill>
              </a:rPr>
              <a:t>afiseaza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instructiunile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pentru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joc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3124200"/>
            <a:ext cx="579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Functiile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cu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numele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jocurilor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 care se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imbina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toate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cele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prezentate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anterior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-o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bucla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repetitiva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care se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opreste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momentul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 care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variabila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gameOver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1,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adica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true,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adica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atunci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cand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jucatorul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pierde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0" y="52578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main() – </a:t>
            </a:r>
            <a:r>
              <a:rPr lang="en-US" dirty="0" err="1" smtClean="0">
                <a:solidFill>
                  <a:schemeClr val="bg2"/>
                </a:solidFill>
              </a:rPr>
              <a:t>functia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principala</a:t>
            </a:r>
            <a:r>
              <a:rPr lang="en-US" dirty="0" smtClean="0">
                <a:solidFill>
                  <a:schemeClr val="bg2"/>
                </a:solidFill>
              </a:rPr>
              <a:t> in care </a:t>
            </a:r>
            <a:r>
              <a:rPr lang="en-US" dirty="0" err="1" smtClean="0">
                <a:solidFill>
                  <a:schemeClr val="bg2"/>
                </a:solidFill>
              </a:rPr>
              <a:t>sunt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apelate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cele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mai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sus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intr</a:t>
            </a:r>
            <a:r>
              <a:rPr lang="en-US" dirty="0" smtClean="0">
                <a:solidFill>
                  <a:schemeClr val="bg2"/>
                </a:solidFill>
              </a:rPr>
              <a:t>-o </a:t>
            </a:r>
            <a:r>
              <a:rPr lang="en-US" dirty="0" err="1" smtClean="0">
                <a:solidFill>
                  <a:schemeClr val="bg2"/>
                </a:solidFill>
              </a:rPr>
              <a:t>bucla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repetitiva</a:t>
            </a:r>
            <a:r>
              <a:rPr lang="en-US" dirty="0" smtClean="0">
                <a:solidFill>
                  <a:schemeClr val="bg2"/>
                </a:solidFill>
              </a:rPr>
              <a:t> care se </a:t>
            </a:r>
            <a:r>
              <a:rPr lang="en-US" dirty="0" err="1" smtClean="0">
                <a:solidFill>
                  <a:schemeClr val="bg2"/>
                </a:solidFill>
              </a:rPr>
              <a:t>opreste</a:t>
            </a:r>
            <a:r>
              <a:rPr lang="en-US" dirty="0" smtClean="0">
                <a:solidFill>
                  <a:schemeClr val="bg2"/>
                </a:solidFill>
              </a:rPr>
              <a:t> in </a:t>
            </a:r>
            <a:r>
              <a:rPr lang="en-US" dirty="0" err="1" smtClean="0">
                <a:solidFill>
                  <a:schemeClr val="bg2"/>
                </a:solidFill>
              </a:rPr>
              <a:t>momentul</a:t>
            </a:r>
            <a:r>
              <a:rPr lang="en-US" dirty="0" smtClean="0">
                <a:solidFill>
                  <a:schemeClr val="bg2"/>
                </a:solidFill>
              </a:rPr>
              <a:t> in care </a:t>
            </a:r>
            <a:r>
              <a:rPr lang="en-US" dirty="0" err="1" smtClean="0">
                <a:solidFill>
                  <a:schemeClr val="bg2"/>
                </a:solidFill>
              </a:rPr>
              <a:t>jucatorul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apasa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tasta</a:t>
            </a:r>
            <a:r>
              <a:rPr lang="en-US" dirty="0" smtClean="0">
                <a:solidFill>
                  <a:schemeClr val="bg2"/>
                </a:solidFill>
              </a:rPr>
              <a:t> 4 - EXIT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600200"/>
            <a:ext cx="71628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3.)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Cerinte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</a:t>
            </a:r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Pentru</a:t>
            </a:r>
            <a:endParaRPr lang="en-US" sz="5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		A  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putea</a:t>
            </a:r>
            <a:endParaRPr lang="en-US" sz="5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			</a:t>
            </a:r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Fi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</a:t>
            </a:r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jucat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>
            <a:off x="3048000" y="609600"/>
            <a:ext cx="3200400" cy="2590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1447800" y="3200400"/>
            <a:ext cx="3200400" cy="2590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4648200" y="3200400"/>
            <a:ext cx="3200400" cy="2590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76400" y="457200"/>
            <a:ext cx="6172200" cy="5985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	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</a:t>
            </a:r>
          </a:p>
          <a:p>
            <a:r>
              <a:rPr lang="en-US" b="1" dirty="0" smtClean="0"/>
              <a:t>	</a:t>
            </a:r>
            <a:r>
              <a:rPr lang="en-US" b="1" dirty="0" smtClean="0"/>
              <a:t>	</a:t>
            </a:r>
          </a:p>
          <a:p>
            <a:r>
              <a:rPr lang="en-US" b="1" dirty="0" smtClean="0"/>
              <a:t>	</a:t>
            </a:r>
            <a:r>
              <a:rPr lang="en-US" b="1" dirty="0" smtClean="0"/>
              <a:t>	     </a:t>
            </a:r>
            <a:r>
              <a:rPr lang="en-US" b="1" dirty="0" err="1" smtClean="0"/>
              <a:t>Functioneaza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b="1" dirty="0" smtClean="0"/>
              <a:t>	       </a:t>
            </a:r>
            <a:r>
              <a:rPr lang="en-US" b="1" dirty="0" err="1" smtClean="0"/>
              <a:t>pe</a:t>
            </a:r>
            <a:r>
              <a:rPr lang="en-US" b="1" dirty="0" smtClean="0"/>
              <a:t> </a:t>
            </a:r>
            <a:r>
              <a:rPr lang="en-US" b="1" dirty="0" err="1" smtClean="0"/>
              <a:t>orice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                          calculator </a:t>
            </a:r>
            <a:r>
              <a:rPr lang="en-US" b="1" dirty="0" smtClean="0"/>
              <a:t>cu 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                        Windows </a:t>
            </a:r>
            <a:r>
              <a:rPr lang="en-US" b="1" dirty="0" smtClean="0"/>
              <a:t>XP,7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                          7 </a:t>
            </a:r>
            <a:r>
              <a:rPr lang="en-US" b="1" dirty="0" smtClean="0"/>
              <a:t>professional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	Nu 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          </a:t>
            </a:r>
            <a:r>
              <a:rPr lang="en-US" b="1" dirty="0" err="1" smtClean="0"/>
              <a:t>necesita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     </a:t>
            </a:r>
            <a:r>
              <a:rPr lang="en-US" b="1" dirty="0" err="1" smtClean="0"/>
              <a:t>instalarea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altui</a:t>
            </a:r>
            <a:r>
              <a:rPr lang="en-US" b="1" dirty="0" smtClean="0"/>
              <a:t> </a:t>
            </a:r>
            <a:r>
              <a:rPr lang="en-US" b="1" dirty="0" smtClean="0"/>
              <a:t>program 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      </a:t>
            </a:r>
            <a:r>
              <a:rPr lang="en-US" b="1" dirty="0" err="1" smtClean="0"/>
              <a:t>alternativ</a:t>
            </a:r>
            <a:r>
              <a:rPr lang="en-US" b="1" dirty="0" smtClean="0"/>
              <a:t> </a:t>
            </a:r>
            <a:r>
              <a:rPr lang="en-US" b="1" dirty="0" smtClean="0"/>
              <a:t>ca 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CodeBlocks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       </a:t>
            </a:r>
            <a:r>
              <a:rPr lang="en-US" b="1" dirty="0" err="1" smtClean="0"/>
              <a:t>Audiacty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b="1" dirty="0" smtClean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45720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 </a:t>
            </a:r>
            <a:r>
              <a:rPr lang="en-US" b="1" dirty="0" err="1" smtClean="0"/>
              <a:t>necesita</a:t>
            </a:r>
            <a:r>
              <a:rPr lang="en-US" b="1" dirty="0" smtClean="0"/>
              <a:t> </a:t>
            </a:r>
            <a:r>
              <a:rPr lang="en-US" b="1" dirty="0" err="1" smtClean="0"/>
              <a:t>acces</a:t>
            </a:r>
            <a:r>
              <a:rPr lang="en-US" b="1" dirty="0" smtClean="0"/>
              <a:t> la internet.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590800"/>
            <a:ext cx="6606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.)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studiul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pietii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/>
          <p:nvPr/>
        </p:nvSpPr>
        <p:spPr>
          <a:xfrm>
            <a:off x="609600" y="457200"/>
            <a:ext cx="2514600" cy="3429000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762000"/>
            <a:ext cx="167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Jocul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dedicat</a:t>
            </a:r>
            <a:r>
              <a:rPr lang="en-US" sz="2400" dirty="0" smtClean="0"/>
              <a:t> </a:t>
            </a:r>
            <a:r>
              <a:rPr lang="en-US" sz="2400" dirty="0" err="1" smtClean="0"/>
              <a:t>tuturor</a:t>
            </a:r>
            <a:r>
              <a:rPr lang="en-US" sz="2400" dirty="0" smtClean="0"/>
              <a:t> </a:t>
            </a:r>
            <a:r>
              <a:rPr lang="en-US" sz="2400" dirty="0" err="1" smtClean="0"/>
              <a:t>celor</a:t>
            </a:r>
            <a:r>
              <a:rPr lang="en-US" sz="2400" dirty="0" smtClean="0"/>
              <a:t> care </a:t>
            </a:r>
            <a:r>
              <a:rPr lang="en-US" sz="2400" dirty="0" err="1" smtClean="0"/>
              <a:t>doresc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incerce</a:t>
            </a:r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3505200" y="838200"/>
            <a:ext cx="5181600" cy="5334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1143000"/>
            <a:ext cx="396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In </a:t>
            </a:r>
            <a:r>
              <a:rPr lang="en-US" sz="2000" dirty="0" err="1" smtClean="0"/>
              <a:t>urma</a:t>
            </a:r>
            <a:r>
              <a:rPr lang="en-US" sz="2000" dirty="0" smtClean="0"/>
              <a:t> </a:t>
            </a:r>
            <a:r>
              <a:rPr lang="en-US" sz="2000" dirty="0" err="1" smtClean="0"/>
              <a:t>unui</a:t>
            </a:r>
            <a:r>
              <a:rPr lang="en-US" sz="2000" dirty="0" smtClean="0"/>
              <a:t> </a:t>
            </a:r>
            <a:r>
              <a:rPr lang="en-US" sz="2000" dirty="0" err="1" smtClean="0"/>
              <a:t>sondaj</a:t>
            </a:r>
            <a:r>
              <a:rPr lang="en-US" sz="2000" dirty="0" smtClean="0"/>
              <a:t> </a:t>
            </a:r>
            <a:r>
              <a:rPr lang="en-US" sz="2000" dirty="0" smtClean="0"/>
              <a:t>, </a:t>
            </a:r>
            <a:r>
              <a:rPr lang="en-US" sz="2000" dirty="0" err="1" smtClean="0"/>
              <a:t>jocul</a:t>
            </a:r>
            <a:r>
              <a:rPr lang="en-US" sz="2000" dirty="0" smtClean="0"/>
              <a:t> a </a:t>
            </a:r>
            <a:r>
              <a:rPr lang="en-US" sz="2000" dirty="0" err="1" smtClean="0"/>
              <a:t>avut</a:t>
            </a:r>
            <a:r>
              <a:rPr lang="en-US" sz="2000" dirty="0" smtClean="0"/>
              <a:t> </a:t>
            </a:r>
            <a:r>
              <a:rPr lang="en-US" sz="2000" dirty="0" err="1" smtClean="0"/>
              <a:t>cel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mare impact </a:t>
            </a:r>
            <a:r>
              <a:rPr lang="en-US" sz="2000" dirty="0" err="1" smtClean="0"/>
              <a:t>asupra</a:t>
            </a:r>
            <a:r>
              <a:rPr lang="en-US" sz="2000" dirty="0" smtClean="0"/>
              <a:t> </a:t>
            </a:r>
            <a:r>
              <a:rPr lang="en-US" sz="2000" dirty="0" err="1" smtClean="0"/>
              <a:t>categorii</a:t>
            </a:r>
            <a:r>
              <a:rPr lang="en-US" sz="2000" dirty="0" smtClean="0"/>
              <a:t> de </a:t>
            </a:r>
            <a:r>
              <a:rPr lang="en-US" sz="2000" dirty="0" err="1" smtClean="0"/>
              <a:t>varsta</a:t>
            </a:r>
            <a:r>
              <a:rPr lang="en-US" sz="2000" dirty="0" smtClean="0"/>
              <a:t>  8-12 </a:t>
            </a:r>
            <a:r>
              <a:rPr lang="en-US" sz="2000" dirty="0" err="1" smtClean="0"/>
              <a:t>ani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Jocul</a:t>
            </a:r>
            <a:r>
              <a:rPr lang="en-US" sz="2000" dirty="0" smtClean="0"/>
              <a:t>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promovat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retelele</a:t>
            </a:r>
            <a:r>
              <a:rPr lang="en-US" sz="2000" dirty="0" smtClean="0"/>
              <a:t> de </a:t>
            </a:r>
            <a:r>
              <a:rPr lang="en-US" sz="2000" dirty="0" err="1" smtClean="0"/>
              <a:t>socializare</a:t>
            </a:r>
            <a:r>
              <a:rPr lang="en-US" sz="2000" dirty="0" smtClean="0"/>
              <a:t> </a:t>
            </a:r>
            <a:r>
              <a:rPr lang="en-US" sz="2000" dirty="0" err="1" smtClean="0"/>
              <a:t>prin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distribuire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Urmeaza</a:t>
            </a:r>
            <a:r>
              <a:rPr lang="en-US" sz="2000" dirty="0" smtClean="0"/>
              <a:t> a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incarcat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site-</a:t>
            </a:r>
            <a:r>
              <a:rPr lang="en-US" sz="2000" dirty="0" err="1" smtClean="0"/>
              <a:t>uri</a:t>
            </a:r>
            <a:r>
              <a:rPr lang="en-US" sz="2000" dirty="0" smtClean="0"/>
              <a:t> ca Steam, </a:t>
            </a:r>
            <a:r>
              <a:rPr lang="en-US" sz="2000" dirty="0" err="1" smtClean="0"/>
              <a:t>Filelist</a:t>
            </a:r>
            <a:r>
              <a:rPr lang="en-US" sz="2000" dirty="0" smtClean="0"/>
              <a:t> ,</a:t>
            </a:r>
            <a:r>
              <a:rPr lang="en-US" sz="2000" dirty="0" err="1" smtClean="0"/>
              <a:t>Seedfile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4718" y="2967335"/>
            <a:ext cx="5758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5.)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Bibliografie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38200" y="609600"/>
            <a:ext cx="3886200" cy="35052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2590800"/>
            <a:ext cx="3733800" cy="3810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1295400"/>
            <a:ext cx="266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err="1" smtClean="0"/>
              <a:t>Combinatie</a:t>
            </a:r>
            <a:r>
              <a:rPr lang="en-US" sz="2800" dirty="0" smtClean="0"/>
              <a:t> de </a:t>
            </a:r>
          </a:p>
          <a:p>
            <a:r>
              <a:rPr lang="en-US" sz="2800" dirty="0" err="1" smtClean="0"/>
              <a:t>Jocuri</a:t>
            </a:r>
            <a:endParaRPr lang="en-US" sz="2800" dirty="0" smtClean="0"/>
          </a:p>
          <a:p>
            <a:r>
              <a:rPr lang="en-US" sz="2800" dirty="0" smtClean="0"/>
              <a:t> primitive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3200400"/>
            <a:ext cx="198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Dezvoltat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baza</a:t>
            </a:r>
            <a:r>
              <a:rPr lang="en-US" sz="2400" dirty="0" smtClean="0"/>
              <a:t>  </a:t>
            </a:r>
            <a:r>
              <a:rPr lang="en-US" sz="2400" dirty="0" err="1" smtClean="0"/>
              <a:t>jocurilor</a:t>
            </a:r>
            <a:r>
              <a:rPr lang="en-US" sz="2400" dirty="0" smtClean="0"/>
              <a:t> : “Snake Game” </a:t>
            </a:r>
            <a:r>
              <a:rPr lang="en-US" sz="2400" dirty="0" err="1" smtClean="0"/>
              <a:t>si</a:t>
            </a:r>
            <a:r>
              <a:rPr lang="en-US" sz="2400" dirty="0" smtClean="0"/>
              <a:t> “Escape the </a:t>
            </a:r>
            <a:r>
              <a:rPr lang="en-US" sz="2400" dirty="0" err="1" smtClean="0"/>
              <a:t>labirinth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r 1"/>
          <p:cNvSpPr/>
          <p:nvPr/>
        </p:nvSpPr>
        <p:spPr>
          <a:xfrm>
            <a:off x="914400" y="609600"/>
            <a:ext cx="5867400" cy="449580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17526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-Sleep</a:t>
            </a:r>
            <a:r>
              <a:rPr lang="en-US" sz="2800" b="1" dirty="0" smtClean="0"/>
              <a:t>()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44780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b="1" dirty="0" smtClean="0"/>
              <a:t>-system("</a:t>
            </a:r>
            <a:r>
              <a:rPr lang="en-US" sz="2400" b="1" dirty="0" err="1" smtClean="0"/>
              <a:t>clr</a:t>
            </a:r>
            <a:r>
              <a:rPr lang="en-US" sz="2400" b="1" dirty="0" smtClean="0"/>
              <a:t>")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3352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-Random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31242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</a:t>
            </a:r>
            <a:r>
              <a:rPr lang="en-US" sz="2400" b="1" dirty="0" err="1" smtClean="0"/>
              <a:t>playNume</a:t>
            </a:r>
            <a:r>
              <a:rPr lang="en-US" sz="2400" b="1" dirty="0" smtClean="0"/>
              <a:t>_</a:t>
            </a:r>
          </a:p>
          <a:p>
            <a:r>
              <a:rPr lang="en-US" sz="2400" b="1" dirty="0" err="1" smtClean="0"/>
              <a:t>Melodie</a:t>
            </a:r>
            <a:r>
              <a:rPr lang="en-US" sz="2400" b="1" dirty="0" smtClean="0"/>
              <a:t>();</a:t>
            </a:r>
            <a:endParaRPr lang="en-US" sz="2400" dirty="0" smtClean="0"/>
          </a:p>
          <a:p>
            <a:r>
              <a:rPr lang="en-US" sz="2400" b="1" dirty="0" smtClean="0"/>
              <a:t>		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5638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 </a:t>
            </a:r>
            <a:r>
              <a:rPr lang="en-US" b="1" dirty="0" err="1" smtClean="0"/>
              <a:t>pe</a:t>
            </a:r>
            <a:r>
              <a:rPr lang="en-US" b="1" dirty="0" smtClean="0"/>
              <a:t> www.cplusplus.com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914400"/>
            <a:ext cx="5745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Va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multumesc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" name="Picture 5" descr="2215afa3eaf156baff0ae7e9dd8c06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09800"/>
            <a:ext cx="4495800" cy="33718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533400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</a:t>
            </a:r>
            <a:r>
              <a:rPr lang="en-US" sz="2000" dirty="0" err="1" smtClean="0"/>
              <a:t>Jocul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realizat</a:t>
            </a:r>
            <a:r>
              <a:rPr lang="en-US" sz="2000" dirty="0" smtClean="0"/>
              <a:t> in </a:t>
            </a:r>
            <a:r>
              <a:rPr lang="en-US" sz="2000" dirty="0" err="1" smtClean="0"/>
              <a:t>CodeBlocks</a:t>
            </a:r>
            <a:r>
              <a:rPr lang="en-US" sz="2000" dirty="0" smtClean="0"/>
              <a:t>, in </a:t>
            </a:r>
            <a:r>
              <a:rPr lang="en-US" sz="2000" dirty="0" err="1" smtClean="0"/>
              <a:t>limbajul</a:t>
            </a:r>
            <a:r>
              <a:rPr lang="en-US" sz="2000" dirty="0" smtClean="0"/>
              <a:t> de </a:t>
            </a:r>
            <a:r>
              <a:rPr lang="en-US" sz="2000" dirty="0" err="1" smtClean="0"/>
              <a:t>programare</a:t>
            </a:r>
            <a:r>
              <a:rPr lang="en-US" sz="2000" dirty="0" smtClean="0"/>
              <a:t> C++ ,din </a:t>
            </a:r>
            <a:r>
              <a:rPr lang="en-US" sz="2000" dirty="0" err="1" smtClean="0"/>
              <a:t>functii</a:t>
            </a:r>
            <a:r>
              <a:rPr lang="en-US" sz="2000" dirty="0" smtClean="0"/>
              <a:t> </a:t>
            </a:r>
            <a:r>
              <a:rPr lang="en-US" sz="2000" dirty="0" err="1" smtClean="0"/>
              <a:t>elemenare</a:t>
            </a:r>
            <a:r>
              <a:rPr lang="en-US" sz="2000" dirty="0" smtClean="0"/>
              <a:t> : </a:t>
            </a:r>
            <a:r>
              <a:rPr lang="en-US" sz="2000" dirty="0" err="1" smtClean="0"/>
              <a:t>if,while,for</a:t>
            </a:r>
            <a:r>
              <a:rPr lang="en-US" sz="2000" dirty="0" smtClean="0"/>
              <a:t>, switch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533400"/>
            <a:ext cx="4038600" cy="655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Corpul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sarpelui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este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reprezentat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caracterul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ASCII cu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codul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15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urmat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caractere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cu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codul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ASCII 7, in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cazul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in care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sarpelui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se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mareste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coada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.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Coada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se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formeaza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in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momentul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in care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sarpele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mananca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frunze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caractere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cu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codul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ASCII 5. Mai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jos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sunt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prezentate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capul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sapelui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, un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sarpe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cu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coada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lungime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4(a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mancat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4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frunze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)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si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 o </a:t>
            </a:r>
            <a:r>
              <a:rPr lang="en-US" sz="2000" dirty="0" err="1" smtClean="0">
                <a:latin typeface="Arial" pitchFamily="34" charset="0"/>
                <a:ea typeface="Times New Roman"/>
                <a:cs typeface="Arial" pitchFamily="34" charset="0"/>
              </a:rPr>
              <a:t>frunza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. </a:t>
            </a:r>
            <a:endParaRPr lang="en-US" sz="2000" dirty="0" smtClean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	</a:t>
            </a:r>
            <a:r>
              <a:rPr lang="en-US" dirty="0" err="1" smtClean="0">
                <a:latin typeface="Arial"/>
                <a:ea typeface="Times New Roman"/>
                <a:cs typeface="Times New Roman"/>
              </a:rPr>
              <a:t>Alte</a:t>
            </a:r>
            <a:r>
              <a:rPr lang="en-US" dirty="0" smtClean="0">
                <a:latin typeface="Arial"/>
                <a:ea typeface="Times New Roman"/>
                <a:cs typeface="Times New Roman"/>
              </a:rPr>
              <a:t> </a:t>
            </a:r>
            <a:r>
              <a:rPr lang="en-US" dirty="0" err="1" smtClean="0">
                <a:latin typeface="Arial"/>
                <a:ea typeface="Times New Roman"/>
                <a:cs typeface="Times New Roman"/>
              </a:rPr>
              <a:t>caractere</a:t>
            </a:r>
            <a:r>
              <a:rPr lang="en-US" dirty="0" smtClean="0">
                <a:latin typeface="Arial"/>
                <a:ea typeface="Times New Roman"/>
                <a:cs typeface="Times New Roman"/>
              </a:rPr>
              <a:t> care au </a:t>
            </a:r>
            <a:r>
              <a:rPr lang="en-US" dirty="0" err="1" smtClean="0">
                <a:latin typeface="Arial"/>
                <a:ea typeface="Times New Roman"/>
                <a:cs typeface="Times New Roman"/>
              </a:rPr>
              <a:t>fost</a:t>
            </a:r>
            <a:r>
              <a:rPr lang="en-US" dirty="0" smtClean="0">
                <a:latin typeface="Arial"/>
                <a:ea typeface="Times New Roman"/>
                <a:cs typeface="Times New Roman"/>
              </a:rPr>
              <a:t> </a:t>
            </a:r>
            <a:r>
              <a:rPr lang="en-US" dirty="0" err="1" smtClean="0">
                <a:latin typeface="Arial"/>
                <a:ea typeface="Times New Roman"/>
                <a:cs typeface="Times New Roman"/>
              </a:rPr>
              <a:t>folosite</a:t>
            </a:r>
            <a:r>
              <a:rPr lang="en-US" dirty="0" smtClean="0">
                <a:latin typeface="Arial"/>
                <a:ea typeface="Times New Roman"/>
                <a:cs typeface="Times New Roman"/>
              </a:rPr>
              <a:t> in </a:t>
            </a:r>
            <a:r>
              <a:rPr lang="en-US" dirty="0" err="1" smtClean="0">
                <a:latin typeface="Arial"/>
                <a:ea typeface="Times New Roman"/>
                <a:cs typeface="Times New Roman"/>
              </a:rPr>
              <a:t>joc</a:t>
            </a:r>
            <a:r>
              <a:rPr lang="en-US" dirty="0" smtClean="0">
                <a:latin typeface="Arial"/>
                <a:ea typeface="Times New Roman"/>
                <a:cs typeface="Times New Roman"/>
              </a:rPr>
              <a:t> au </a:t>
            </a:r>
            <a:r>
              <a:rPr lang="en-US" dirty="0" err="1" smtClean="0">
                <a:latin typeface="Arial"/>
                <a:ea typeface="Times New Roman"/>
                <a:cs typeface="Times New Roman"/>
              </a:rPr>
              <a:t>fost</a:t>
            </a:r>
            <a:r>
              <a:rPr lang="en-US" dirty="0" smtClean="0">
                <a:latin typeface="Arial"/>
                <a:ea typeface="Times New Roman"/>
                <a:cs typeface="Times New Roman"/>
              </a:rPr>
              <a:t>  </a:t>
            </a:r>
            <a:r>
              <a:rPr lang="en-US" dirty="0" err="1" smtClean="0">
                <a:latin typeface="Arial"/>
                <a:ea typeface="Times New Roman"/>
                <a:cs typeface="Times New Roman"/>
              </a:rPr>
              <a:t>sunt</a:t>
            </a:r>
            <a:r>
              <a:rPr lang="en-US" dirty="0" smtClean="0">
                <a:latin typeface="Arial"/>
                <a:ea typeface="Times New Roman"/>
                <a:cs typeface="Times New Roman"/>
              </a:rPr>
              <a:t> "X" , care tine </a:t>
            </a:r>
            <a:r>
              <a:rPr lang="en-US" dirty="0" err="1" smtClean="0">
                <a:latin typeface="Arial"/>
                <a:ea typeface="Times New Roman"/>
                <a:cs typeface="Times New Roman"/>
              </a:rPr>
              <a:t>locul</a:t>
            </a:r>
            <a:r>
              <a:rPr lang="en-US" dirty="0" smtClean="0">
                <a:latin typeface="Arial"/>
                <a:ea typeface="Times New Roman"/>
                <a:cs typeface="Times New Roman"/>
              </a:rPr>
              <a:t> </a:t>
            </a:r>
            <a:r>
              <a:rPr lang="en-US" dirty="0" err="1" smtClean="0">
                <a:latin typeface="Arial"/>
                <a:ea typeface="Times New Roman"/>
                <a:cs typeface="Times New Roman"/>
              </a:rPr>
              <a:t>unei</a:t>
            </a:r>
            <a:r>
              <a:rPr lang="en-US" dirty="0" smtClean="0">
                <a:latin typeface="Arial"/>
                <a:ea typeface="Times New Roman"/>
                <a:cs typeface="Times New Roman"/>
              </a:rPr>
              <a:t> bombe (snake game), </a:t>
            </a:r>
            <a:r>
              <a:rPr lang="en-US" dirty="0" err="1" smtClean="0">
                <a:latin typeface="Arial"/>
                <a:ea typeface="Times New Roman"/>
                <a:cs typeface="Times New Roman"/>
              </a:rPr>
              <a:t>caracterele</a:t>
            </a:r>
            <a:r>
              <a:rPr lang="en-US" dirty="0" smtClean="0">
                <a:latin typeface="Arial"/>
                <a:ea typeface="Times New Roman"/>
                <a:cs typeface="Times New Roman"/>
              </a:rPr>
              <a:t> : "|" , "-" , care </a:t>
            </a:r>
            <a:r>
              <a:rPr lang="en-US" dirty="0" err="1" smtClean="0">
                <a:latin typeface="Arial"/>
                <a:ea typeface="Times New Roman"/>
                <a:cs typeface="Times New Roman"/>
              </a:rPr>
              <a:t>reprezeinta</a:t>
            </a:r>
            <a:r>
              <a:rPr lang="en-US" dirty="0" smtClean="0">
                <a:latin typeface="Arial"/>
                <a:ea typeface="Times New Roman"/>
                <a:cs typeface="Times New Roman"/>
              </a:rPr>
              <a:t> </a:t>
            </a:r>
            <a:r>
              <a:rPr lang="en-US" dirty="0" err="1" smtClean="0">
                <a:latin typeface="Arial"/>
                <a:ea typeface="Times New Roman"/>
                <a:cs typeface="Times New Roman"/>
              </a:rPr>
              <a:t>conturul</a:t>
            </a:r>
            <a:r>
              <a:rPr lang="en-US" dirty="0" smtClean="0">
                <a:latin typeface="Arial"/>
                <a:ea typeface="Times New Roman"/>
                <a:cs typeface="Times New Roman"/>
              </a:rPr>
              <a:t> </a:t>
            </a:r>
            <a:r>
              <a:rPr lang="en-US" dirty="0" err="1" smtClean="0">
                <a:latin typeface="Arial"/>
                <a:ea typeface="Times New Roman"/>
                <a:cs typeface="Times New Roman"/>
              </a:rPr>
              <a:t>hartii</a:t>
            </a:r>
            <a:r>
              <a:rPr lang="en-US" dirty="0" smtClean="0">
                <a:latin typeface="Arial"/>
                <a:ea typeface="Times New Roman"/>
                <a:cs typeface="Times New Roman"/>
              </a:rPr>
              <a:t>.</a:t>
            </a:r>
            <a:endParaRPr lang="en-US" sz="1600" dirty="0" smtClean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 smtClean="0">
              <a:latin typeface="Arial" pitchFamily="34" charset="0"/>
              <a:ea typeface="Times New Roman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1066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124200"/>
            <a:ext cx="1828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038600"/>
            <a:ext cx="1371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09600" y="381000"/>
            <a:ext cx="38100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Este  </a:t>
            </a:r>
            <a:r>
              <a:rPr lang="en-US" sz="2000" dirty="0" err="1" smtClean="0"/>
              <a:t>construit</a:t>
            </a:r>
            <a:r>
              <a:rPr lang="en-US" sz="2000" dirty="0" smtClean="0"/>
              <a:t> din 3 </a:t>
            </a:r>
            <a:r>
              <a:rPr lang="en-US" sz="2000" dirty="0" err="1" smtClean="0"/>
              <a:t>niveluri</a:t>
            </a:r>
            <a:r>
              <a:rPr lang="en-US" sz="2000" dirty="0" smtClean="0"/>
              <a:t> : Snake Game, Lab Game </a:t>
            </a:r>
            <a:r>
              <a:rPr lang="en-US" sz="2000" dirty="0" err="1" smtClean="0"/>
              <a:t>si</a:t>
            </a:r>
            <a:r>
              <a:rPr lang="en-US" sz="2000" dirty="0" smtClean="0"/>
              <a:t> Maze Game</a:t>
            </a:r>
            <a:endParaRPr lang="en-US" sz="2000" dirty="0"/>
          </a:p>
        </p:txBody>
      </p:sp>
      <p:sp>
        <p:nvSpPr>
          <p:cNvPr id="3" name="Oval 2"/>
          <p:cNvSpPr/>
          <p:nvPr/>
        </p:nvSpPr>
        <p:spPr>
          <a:xfrm>
            <a:off x="4572000" y="1676400"/>
            <a:ext cx="4572000" cy="472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2438400"/>
            <a:ext cx="365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Jocul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deschide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meniul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avand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fundal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melodia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lui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Donovan - Lord Of 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Dance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/>
          <p:nvPr/>
        </p:nvPicPr>
        <p:blipFill>
          <a:blip r:embed="rId2"/>
          <a:srcRect t="4412" r="25880" b="42745"/>
          <a:stretch>
            <a:fillRect/>
          </a:stretch>
        </p:blipFill>
        <p:spPr>
          <a:xfrm>
            <a:off x="1371600" y="762000"/>
            <a:ext cx="67818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914400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000" dirty="0" smtClean="0"/>
              <a:t>- </a:t>
            </a:r>
            <a:r>
              <a:rPr lang="en-US" sz="2000" dirty="0" err="1" smtClean="0"/>
              <a:t>Fiecare</a:t>
            </a:r>
            <a:r>
              <a:rPr lang="en-US" sz="2000" dirty="0" smtClean="0"/>
              <a:t> </a:t>
            </a:r>
            <a:r>
              <a:rPr lang="en-US" sz="2000" dirty="0" err="1" smtClean="0"/>
              <a:t>nivel</a:t>
            </a:r>
            <a:r>
              <a:rPr lang="en-US" sz="2000" dirty="0" smtClean="0"/>
              <a:t> are </a:t>
            </a:r>
            <a:r>
              <a:rPr lang="en-US" sz="2000" dirty="0" err="1" smtClean="0"/>
              <a:t>cate</a:t>
            </a:r>
            <a:r>
              <a:rPr lang="en-US" sz="2000" dirty="0" smtClean="0"/>
              <a:t> o </a:t>
            </a:r>
            <a:r>
              <a:rPr lang="en-US" sz="2000" dirty="0" err="1" smtClean="0"/>
              <a:t>melodie</a:t>
            </a:r>
            <a:r>
              <a:rPr lang="en-US" sz="2000" dirty="0" smtClean="0"/>
              <a:t> </a:t>
            </a:r>
            <a:r>
              <a:rPr lang="en-US" sz="2000" dirty="0" err="1" smtClean="0"/>
              <a:t>diferita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cate</a:t>
            </a:r>
            <a:r>
              <a:rPr lang="en-US" sz="2000" dirty="0" smtClean="0"/>
              <a:t> o </a:t>
            </a:r>
            <a:r>
              <a:rPr lang="en-US" sz="2000" dirty="0" err="1" smtClean="0"/>
              <a:t>culoare</a:t>
            </a:r>
            <a:r>
              <a:rPr lang="en-US" sz="2000" dirty="0" smtClean="0"/>
              <a:t> </a:t>
            </a:r>
            <a:r>
              <a:rPr lang="en-US" sz="2000" dirty="0" err="1" smtClean="0"/>
              <a:t>diferita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Donovan – “Lord of The Dance” </a:t>
            </a:r>
          </a:p>
          <a:p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Lab Game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- The piano brothers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Al Wilson – The Snake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Snake </a:t>
            </a:r>
            <a:r>
              <a:rPr lang="en-US" sz="2000" dirty="0" smtClean="0">
                <a:solidFill>
                  <a:srgbClr val="FF0000"/>
                </a:solidFill>
              </a:rPr>
              <a:t>Game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39624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err="1" smtClean="0"/>
              <a:t>Fiecare</a:t>
            </a:r>
            <a:r>
              <a:rPr lang="en-US" sz="2400" dirty="0" smtClean="0"/>
              <a:t> </a:t>
            </a:r>
            <a:r>
              <a:rPr lang="en-US" sz="2400" dirty="0" err="1" smtClean="0"/>
              <a:t>nivel</a:t>
            </a:r>
            <a:r>
              <a:rPr lang="en-US" sz="2400" dirty="0" smtClean="0"/>
              <a:t> are </a:t>
            </a:r>
            <a:r>
              <a:rPr lang="en-US" sz="2400" dirty="0" err="1" smtClean="0"/>
              <a:t>cate</a:t>
            </a:r>
            <a:r>
              <a:rPr lang="en-US" sz="2400" dirty="0" smtClean="0"/>
              <a:t> un </a:t>
            </a:r>
            <a:r>
              <a:rPr lang="en-US" sz="2400" dirty="0" err="1" smtClean="0"/>
              <a:t>meniu</a:t>
            </a:r>
            <a:r>
              <a:rPr lang="en-US" sz="2400" dirty="0" smtClean="0"/>
              <a:t> cu </a:t>
            </a:r>
            <a:r>
              <a:rPr lang="en-US" sz="2400" dirty="0" err="1" smtClean="0"/>
              <a:t>instructiuni</a:t>
            </a:r>
            <a:r>
              <a:rPr lang="en-US" sz="2400" dirty="0" smtClean="0"/>
              <a:t> , din care </a:t>
            </a:r>
            <a:r>
              <a:rPr lang="en-US" sz="2400" dirty="0" err="1" smtClean="0"/>
              <a:t>juatorul</a:t>
            </a:r>
            <a:r>
              <a:rPr lang="en-US" sz="2400" dirty="0" smtClean="0"/>
              <a:t> se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intoarce</a:t>
            </a:r>
            <a:r>
              <a:rPr lang="en-US" sz="2400" dirty="0" smtClean="0"/>
              <a:t> in </a:t>
            </a:r>
            <a:r>
              <a:rPr lang="en-US" sz="2400" dirty="0" err="1" smtClean="0"/>
              <a:t>meniu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incepe</a:t>
            </a:r>
            <a:r>
              <a:rPr lang="en-US" sz="2400" dirty="0" smtClean="0"/>
              <a:t> </a:t>
            </a:r>
            <a:r>
              <a:rPr lang="en-US" sz="2400" dirty="0" err="1" smtClean="0"/>
              <a:t>jocul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Meniul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urmat</a:t>
            </a:r>
            <a:r>
              <a:rPr lang="en-US" sz="2400" dirty="0" smtClean="0"/>
              <a:t> de o </a:t>
            </a:r>
            <a:r>
              <a:rPr lang="en-US" sz="2400" dirty="0" err="1" smtClean="0"/>
              <a:t>numaratoare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nakegamemeniu.png"/>
          <p:cNvPicPr/>
          <p:nvPr/>
        </p:nvPicPr>
        <p:blipFill>
          <a:blip r:embed="rId2"/>
          <a:srcRect t="2500" r="40816" b="15000"/>
          <a:stretch>
            <a:fillRect/>
          </a:stretch>
        </p:blipFill>
        <p:spPr>
          <a:xfrm>
            <a:off x="304800" y="381000"/>
            <a:ext cx="3733800" cy="4876800"/>
          </a:xfrm>
          <a:prstGeom prst="rect">
            <a:avLst/>
          </a:prstGeom>
        </p:spPr>
      </p:pic>
      <p:pic>
        <p:nvPicPr>
          <p:cNvPr id="3" name="Picture 2" descr="lab game meniu.png"/>
          <p:cNvPicPr/>
          <p:nvPr/>
        </p:nvPicPr>
        <p:blipFill>
          <a:blip r:embed="rId3"/>
          <a:srcRect t="2984" r="14376" b="13433"/>
          <a:stretch>
            <a:fillRect/>
          </a:stretch>
        </p:blipFill>
        <p:spPr>
          <a:xfrm>
            <a:off x="4343400" y="381000"/>
            <a:ext cx="45720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ze game meniu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00600" y="685800"/>
            <a:ext cx="4129420" cy="4953000"/>
          </a:xfrm>
          <a:prstGeom prst="rect">
            <a:avLst/>
          </a:prstGeom>
        </p:spPr>
      </p:pic>
      <p:pic>
        <p:nvPicPr>
          <p:cNvPr id="3" name="Picture 2" descr="danger game meniu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609600"/>
            <a:ext cx="44196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440</TotalTime>
  <Words>689</Words>
  <Application>Microsoft Office PowerPoint</Application>
  <PresentationFormat>On-screen Show (4:3)</PresentationFormat>
  <Paragraphs>200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miru</dc:creator>
  <cp:lastModifiedBy>miru</cp:lastModifiedBy>
  <cp:revision>42</cp:revision>
  <dcterms:created xsi:type="dcterms:W3CDTF">2006-08-16T00:00:00Z</dcterms:created>
  <dcterms:modified xsi:type="dcterms:W3CDTF">2018-05-06T19:21:36Z</dcterms:modified>
</cp:coreProperties>
</file>