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3" r:id="rId5"/>
    <p:sldId id="265" r:id="rId6"/>
    <p:sldId id="264" r:id="rId7"/>
    <p:sldId id="273" r:id="rId8"/>
    <p:sldId id="274" r:id="rId9"/>
    <p:sldId id="275" r:id="rId10"/>
    <p:sldId id="266" r:id="rId11"/>
    <p:sldId id="269" r:id="rId12"/>
    <p:sldId id="270" r:id="rId13"/>
    <p:sldId id="276" r:id="rId14"/>
    <p:sldId id="277" r:id="rId15"/>
    <p:sldId id="278"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282E827-66E5-4FAD-8483-F55D57936188}" type="datetimeFigureOut">
              <a:rPr lang="en-US" smtClean="0"/>
              <a:t>30-Sep-20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6949A36-BC2F-49C6-B80F-1DFD4276AB6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01418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2E827-66E5-4FAD-8483-F55D57936188}" type="datetimeFigureOut">
              <a:rPr lang="en-US" smtClean="0"/>
              <a:t>30-Sep-20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322780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2E827-66E5-4FAD-8483-F55D57936188}" type="datetimeFigureOut">
              <a:rPr lang="en-US" smtClean="0"/>
              <a:t>30-Sep-20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89986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2E827-66E5-4FAD-8483-F55D57936188}" type="datetimeFigureOut">
              <a:rPr lang="en-US" smtClean="0"/>
              <a:t>30-Sep-20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154909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282E827-66E5-4FAD-8483-F55D57936188}" type="datetimeFigureOut">
              <a:rPr lang="en-US" smtClean="0"/>
              <a:t>30-Sep-20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6949A36-BC2F-49C6-B80F-1DFD4276AB6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044762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82E827-66E5-4FAD-8483-F55D57936188}" type="datetimeFigureOut">
              <a:rPr lang="en-US" smtClean="0"/>
              <a:t>30-Sep-20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24555613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82E827-66E5-4FAD-8483-F55D57936188}" type="datetimeFigureOut">
              <a:rPr lang="en-US" smtClean="0"/>
              <a:t>30-Sep-20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11448728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82E827-66E5-4FAD-8483-F55D57936188}" type="datetimeFigureOut">
              <a:rPr lang="en-US" smtClean="0"/>
              <a:t>30-Sep-20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352766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2E827-66E5-4FAD-8483-F55D57936188}" type="datetimeFigureOut">
              <a:rPr lang="en-US" smtClean="0"/>
              <a:t>30-Sep-20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949A36-BC2F-49C6-B80F-1DFD4276AB62}" type="slidenum">
              <a:rPr lang="en-US" smtClean="0"/>
              <a:t>‹#›</a:t>
            </a:fld>
            <a:endParaRPr lang="en-US"/>
          </a:p>
        </p:txBody>
      </p:sp>
    </p:spTree>
    <p:extLst>
      <p:ext uri="{BB962C8B-B14F-4D97-AF65-F5344CB8AC3E}">
        <p14:creationId xmlns:p14="http://schemas.microsoft.com/office/powerpoint/2010/main" val="56764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282E827-66E5-4FAD-8483-F55D57936188}" type="datetimeFigureOut">
              <a:rPr lang="en-US" smtClean="0"/>
              <a:t>30-Sep-20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949A36-BC2F-49C6-B80F-1DFD4276AB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76455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282E827-66E5-4FAD-8483-F55D57936188}" type="datetimeFigureOut">
              <a:rPr lang="en-US" smtClean="0"/>
              <a:t>30-Sep-20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949A36-BC2F-49C6-B80F-1DFD4276AB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27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282E827-66E5-4FAD-8483-F55D57936188}" type="datetimeFigureOut">
              <a:rPr lang="en-US" smtClean="0"/>
              <a:t>30-Sep-20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6949A36-BC2F-49C6-B80F-1DFD4276AB6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475915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Big data analytics</a:t>
            </a:r>
          </a:p>
        </p:txBody>
      </p:sp>
      <p:sp>
        <p:nvSpPr>
          <p:cNvPr id="3" name="Subtitle 2"/>
          <p:cNvSpPr>
            <a:spLocks noGrp="1"/>
          </p:cNvSpPr>
          <p:nvPr>
            <p:ph type="subTitle" idx="1"/>
          </p:nvPr>
        </p:nvSpPr>
        <p:spPr/>
        <p:txBody>
          <a:bodyPr/>
          <a:lstStyle/>
          <a:p>
            <a:r>
              <a:rPr lang="en-US" dirty="0"/>
              <a:t>1.</a:t>
            </a:r>
          </a:p>
        </p:txBody>
      </p:sp>
      <p:sp>
        <p:nvSpPr>
          <p:cNvPr id="4" name="Subtitle 2"/>
          <p:cNvSpPr txBox="1">
            <a:spLocks/>
          </p:cNvSpPr>
          <p:nvPr/>
        </p:nvSpPr>
        <p:spPr>
          <a:xfrm>
            <a:off x="7051608" y="5225327"/>
            <a:ext cx="6831673" cy="1086237"/>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ro-RO" dirty="0"/>
              <a:t>20</a:t>
            </a:r>
            <a:r>
              <a:rPr lang="en-US" dirty="0"/>
              <a:t>20</a:t>
            </a:r>
          </a:p>
        </p:txBody>
      </p:sp>
    </p:spTree>
    <p:extLst>
      <p:ext uri="{BB962C8B-B14F-4D97-AF65-F5344CB8AC3E}">
        <p14:creationId xmlns:p14="http://schemas.microsoft.com/office/powerpoint/2010/main" val="162955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BIG DATA </a:t>
            </a:r>
            <a:br>
              <a:rPr lang="en-US" dirty="0"/>
            </a:br>
            <a:r>
              <a:rPr lang="en-US" dirty="0"/>
              <a:t>CHARACTERISTICS – 3Vs</a:t>
            </a:r>
          </a:p>
        </p:txBody>
      </p:sp>
      <p:sp>
        <p:nvSpPr>
          <p:cNvPr id="3" name="Content Placeholder 2"/>
          <p:cNvSpPr>
            <a:spLocks noGrp="1"/>
          </p:cNvSpPr>
          <p:nvPr>
            <p:ph idx="1"/>
          </p:nvPr>
        </p:nvSpPr>
        <p:spPr/>
        <p:txBody>
          <a:bodyPr/>
          <a:lstStyle/>
          <a:p>
            <a:r>
              <a:rPr lang="en-US" dirty="0"/>
              <a:t>3Vs refers to three-dimensional properties of Big data</a:t>
            </a:r>
          </a:p>
          <a:p>
            <a:pPr lvl="1"/>
            <a:r>
              <a:rPr lang="en-US" sz="1800" b="1" i="0" u="none" strike="noStrike" baseline="0" dirty="0">
                <a:latin typeface="TimesLTStd-Bold"/>
              </a:rPr>
              <a:t>Volume </a:t>
            </a:r>
            <a:r>
              <a:rPr lang="en-US" sz="1800" i="0" u="none" strike="noStrike" baseline="0" dirty="0">
                <a:latin typeface="TimesLTStd-Bold"/>
              </a:rPr>
              <a:t>of the data</a:t>
            </a:r>
            <a:endParaRPr lang="en-US" sz="1800" b="1" i="0" u="none" strike="noStrike" baseline="0" dirty="0">
              <a:latin typeface="TimesLTStd-Bold"/>
            </a:endParaRPr>
          </a:p>
          <a:p>
            <a:pPr lvl="1"/>
            <a:r>
              <a:rPr lang="en-US" sz="1800" b="1" i="0" dirty="0">
                <a:latin typeface="TimesLTStd-Bold"/>
              </a:rPr>
              <a:t>Variety </a:t>
            </a:r>
            <a:r>
              <a:rPr lang="en-US" sz="1800" i="0" dirty="0">
                <a:latin typeface="TimesLTStd-Bold"/>
              </a:rPr>
              <a:t>of the data</a:t>
            </a:r>
            <a:endParaRPr lang="en-US" sz="1800" b="1" i="0" dirty="0">
              <a:latin typeface="TimesLTStd-Bold"/>
            </a:endParaRPr>
          </a:p>
          <a:p>
            <a:pPr lvl="1"/>
            <a:r>
              <a:rPr lang="en-US" sz="1800" b="1" i="0" dirty="0">
                <a:latin typeface="TimesLTStd-Bold"/>
              </a:rPr>
              <a:t>Velocity</a:t>
            </a:r>
            <a:r>
              <a:rPr lang="en-US" sz="1800" i="0" dirty="0">
                <a:latin typeface="TimesLTStd-Bold"/>
              </a:rPr>
              <a:t> of accessing the data</a:t>
            </a:r>
            <a:endParaRPr lang="en-US" sz="1800" b="1" i="0" dirty="0">
              <a:latin typeface="TimesLTStd-Bold"/>
            </a:endParaRPr>
          </a:p>
        </p:txBody>
      </p:sp>
    </p:spTree>
    <p:extLst>
      <p:ext uri="{BB962C8B-B14F-4D97-AF65-F5344CB8AC3E}">
        <p14:creationId xmlns:p14="http://schemas.microsoft.com/office/powerpoint/2010/main" val="422245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DATA MINING CHALANGES WITH </a:t>
            </a:r>
            <a:br>
              <a:rPr lang="en-US" dirty="0"/>
            </a:br>
            <a:r>
              <a:rPr lang="en-US" dirty="0"/>
              <a:t>BIG DATA </a:t>
            </a:r>
            <a:br>
              <a:rPr lang="en-US" dirty="0"/>
            </a:br>
            <a:endParaRPr lang="en-US" dirty="0"/>
          </a:p>
        </p:txBody>
      </p:sp>
      <p:sp>
        <p:nvSpPr>
          <p:cNvPr id="3" name="Content Placeholder 2"/>
          <p:cNvSpPr>
            <a:spLocks noGrp="1"/>
          </p:cNvSpPr>
          <p:nvPr>
            <p:ph idx="1"/>
          </p:nvPr>
        </p:nvSpPr>
        <p:spPr>
          <a:xfrm>
            <a:off x="6338656" y="2286000"/>
            <a:ext cx="4634144" cy="3581400"/>
          </a:xfrm>
        </p:spPr>
        <p:txBody>
          <a:bodyPr>
            <a:normAutofit fontScale="92500" lnSpcReduction="10000"/>
          </a:bodyPr>
          <a:lstStyle/>
          <a:p>
            <a:pPr algn="l"/>
            <a:r>
              <a:rPr lang="en-US" sz="1800" b="0" i="0" u="none" strike="noStrike" baseline="0" dirty="0"/>
              <a:t>For an intelligent learning database system to handle Big Data, the essential key is to scale up to the exceptionally large volume of data and provide treatments for the characteristics featured by the aforementioned HACE</a:t>
            </a:r>
            <a:r>
              <a:rPr lang="en-US" sz="1800" dirty="0"/>
              <a:t> </a:t>
            </a:r>
            <a:r>
              <a:rPr lang="en-US" sz="1800" b="0" i="0" u="none" strike="noStrike" baseline="0" dirty="0"/>
              <a:t>theorem and 3Vs Big Data Characteristics</a:t>
            </a:r>
          </a:p>
          <a:p>
            <a:pPr algn="l"/>
            <a:r>
              <a:rPr lang="en-US" sz="1800" b="0" i="0" u="none" strike="noStrike" baseline="0" dirty="0"/>
              <a:t>a conceptual view of the Big Data processing framework, which includes three tiers from inside out with considerations on </a:t>
            </a:r>
          </a:p>
          <a:p>
            <a:pPr lvl="1"/>
            <a:r>
              <a:rPr lang="en-US" sz="1800" b="0" i="0" u="none" strike="noStrike" baseline="0" dirty="0"/>
              <a:t>data accessing and computing (Tier I)</a:t>
            </a:r>
          </a:p>
          <a:p>
            <a:pPr lvl="1"/>
            <a:r>
              <a:rPr lang="en-US" sz="1800" b="0" i="0" u="none" strike="noStrike" baseline="0" dirty="0"/>
              <a:t>data privacy and domain knowledge (Tier II) </a:t>
            </a:r>
            <a:endParaRPr lang="en-US" sz="1800" i="0" dirty="0"/>
          </a:p>
          <a:p>
            <a:pPr lvl="1"/>
            <a:r>
              <a:rPr lang="en-US" sz="1800" b="0" i="0" u="none" strike="noStrike" baseline="0" dirty="0"/>
              <a:t>Big Data mining algorithms (Tier III)</a:t>
            </a:r>
            <a:endParaRPr lang="en-US" dirty="0"/>
          </a:p>
        </p:txBody>
      </p:sp>
      <p:pic>
        <p:nvPicPr>
          <p:cNvPr id="4" name="Picture 3">
            <a:extLst>
              <a:ext uri="{FF2B5EF4-FFF2-40B4-BE49-F238E27FC236}">
                <a16:creationId xmlns:a16="http://schemas.microsoft.com/office/drawing/2014/main" id="{272766BE-6C97-4F82-8498-48BC6430E7F5}"/>
              </a:ext>
            </a:extLst>
          </p:cNvPr>
          <p:cNvPicPr>
            <a:picLocks noChangeAspect="1"/>
          </p:cNvPicPr>
          <p:nvPr/>
        </p:nvPicPr>
        <p:blipFill>
          <a:blip r:embed="rId2"/>
          <a:stretch>
            <a:fillRect/>
          </a:stretch>
        </p:blipFill>
        <p:spPr>
          <a:xfrm>
            <a:off x="1078498" y="2286000"/>
            <a:ext cx="4619625" cy="3457575"/>
          </a:xfrm>
          <a:prstGeom prst="rect">
            <a:avLst/>
          </a:prstGeom>
        </p:spPr>
      </p:pic>
    </p:spTree>
    <p:extLst>
      <p:ext uri="{BB962C8B-B14F-4D97-AF65-F5344CB8AC3E}">
        <p14:creationId xmlns:p14="http://schemas.microsoft.com/office/powerpoint/2010/main" val="237087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MINING CHALANGES WITH </a:t>
            </a:r>
            <a:br>
              <a:rPr lang="en-US" dirty="0"/>
            </a:br>
            <a:r>
              <a:rPr lang="en-US" dirty="0"/>
              <a:t>BIG DATA</a:t>
            </a:r>
          </a:p>
        </p:txBody>
      </p:sp>
      <p:sp>
        <p:nvSpPr>
          <p:cNvPr id="3" name="Content Placeholder 2"/>
          <p:cNvSpPr>
            <a:spLocks noGrp="1"/>
          </p:cNvSpPr>
          <p:nvPr>
            <p:ph idx="1"/>
          </p:nvPr>
        </p:nvSpPr>
        <p:spPr/>
        <p:txBody>
          <a:bodyPr>
            <a:normAutofit/>
          </a:bodyPr>
          <a:lstStyle/>
          <a:p>
            <a:r>
              <a:rPr lang="en-US" b="1" i="0" u="none" strike="noStrike" baseline="0" dirty="0"/>
              <a:t>Tier I: Big Data Mining Platform</a:t>
            </a:r>
          </a:p>
          <a:p>
            <a:pPr lvl="1"/>
            <a:r>
              <a:rPr lang="en-US" sz="1800" b="0" i="0" u="none" strike="noStrike" baseline="0" dirty="0"/>
              <a:t>In typical data mining systems, the mining procedures require computational intensive computing units for data analysis and comparisons. A computing platform is, therefore, needed to have efficient access to, at least, two types of resources: data and computing processors. For small scale data mining tasks, a single desktop computer, which contains hard disk and CPU processors, is sufficient to fulfill the data mining goals. </a:t>
            </a:r>
            <a:r>
              <a:rPr lang="en-US" sz="1800" dirty="0"/>
              <a:t>M</a:t>
            </a:r>
            <a:r>
              <a:rPr lang="en-US" sz="1800" b="0" i="0" u="none" strike="noStrike" baseline="0" dirty="0"/>
              <a:t>any data mining algorithm are designed for this type of problem settings. </a:t>
            </a:r>
          </a:p>
          <a:p>
            <a:pPr lvl="1"/>
            <a:r>
              <a:rPr lang="en-US" sz="1800" b="0" i="0" u="none" strike="noStrike" baseline="0" dirty="0"/>
              <a:t>For medium scale data mining tasks, data are typically large (and possibly distributed) and cannot be fit into the main memory. Common solutions are to rely on parallel computing or collective mining to sample and aggregate data from different sources and then use parallel computing programming (such as the Message Passing Interface) to carry out the mining process.</a:t>
            </a:r>
            <a:endParaRPr lang="en-US" dirty="0"/>
          </a:p>
        </p:txBody>
      </p:sp>
    </p:spTree>
    <p:extLst>
      <p:ext uri="{BB962C8B-B14F-4D97-AF65-F5344CB8AC3E}">
        <p14:creationId xmlns:p14="http://schemas.microsoft.com/office/powerpoint/2010/main" val="87717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MINING CHALANGES WITH </a:t>
            </a:r>
            <a:br>
              <a:rPr lang="en-US" dirty="0"/>
            </a:br>
            <a:r>
              <a:rPr lang="en-US" dirty="0"/>
              <a:t>BIG DATA</a:t>
            </a:r>
          </a:p>
        </p:txBody>
      </p:sp>
      <p:sp>
        <p:nvSpPr>
          <p:cNvPr id="3" name="Content Placeholder 2"/>
          <p:cNvSpPr>
            <a:spLocks noGrp="1"/>
          </p:cNvSpPr>
          <p:nvPr>
            <p:ph idx="1"/>
          </p:nvPr>
        </p:nvSpPr>
        <p:spPr/>
        <p:txBody>
          <a:bodyPr>
            <a:normAutofit/>
          </a:bodyPr>
          <a:lstStyle/>
          <a:p>
            <a:r>
              <a:rPr lang="en-US" b="1" i="0" u="none" strike="noStrike" baseline="0" dirty="0"/>
              <a:t>Tier I: Big Data Mining Platform</a:t>
            </a:r>
          </a:p>
          <a:p>
            <a:pPr lvl="1"/>
            <a:r>
              <a:rPr lang="en-US" sz="1800" b="0" i="0" u="none" strike="noStrike" baseline="0" dirty="0"/>
              <a:t>For Big Data mining, because data scale is far beyond the capacity that a single personal computer (PC) can handle, a typical Big Data processing framework will rely on cluster computers with a high-performance computing platform, with a data mining task being deployed by running some parallel programming tools, such as MapReduce or Enterprise Control Language (ECL), on a large number of computing nodes (i.e., clusters). The role of the software component is to make sure that a single data mining task, such as finding the best match of a query from a database with billions of records, is split into many small tasks each of which is running on one or multiple computing nodes. </a:t>
            </a:r>
            <a:endParaRPr lang="en-US" dirty="0"/>
          </a:p>
        </p:txBody>
      </p:sp>
    </p:spTree>
    <p:extLst>
      <p:ext uri="{BB962C8B-B14F-4D97-AF65-F5344CB8AC3E}">
        <p14:creationId xmlns:p14="http://schemas.microsoft.com/office/powerpoint/2010/main" val="414208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MINING CHALANGES WITH </a:t>
            </a:r>
            <a:br>
              <a:rPr lang="en-US" dirty="0"/>
            </a:br>
            <a:r>
              <a:rPr lang="en-US" dirty="0"/>
              <a:t>BIG DATA</a:t>
            </a:r>
          </a:p>
        </p:txBody>
      </p:sp>
      <p:sp>
        <p:nvSpPr>
          <p:cNvPr id="3" name="Content Placeholder 2"/>
          <p:cNvSpPr>
            <a:spLocks noGrp="1"/>
          </p:cNvSpPr>
          <p:nvPr>
            <p:ph idx="1"/>
          </p:nvPr>
        </p:nvSpPr>
        <p:spPr/>
        <p:txBody>
          <a:bodyPr>
            <a:normAutofit/>
          </a:bodyPr>
          <a:lstStyle/>
          <a:p>
            <a:pPr algn="l"/>
            <a:r>
              <a:rPr lang="en-US" b="1" i="0" u="none" strike="noStrike" baseline="0" dirty="0"/>
              <a:t>Tier II: Big Data Semantics and Application</a:t>
            </a:r>
          </a:p>
          <a:p>
            <a:pPr lvl="1"/>
            <a:r>
              <a:rPr lang="en-US" sz="1800" b="0" i="0" u="none" strike="noStrike" baseline="0" dirty="0"/>
              <a:t>Semantics and application knowledge in Big Data refer to numerous aspects related to the regulations, policies, user knowledge, and domain information. The two most important issues at this tier include </a:t>
            </a:r>
          </a:p>
          <a:p>
            <a:pPr lvl="2"/>
            <a:r>
              <a:rPr lang="en-US" sz="1800" b="0" i="0" u="none" strike="noStrike" baseline="0" dirty="0"/>
              <a:t>1) data sharing and privacy</a:t>
            </a:r>
          </a:p>
          <a:p>
            <a:pPr lvl="2"/>
            <a:r>
              <a:rPr lang="en-US" sz="1800" b="0" i="0" u="none" strike="noStrike" baseline="0" dirty="0"/>
              <a:t>2) domain and application knowledge. </a:t>
            </a:r>
          </a:p>
          <a:p>
            <a:pPr marL="530352" lvl="1" indent="0">
              <a:buNone/>
            </a:pPr>
            <a:endParaRPr lang="en-US" sz="1800" b="0" i="0" u="none" strike="noStrike" baseline="0" dirty="0"/>
          </a:p>
          <a:p>
            <a:pPr lvl="1"/>
            <a:r>
              <a:rPr lang="en-US" sz="1800" b="0" i="0" u="none" strike="noStrike" baseline="0" dirty="0"/>
              <a:t>The former provides answers to resolve concerns on how data are maintained, accessed, and shared; whereas the latter focuses on answering questions like “what are the underlying applications ?” and “what are the knowledge or patterns users intend to discover from the data ?”</a:t>
            </a:r>
            <a:endParaRPr lang="en-US" sz="1600" dirty="0"/>
          </a:p>
          <a:p>
            <a:pPr lvl="1"/>
            <a:endParaRPr lang="en-US" sz="1800" b="0" i="0" u="none" strike="noStrike" baseline="0" dirty="0">
              <a:latin typeface="AdvP7C2E"/>
            </a:endParaRPr>
          </a:p>
        </p:txBody>
      </p:sp>
    </p:spTree>
    <p:extLst>
      <p:ext uri="{BB962C8B-B14F-4D97-AF65-F5344CB8AC3E}">
        <p14:creationId xmlns:p14="http://schemas.microsoft.com/office/powerpoint/2010/main" val="403331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MINING CHALANGES WITH </a:t>
            </a:r>
            <a:br>
              <a:rPr lang="en-US" dirty="0"/>
            </a:br>
            <a:r>
              <a:rPr lang="en-US" dirty="0"/>
              <a:t>BIG DATA</a:t>
            </a:r>
          </a:p>
        </p:txBody>
      </p:sp>
      <p:sp>
        <p:nvSpPr>
          <p:cNvPr id="3" name="Content Placeholder 2"/>
          <p:cNvSpPr>
            <a:spLocks noGrp="1"/>
          </p:cNvSpPr>
          <p:nvPr>
            <p:ph idx="1"/>
          </p:nvPr>
        </p:nvSpPr>
        <p:spPr/>
        <p:txBody>
          <a:bodyPr>
            <a:normAutofit/>
          </a:bodyPr>
          <a:lstStyle/>
          <a:p>
            <a:pPr algn="l"/>
            <a:r>
              <a:rPr lang="en-US" b="1" i="0" u="none" strike="noStrike" baseline="0" dirty="0"/>
              <a:t>Tier III: Big Data Mining Algorithms</a:t>
            </a:r>
          </a:p>
          <a:p>
            <a:pPr lvl="1"/>
            <a:r>
              <a:rPr lang="en-US" sz="1800" b="0" i="0" u="none" strike="noStrike" baseline="0" dirty="0"/>
              <a:t>Local Learning and Model Fusion for Multiple Information Sources</a:t>
            </a:r>
          </a:p>
          <a:p>
            <a:pPr lvl="2"/>
            <a:r>
              <a:rPr lang="en-US" sz="1600" b="0" i="0" u="none" strike="noStrike" baseline="0" dirty="0"/>
              <a:t>As Big Data applications are featured with autonomous sources and decentralized controls, aggregating distributed data sources to a centralized site for mining is systematically prohibitive due to the potential transmission cost and privacy concerns. </a:t>
            </a:r>
          </a:p>
          <a:p>
            <a:pPr lvl="2"/>
            <a:r>
              <a:rPr lang="en-US" sz="1600" b="0" i="0" u="none" strike="noStrike" baseline="0" dirty="0"/>
              <a:t>On the other hand, although we can always carry out mining activities at each distributed site, the biased view of the data collected at each site often leads to biased decisions or models, just like the elephant and blind men case. </a:t>
            </a:r>
          </a:p>
          <a:p>
            <a:pPr lvl="2"/>
            <a:r>
              <a:rPr lang="en-US" sz="1600" b="0" i="0" u="none" strike="noStrike" baseline="0" dirty="0"/>
              <a:t>Under such a circumstance, a Big Data mining system has to enable an information exchange and fusion mechanism to ensure that all distributed sites (or information sources) can work together to achieve a global optimization goal.</a:t>
            </a:r>
          </a:p>
        </p:txBody>
      </p:sp>
    </p:spTree>
    <p:extLst>
      <p:ext uri="{BB962C8B-B14F-4D97-AF65-F5344CB8AC3E}">
        <p14:creationId xmlns:p14="http://schemas.microsoft.com/office/powerpoint/2010/main" val="2440733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MINING CHALANGES WITH </a:t>
            </a:r>
            <a:br>
              <a:rPr lang="en-US" dirty="0"/>
            </a:br>
            <a:r>
              <a:rPr lang="en-US" dirty="0"/>
              <a:t>BIG DATA</a:t>
            </a:r>
          </a:p>
        </p:txBody>
      </p:sp>
      <p:sp>
        <p:nvSpPr>
          <p:cNvPr id="3" name="Content Placeholder 2"/>
          <p:cNvSpPr>
            <a:spLocks noGrp="1"/>
          </p:cNvSpPr>
          <p:nvPr>
            <p:ph idx="1"/>
          </p:nvPr>
        </p:nvSpPr>
        <p:spPr/>
        <p:txBody>
          <a:bodyPr>
            <a:normAutofit/>
          </a:bodyPr>
          <a:lstStyle/>
          <a:p>
            <a:pPr algn="l"/>
            <a:r>
              <a:rPr lang="en-US" b="1" i="0" u="none" strike="noStrike" baseline="0" dirty="0"/>
              <a:t>Tier III: Big Data Mining Algorithms</a:t>
            </a:r>
          </a:p>
          <a:p>
            <a:pPr lvl="1"/>
            <a:r>
              <a:rPr lang="en-US" sz="1600" b="0" i="0" u="none" strike="noStrike" baseline="0" dirty="0"/>
              <a:t>Mining from Sparse, Uncertain, and Incomplete Data</a:t>
            </a:r>
          </a:p>
          <a:p>
            <a:pPr lvl="2"/>
            <a:r>
              <a:rPr lang="en-US" sz="1600" b="0" i="0" u="none" strike="noStrike" baseline="0" dirty="0"/>
              <a:t>Spare, uncertain, and incomplete data are defining features for Big Data applications. Being sparse, the number of data points is too few for drawing reliable conclusions. This is normally a complication of the data dimensionality issues, where data in a high-dimensional space (such as more than 1,000 dimensions) do not show clear trends or distributions. </a:t>
            </a:r>
          </a:p>
          <a:p>
            <a:pPr lvl="2"/>
            <a:r>
              <a:rPr lang="en-US" sz="1600" b="0" i="0" u="none" strike="noStrike" baseline="0" dirty="0"/>
              <a:t>Uncertain data are a special type of data reality where each data field is no longer deterministic but is subject to some random/error distributions. This is mainly linked to domain specific applications with inaccurate data readings and collections</a:t>
            </a:r>
          </a:p>
        </p:txBody>
      </p:sp>
    </p:spTree>
    <p:extLst>
      <p:ext uri="{BB962C8B-B14F-4D97-AF65-F5344CB8AC3E}">
        <p14:creationId xmlns:p14="http://schemas.microsoft.com/office/powerpoint/2010/main" val="1775752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MINING CHALANGES WITH </a:t>
            </a:r>
            <a:br>
              <a:rPr lang="en-US" dirty="0"/>
            </a:br>
            <a:r>
              <a:rPr lang="en-US" dirty="0"/>
              <a:t>BIG DATA</a:t>
            </a:r>
          </a:p>
        </p:txBody>
      </p:sp>
      <p:sp>
        <p:nvSpPr>
          <p:cNvPr id="3" name="Content Placeholder 2"/>
          <p:cNvSpPr>
            <a:spLocks noGrp="1"/>
          </p:cNvSpPr>
          <p:nvPr>
            <p:ph idx="1"/>
          </p:nvPr>
        </p:nvSpPr>
        <p:spPr/>
        <p:txBody>
          <a:bodyPr>
            <a:normAutofit/>
          </a:bodyPr>
          <a:lstStyle/>
          <a:p>
            <a:pPr algn="l"/>
            <a:r>
              <a:rPr lang="en-US" b="1" i="0" u="none" strike="noStrike" baseline="0" dirty="0"/>
              <a:t>Tier III: Big Data Mining Algorithms</a:t>
            </a:r>
          </a:p>
          <a:p>
            <a:pPr lvl="1"/>
            <a:r>
              <a:rPr lang="en-US" sz="1800" b="0" i="0" u="none" strike="noStrike" baseline="0" dirty="0">
                <a:latin typeface="AdvP6ECA"/>
              </a:rPr>
              <a:t>Mining Complex and Dynamic Data</a:t>
            </a:r>
          </a:p>
          <a:p>
            <a:pPr lvl="2"/>
            <a:r>
              <a:rPr lang="en-US" sz="1600" b="0" i="0" u="none" strike="noStrike" baseline="0" dirty="0">
                <a:latin typeface="AdvP7C2E"/>
              </a:rPr>
              <a:t>Complex and dynamic dependency structures underneath the data raise the difficulty for the learning systems</a:t>
            </a:r>
            <a:endParaRPr lang="en-US" sz="1400" b="0" i="0" u="none" strike="noStrike" baseline="0" dirty="0">
              <a:latin typeface="AdvP7C2E"/>
            </a:endParaRPr>
          </a:p>
        </p:txBody>
      </p:sp>
    </p:spTree>
    <p:extLst>
      <p:ext uri="{BB962C8B-B14F-4D97-AF65-F5344CB8AC3E}">
        <p14:creationId xmlns:p14="http://schemas.microsoft.com/office/powerpoint/2010/main" val="354982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Big Data analytics?</a:t>
            </a:r>
          </a:p>
        </p:txBody>
      </p:sp>
      <p:sp>
        <p:nvSpPr>
          <p:cNvPr id="3" name="Content Placeholder 2"/>
          <p:cNvSpPr>
            <a:spLocks noGrp="1"/>
          </p:cNvSpPr>
          <p:nvPr>
            <p:ph idx="1"/>
          </p:nvPr>
        </p:nvSpPr>
        <p:spPr/>
        <p:txBody>
          <a:bodyPr/>
          <a:lstStyle/>
          <a:p>
            <a:pPr algn="l"/>
            <a:r>
              <a:rPr lang="en-US" b="0" i="0" u="none" strike="noStrike" baseline="0" dirty="0">
                <a:latin typeface="+mj-lt"/>
              </a:rPr>
              <a:t>Big Data are now rapidly expanding in all science and engineering</a:t>
            </a:r>
          </a:p>
          <a:p>
            <a:pPr lvl="1"/>
            <a:r>
              <a:rPr lang="en-US" sz="1800" i="0" dirty="0"/>
              <a:t>physical, biological and biomedical </a:t>
            </a:r>
            <a:r>
              <a:rPr lang="en-US" sz="1800" b="0" i="0" u="none" strike="noStrike" baseline="0" dirty="0"/>
              <a:t>sciences</a:t>
            </a:r>
          </a:p>
          <a:p>
            <a:pPr lvl="1"/>
            <a:r>
              <a:rPr lang="en-US" sz="1800" i="0" dirty="0"/>
              <a:t>finance</a:t>
            </a:r>
          </a:p>
          <a:p>
            <a:pPr lvl="1"/>
            <a:r>
              <a:rPr lang="en-US" sz="1800" i="0" dirty="0"/>
              <a:t>a</a:t>
            </a:r>
            <a:r>
              <a:rPr lang="en-US" sz="1800" b="0" i="0" u="none" strike="noStrike" baseline="0" dirty="0"/>
              <a:t>stronomy</a:t>
            </a:r>
          </a:p>
          <a:p>
            <a:pPr lvl="1"/>
            <a:r>
              <a:rPr lang="en-US" sz="1800" i="0" dirty="0"/>
              <a:t>t</a:t>
            </a:r>
            <a:r>
              <a:rPr lang="en-US" sz="1800" b="0" i="0" u="none" strike="noStrike" baseline="0" dirty="0"/>
              <a:t>ransportation</a:t>
            </a:r>
          </a:p>
          <a:p>
            <a:pPr lvl="1"/>
            <a:r>
              <a:rPr lang="en-US" sz="1800" b="0" i="0" u="none" strike="noStrike" baseline="0" dirty="0"/>
              <a:t>image processing</a:t>
            </a:r>
          </a:p>
          <a:p>
            <a:pPr lvl="1"/>
            <a:r>
              <a:rPr lang="en-US" sz="1800" i="0" dirty="0"/>
              <a:t>pattern recognition</a:t>
            </a:r>
            <a:endParaRPr lang="en-US" sz="1800" b="0" i="0" u="none" strike="noStrike" baseline="0" dirty="0"/>
          </a:p>
          <a:p>
            <a:pPr lvl="1"/>
            <a:r>
              <a:rPr lang="en-US" sz="1800" i="0" dirty="0"/>
              <a:t>fraud detection</a:t>
            </a:r>
          </a:p>
          <a:p>
            <a:pPr lvl="1"/>
            <a:r>
              <a:rPr lang="en-US" sz="1800" b="0" i="0" u="none" strike="noStrike" baseline="0" dirty="0"/>
              <a:t>marketing</a:t>
            </a:r>
          </a:p>
        </p:txBody>
      </p:sp>
    </p:spTree>
    <p:extLst>
      <p:ext uri="{BB962C8B-B14F-4D97-AF65-F5344CB8AC3E}">
        <p14:creationId xmlns:p14="http://schemas.microsoft.com/office/powerpoint/2010/main" val="425215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4700" cap="all" dirty="0"/>
              <a:t>Why Big Data analytics?</a:t>
            </a:r>
          </a:p>
        </p:txBody>
      </p:sp>
      <p:sp>
        <p:nvSpPr>
          <p:cNvPr id="15"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4" name="Picture 3">
            <a:extLst>
              <a:ext uri="{FF2B5EF4-FFF2-40B4-BE49-F238E27FC236}">
                <a16:creationId xmlns:a16="http://schemas.microsoft.com/office/drawing/2014/main" id="{D5D870C9-31BF-4E53-9B0C-EDFD71064D05}"/>
              </a:ext>
            </a:extLst>
          </p:cNvPr>
          <p:cNvPicPr>
            <a:picLocks noChangeAspect="1"/>
          </p:cNvPicPr>
          <p:nvPr/>
        </p:nvPicPr>
        <p:blipFill>
          <a:blip r:embed="rId2"/>
          <a:stretch>
            <a:fillRect/>
          </a:stretch>
        </p:blipFill>
        <p:spPr>
          <a:xfrm>
            <a:off x="1379023" y="1929866"/>
            <a:ext cx="5659222" cy="3197459"/>
          </a:xfrm>
          <a:prstGeom prst="rect">
            <a:avLst/>
          </a:prstGeom>
        </p:spPr>
      </p:pic>
      <p:sp>
        <p:nvSpPr>
          <p:cNvPr id="6" name="Content Placeholder 5">
            <a:extLst>
              <a:ext uri="{FF2B5EF4-FFF2-40B4-BE49-F238E27FC236}">
                <a16:creationId xmlns:a16="http://schemas.microsoft.com/office/drawing/2014/main" id="{C96B8482-44BD-4DAD-8683-792355D5D78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9053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BIG DATA </a:t>
            </a:r>
            <a:br>
              <a:rPr lang="en-US" dirty="0"/>
            </a:br>
            <a:r>
              <a:rPr lang="en-US" dirty="0"/>
              <a:t>CHARACTERISTICS</a:t>
            </a:r>
          </a:p>
        </p:txBody>
      </p:sp>
      <p:sp>
        <p:nvSpPr>
          <p:cNvPr id="3" name="Content Placeholder 2"/>
          <p:cNvSpPr>
            <a:spLocks noGrp="1"/>
          </p:cNvSpPr>
          <p:nvPr>
            <p:ph idx="1"/>
          </p:nvPr>
        </p:nvSpPr>
        <p:spPr>
          <a:xfrm>
            <a:off x="5273336" y="2171700"/>
            <a:ext cx="6826928" cy="4285084"/>
          </a:xfrm>
        </p:spPr>
        <p:txBody>
          <a:bodyPr>
            <a:noAutofit/>
          </a:bodyPr>
          <a:lstStyle/>
          <a:p>
            <a:r>
              <a:rPr lang="en-US" sz="1600" dirty="0"/>
              <a:t>Imagine that a number of blind men are trying to size up a giant elephant</a:t>
            </a:r>
          </a:p>
          <a:p>
            <a:pPr algn="l"/>
            <a:r>
              <a:rPr lang="en-US" sz="1600" b="0" i="0" u="none" strike="noStrike" baseline="0" dirty="0"/>
              <a:t>The goal of each blind man is to draw a picture (or conclusion) of the elephant according to the part of information he collects during the process</a:t>
            </a:r>
          </a:p>
          <a:p>
            <a:pPr algn="l"/>
            <a:r>
              <a:rPr lang="en-US" sz="1600" b="0" i="0" u="none" strike="noStrike" baseline="0" dirty="0"/>
              <a:t>Because each person’s view is limited to his local region, it is not surprising that the blind men will each conclude independently that the elephant “feels” like a rope, a hose, or a wall, depending on the region each of them is limited to.</a:t>
            </a:r>
          </a:p>
          <a:p>
            <a:pPr algn="l"/>
            <a:r>
              <a:rPr lang="en-US" sz="1600" b="0" i="0" u="none" strike="noStrike" baseline="0" dirty="0"/>
              <a:t>To make the problem even more complicated, let us assume that </a:t>
            </a:r>
          </a:p>
          <a:p>
            <a:pPr lvl="1"/>
            <a:r>
              <a:rPr lang="en-US" sz="1600" b="0" i="0" u="none" strike="noStrike" baseline="0" dirty="0"/>
              <a:t>the elephant is growing rapidly and its pose changes constantly</a:t>
            </a:r>
          </a:p>
          <a:p>
            <a:pPr lvl="1"/>
            <a:r>
              <a:rPr lang="en-US" sz="1600" b="0" i="0" u="none" strike="noStrike" baseline="0" dirty="0"/>
              <a:t>each blind man may have his own (possible unreliable and inaccurate) information sources that tell him about biased knowledge about the elephant (e.g., one blind man may exchange his feeling about the elephant with another blind man, where the exchanged knowledge is inherently biased)</a:t>
            </a:r>
            <a:endParaRPr lang="en-US" sz="1600" dirty="0"/>
          </a:p>
        </p:txBody>
      </p:sp>
      <p:pic>
        <p:nvPicPr>
          <p:cNvPr id="5" name="Picture 4">
            <a:extLst>
              <a:ext uri="{FF2B5EF4-FFF2-40B4-BE49-F238E27FC236}">
                <a16:creationId xmlns:a16="http://schemas.microsoft.com/office/drawing/2014/main" id="{2CFC7293-2610-42CE-B60A-FDAC34CC94F6}"/>
              </a:ext>
            </a:extLst>
          </p:cNvPr>
          <p:cNvPicPr>
            <a:picLocks noChangeAspect="1"/>
          </p:cNvPicPr>
          <p:nvPr/>
        </p:nvPicPr>
        <p:blipFill>
          <a:blip r:embed="rId2"/>
          <a:stretch>
            <a:fillRect/>
          </a:stretch>
        </p:blipFill>
        <p:spPr>
          <a:xfrm>
            <a:off x="1024459" y="2766526"/>
            <a:ext cx="4133468" cy="2663890"/>
          </a:xfrm>
          <a:prstGeom prst="rect">
            <a:avLst/>
          </a:prstGeom>
        </p:spPr>
      </p:pic>
    </p:spTree>
    <p:extLst>
      <p:ext uri="{BB962C8B-B14F-4D97-AF65-F5344CB8AC3E}">
        <p14:creationId xmlns:p14="http://schemas.microsoft.com/office/powerpoint/2010/main" val="63360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BIG DATA </a:t>
            </a:r>
            <a:br>
              <a:rPr lang="en-US" dirty="0"/>
            </a:br>
            <a:r>
              <a:rPr lang="en-US" dirty="0"/>
              <a:t>CHARACTERISTICS</a:t>
            </a:r>
          </a:p>
        </p:txBody>
      </p:sp>
      <p:sp>
        <p:nvSpPr>
          <p:cNvPr id="3" name="Content Placeholder 2"/>
          <p:cNvSpPr>
            <a:spLocks noGrp="1"/>
          </p:cNvSpPr>
          <p:nvPr>
            <p:ph idx="1"/>
          </p:nvPr>
        </p:nvSpPr>
        <p:spPr>
          <a:xfrm>
            <a:off x="5566298" y="2286000"/>
            <a:ext cx="6255588" cy="3581400"/>
          </a:xfrm>
        </p:spPr>
        <p:txBody>
          <a:bodyPr>
            <a:normAutofit lnSpcReduction="10000"/>
          </a:bodyPr>
          <a:lstStyle/>
          <a:p>
            <a:pPr algn="l"/>
            <a:r>
              <a:rPr lang="en-US" sz="1800" b="0" i="0" u="none" strike="noStrike" baseline="0" dirty="0">
                <a:latin typeface="AdvP7C2E"/>
              </a:rPr>
              <a:t>Exploring the Big Data in this scenario is equivalent to aggregating heterogeneous information from different sources (blind men) to help draw a best possible picture to reveal the genuine gesture of the elephant in a real-time fashion </a:t>
            </a:r>
          </a:p>
          <a:p>
            <a:pPr algn="l"/>
            <a:r>
              <a:rPr lang="en-US" sz="1800" b="0" i="0" u="none" strike="noStrike" baseline="0" dirty="0">
                <a:latin typeface="AdvP7C2E"/>
              </a:rPr>
              <a:t>This task is not as simple as asking each blind man to describe his feelings about the elephant and then getting an expert to draw one single picture with a combined view, concerning that each individual may speak a different language (heterogeneous and diverse information sources) and they may even have privacy concerns about the messages they deliberate in the information exchange process.</a:t>
            </a:r>
            <a:endParaRPr lang="en-US" dirty="0"/>
          </a:p>
        </p:txBody>
      </p:sp>
      <p:pic>
        <p:nvPicPr>
          <p:cNvPr id="5" name="Picture 4">
            <a:extLst>
              <a:ext uri="{FF2B5EF4-FFF2-40B4-BE49-F238E27FC236}">
                <a16:creationId xmlns:a16="http://schemas.microsoft.com/office/drawing/2014/main" id="{7AC2FCC7-3CCF-4C6B-BEBF-7174C3AFD677}"/>
              </a:ext>
            </a:extLst>
          </p:cNvPr>
          <p:cNvPicPr>
            <a:picLocks noChangeAspect="1"/>
          </p:cNvPicPr>
          <p:nvPr/>
        </p:nvPicPr>
        <p:blipFill>
          <a:blip r:embed="rId2"/>
          <a:stretch>
            <a:fillRect/>
          </a:stretch>
        </p:blipFill>
        <p:spPr>
          <a:xfrm>
            <a:off x="1024459" y="2766526"/>
            <a:ext cx="4133468" cy="2663890"/>
          </a:xfrm>
          <a:prstGeom prst="rect">
            <a:avLst/>
          </a:prstGeom>
        </p:spPr>
      </p:pic>
    </p:spTree>
    <p:extLst>
      <p:ext uri="{BB962C8B-B14F-4D97-AF65-F5344CB8AC3E}">
        <p14:creationId xmlns:p14="http://schemas.microsoft.com/office/powerpoint/2010/main" val="312309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BIG DATA </a:t>
            </a:r>
            <a:br>
              <a:rPr lang="en-US" dirty="0"/>
            </a:br>
            <a:r>
              <a:rPr lang="en-US" dirty="0"/>
              <a:t>CHARACTERISTICS</a:t>
            </a:r>
          </a:p>
        </p:txBody>
      </p:sp>
      <p:sp>
        <p:nvSpPr>
          <p:cNvPr id="3" name="Content Placeholder 2"/>
          <p:cNvSpPr>
            <a:spLocks noGrp="1"/>
          </p:cNvSpPr>
          <p:nvPr>
            <p:ph idx="1"/>
          </p:nvPr>
        </p:nvSpPr>
        <p:spPr/>
        <p:txBody>
          <a:bodyPr/>
          <a:lstStyle/>
          <a:p>
            <a:r>
              <a:rPr lang="en-US" dirty="0"/>
              <a:t>HACE Theorem</a:t>
            </a:r>
          </a:p>
          <a:p>
            <a:pPr lvl="1"/>
            <a:r>
              <a:rPr lang="en-US" sz="1800" b="1" i="0" u="none" strike="noStrike" baseline="0" dirty="0"/>
              <a:t>H</a:t>
            </a:r>
            <a:r>
              <a:rPr lang="en-US" sz="1800" b="0" i="0" u="none" strike="noStrike" baseline="0" dirty="0"/>
              <a:t>uge Data with Heterogeneous and Diverse Dimensionality</a:t>
            </a:r>
          </a:p>
          <a:p>
            <a:pPr lvl="1"/>
            <a:r>
              <a:rPr lang="en-US" sz="1800" b="1" i="0" u="none" strike="noStrike" baseline="0" dirty="0"/>
              <a:t>A</a:t>
            </a:r>
            <a:r>
              <a:rPr lang="en-US" sz="1800" b="0" i="0" u="none" strike="noStrike" baseline="0" dirty="0"/>
              <a:t>utonomous Sources with Distributed and Decentralized Control</a:t>
            </a:r>
          </a:p>
          <a:p>
            <a:pPr lvl="1"/>
            <a:r>
              <a:rPr lang="en-US" sz="1800" b="1" i="0" u="none" strike="noStrike" baseline="0" dirty="0"/>
              <a:t>C</a:t>
            </a:r>
            <a:r>
              <a:rPr lang="en-US" sz="1800" b="0" i="0" u="none" strike="noStrike" baseline="0" dirty="0"/>
              <a:t>omplex and </a:t>
            </a:r>
            <a:r>
              <a:rPr lang="en-US" sz="1800" b="1" i="0" u="none" strike="noStrike" baseline="0" dirty="0"/>
              <a:t>E</a:t>
            </a:r>
            <a:r>
              <a:rPr lang="en-US" sz="1800" b="0" i="0" u="none" strike="noStrike" baseline="0" dirty="0"/>
              <a:t>volving Relationships</a:t>
            </a:r>
            <a:endParaRPr lang="en-US" dirty="0"/>
          </a:p>
        </p:txBody>
      </p:sp>
    </p:spTree>
    <p:extLst>
      <p:ext uri="{BB962C8B-B14F-4D97-AF65-F5344CB8AC3E}">
        <p14:creationId xmlns:p14="http://schemas.microsoft.com/office/powerpoint/2010/main" val="216817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BIG DATA </a:t>
            </a:r>
            <a:br>
              <a:rPr lang="en-US" dirty="0"/>
            </a:br>
            <a:r>
              <a:rPr lang="en-US" dirty="0"/>
              <a:t>CHARACTERISTICS</a:t>
            </a:r>
          </a:p>
        </p:txBody>
      </p:sp>
      <p:sp>
        <p:nvSpPr>
          <p:cNvPr id="3" name="Content Placeholder 2"/>
          <p:cNvSpPr>
            <a:spLocks noGrp="1"/>
          </p:cNvSpPr>
          <p:nvPr>
            <p:ph idx="1"/>
          </p:nvPr>
        </p:nvSpPr>
        <p:spPr/>
        <p:txBody>
          <a:bodyPr/>
          <a:lstStyle/>
          <a:p>
            <a:r>
              <a:rPr lang="en-US" b="1" i="0" u="none" strike="noStrike" baseline="0" dirty="0"/>
              <a:t>H</a:t>
            </a:r>
            <a:r>
              <a:rPr lang="en-US" b="0" i="0" u="none" strike="noStrike" baseline="0" dirty="0"/>
              <a:t>uge Data with Heterogeneous and Diverse Dimensionality</a:t>
            </a:r>
          </a:p>
          <a:p>
            <a:pPr lvl="1"/>
            <a:r>
              <a:rPr lang="en-US" sz="1800" i="0" dirty="0"/>
              <a:t>o</a:t>
            </a:r>
            <a:r>
              <a:rPr lang="en-US" sz="1800" b="0" i="0" u="none" strike="noStrike" baseline="0" dirty="0"/>
              <a:t>ne of the fundamental characteristics of the Big Data is the huge volume of data represented by heterogeneous and</a:t>
            </a:r>
            <a:r>
              <a:rPr lang="en-US" sz="1800" dirty="0"/>
              <a:t> </a:t>
            </a:r>
            <a:r>
              <a:rPr lang="en-US" sz="1800" b="0" i="0" u="none" strike="noStrike" baseline="0" dirty="0"/>
              <a:t>diverse dimensionalities</a:t>
            </a:r>
          </a:p>
          <a:p>
            <a:pPr lvl="1"/>
            <a:r>
              <a:rPr lang="en-US" sz="1800" b="0" i="0" u="none" strike="noStrike" baseline="0" dirty="0"/>
              <a:t>different information collectors prefer their own schemata or protocols for data recording, and the nature of different applications also results in diverse data representations</a:t>
            </a:r>
          </a:p>
          <a:p>
            <a:pPr lvl="1"/>
            <a:r>
              <a:rPr lang="en-US" sz="1800" i="0" dirty="0"/>
              <a:t>h</a:t>
            </a:r>
            <a:r>
              <a:rPr lang="en-US" sz="1800" b="0" i="0" u="none" strike="noStrike" baseline="0" dirty="0"/>
              <a:t>eterogeneous features refer to the different types of representations for the same individuals, and the diverse features refer to the variety of the features involved to represent each single observation</a:t>
            </a:r>
            <a:endParaRPr lang="en-US" b="0" i="0" u="none" strike="noStrike" baseline="0" dirty="0"/>
          </a:p>
        </p:txBody>
      </p:sp>
    </p:spTree>
    <p:extLst>
      <p:ext uri="{BB962C8B-B14F-4D97-AF65-F5344CB8AC3E}">
        <p14:creationId xmlns:p14="http://schemas.microsoft.com/office/powerpoint/2010/main" val="161527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BIG DATA </a:t>
            </a:r>
            <a:br>
              <a:rPr lang="en-US" dirty="0"/>
            </a:br>
            <a:r>
              <a:rPr lang="en-US" dirty="0"/>
              <a:t>CHARACTERISTICS</a:t>
            </a:r>
          </a:p>
        </p:txBody>
      </p:sp>
      <p:sp>
        <p:nvSpPr>
          <p:cNvPr id="3" name="Content Placeholder 2"/>
          <p:cNvSpPr>
            <a:spLocks noGrp="1"/>
          </p:cNvSpPr>
          <p:nvPr>
            <p:ph idx="1"/>
          </p:nvPr>
        </p:nvSpPr>
        <p:spPr/>
        <p:txBody>
          <a:bodyPr>
            <a:normAutofit/>
          </a:bodyPr>
          <a:lstStyle/>
          <a:p>
            <a:r>
              <a:rPr lang="en-US" b="1" i="0" u="none" strike="noStrike" baseline="0" dirty="0"/>
              <a:t>A</a:t>
            </a:r>
            <a:r>
              <a:rPr lang="en-US" b="0" i="0" u="none" strike="noStrike" baseline="0" dirty="0"/>
              <a:t>utonomous Sources with Distributed and Decentralized Control</a:t>
            </a:r>
          </a:p>
          <a:p>
            <a:pPr lvl="1"/>
            <a:r>
              <a:rPr lang="en-US" sz="1800" b="0" i="0" u="none" strike="noStrike" baseline="0" dirty="0">
                <a:latin typeface="AdvP7C2E"/>
              </a:rPr>
              <a:t>each data source is able to generate and collect information without involving (or relying on) any centralized control</a:t>
            </a:r>
          </a:p>
          <a:p>
            <a:pPr lvl="1"/>
            <a:r>
              <a:rPr lang="en-US" sz="1800" b="0" i="0" u="none" strike="noStrike" baseline="0" dirty="0">
                <a:latin typeface="AdvP7C2E"/>
              </a:rPr>
              <a:t>similar to the World Wide Web (WWW) setting where each web server provides a certain amount of information and each server is able to fully function without necessarily relying on other servers</a:t>
            </a:r>
          </a:p>
          <a:p>
            <a:pPr lvl="1"/>
            <a:r>
              <a:rPr lang="en-US" sz="1800" i="0" dirty="0">
                <a:latin typeface="AdvP7C2E"/>
              </a:rPr>
              <a:t>for </a:t>
            </a:r>
            <a:r>
              <a:rPr lang="en-US" sz="1800" b="0" i="0" u="none" strike="noStrike" baseline="0" dirty="0">
                <a:latin typeface="AdvP7C2E"/>
              </a:rPr>
              <a:t>major Big Data-related applications, such as Google, Flicker, Facebook, and Walmart, a large number of server farms are deployed all over the world to ensure nonstop services and quick responses for local markets</a:t>
            </a:r>
            <a:endParaRPr lang="en-US" b="0" i="0" u="none" strike="noStrike" baseline="0" dirty="0"/>
          </a:p>
        </p:txBody>
      </p:sp>
    </p:spTree>
    <p:extLst>
      <p:ext uri="{BB962C8B-B14F-4D97-AF65-F5344CB8AC3E}">
        <p14:creationId xmlns:p14="http://schemas.microsoft.com/office/powerpoint/2010/main" val="173812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BIG DATA </a:t>
            </a:r>
            <a:br>
              <a:rPr lang="en-US" dirty="0"/>
            </a:br>
            <a:r>
              <a:rPr lang="en-US" dirty="0"/>
              <a:t>CHARACTERISTICS</a:t>
            </a:r>
          </a:p>
        </p:txBody>
      </p:sp>
      <p:sp>
        <p:nvSpPr>
          <p:cNvPr id="3" name="Content Placeholder 2"/>
          <p:cNvSpPr>
            <a:spLocks noGrp="1"/>
          </p:cNvSpPr>
          <p:nvPr>
            <p:ph idx="1"/>
          </p:nvPr>
        </p:nvSpPr>
        <p:spPr/>
        <p:txBody>
          <a:bodyPr>
            <a:normAutofit lnSpcReduction="10000"/>
          </a:bodyPr>
          <a:lstStyle/>
          <a:p>
            <a:r>
              <a:rPr lang="en-US" b="1" i="0" u="none" strike="noStrike" baseline="0" dirty="0"/>
              <a:t>C</a:t>
            </a:r>
            <a:r>
              <a:rPr lang="en-US" b="0" i="0" u="none" strike="noStrike" baseline="0" dirty="0"/>
              <a:t>omplex and </a:t>
            </a:r>
            <a:r>
              <a:rPr lang="en-US" b="1" i="0" u="none" strike="noStrike" baseline="0" dirty="0"/>
              <a:t>E</a:t>
            </a:r>
            <a:r>
              <a:rPr lang="en-US" b="0" i="0" u="none" strike="noStrike" baseline="0" dirty="0"/>
              <a:t>volving Relationships</a:t>
            </a:r>
          </a:p>
          <a:p>
            <a:pPr lvl="1"/>
            <a:r>
              <a:rPr lang="en-US" sz="1800" b="0" i="0" u="none" strike="noStrike" baseline="0" dirty="0">
                <a:latin typeface="AdvP7C2E"/>
              </a:rPr>
              <a:t>major social network sites, such as Facebook or Twitter, are mainly characterized by social functions such as friend-connections and followers. The correlations between individuals inherently complicate the whole data representation and any reasoning process on the data. In the sample-feature representation, individuals are regarded similar if they share similar feature values, whereas in the sample-feature-relationship representation, two individuals can be linked together (through their social connections) even though they might share nothing in common in the feature domains at all. In a dynamic world, the features used to represent the individuals and the social ties used to represent our connections may also evolve with respect to temporal, spatial, and other factors. </a:t>
            </a:r>
          </a:p>
          <a:p>
            <a:pPr lvl="1"/>
            <a:r>
              <a:rPr lang="en-US" sz="1800" b="0" i="0" u="none" strike="noStrike" baseline="0" dirty="0">
                <a:latin typeface="AdvP7C2E"/>
              </a:rPr>
              <a:t>Such a complication is becoming part of the reality for Big Data applications, where the key is to take the complex (nonlinear, many-to-many) data relationships, along with the evolving changes, into consideration, to discover useful patterns from Big Data collections</a:t>
            </a:r>
            <a:endParaRPr lang="en-US" b="0" i="0" u="none" strike="noStrike" baseline="0" dirty="0"/>
          </a:p>
          <a:p>
            <a:endParaRPr lang="en-US" dirty="0"/>
          </a:p>
        </p:txBody>
      </p:sp>
    </p:spTree>
    <p:extLst>
      <p:ext uri="{BB962C8B-B14F-4D97-AF65-F5344CB8AC3E}">
        <p14:creationId xmlns:p14="http://schemas.microsoft.com/office/powerpoint/2010/main" val="9502998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109</TotalTime>
  <Words>1575</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AdvP6ECA</vt:lpstr>
      <vt:lpstr>AdvP7C2E</vt:lpstr>
      <vt:lpstr>Franklin Gothic Book</vt:lpstr>
      <vt:lpstr>TimesLTStd-Bold</vt:lpstr>
      <vt:lpstr>Crop</vt:lpstr>
      <vt:lpstr>Big data analytics</vt:lpstr>
      <vt:lpstr>Why Big Data analytics?</vt:lpstr>
      <vt:lpstr>Why Big Data analytics?</vt:lpstr>
      <vt:lpstr>BIG DATA  CHARACTERISTICS</vt:lpstr>
      <vt:lpstr>BIG DATA  CHARACTERISTICS</vt:lpstr>
      <vt:lpstr>BIG DATA  CHARACTERISTICS</vt:lpstr>
      <vt:lpstr>BIG DATA  CHARACTERISTICS</vt:lpstr>
      <vt:lpstr>BIG DATA  CHARACTERISTICS</vt:lpstr>
      <vt:lpstr>BIG DATA  CHARACTERISTICS</vt:lpstr>
      <vt:lpstr>BIG DATA  CHARACTERISTICS – 3Vs</vt:lpstr>
      <vt:lpstr>DATA MINING CHALANGES WITH  BIG DATA  </vt:lpstr>
      <vt:lpstr>DATA MINING CHALANGES WITH  BIG DATA</vt:lpstr>
      <vt:lpstr>DATA MINING CHALANGES WITH  BIG DATA</vt:lpstr>
      <vt:lpstr>DATA MINING CHALANGES WITH  BIG DATA</vt:lpstr>
      <vt:lpstr>DATA MINING CHALANGES WITH  BIG DATA</vt:lpstr>
      <vt:lpstr>DATA MINING CHALANGES WITH  BIG DATA</vt:lpstr>
      <vt:lpstr>DATA MINING CHALANGES WITH  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dc:title>
  <dc:creator>Daniel</dc:creator>
  <cp:lastModifiedBy>Daniel</cp:lastModifiedBy>
  <cp:revision>26</cp:revision>
  <dcterms:created xsi:type="dcterms:W3CDTF">2020-09-30T12:53:33Z</dcterms:created>
  <dcterms:modified xsi:type="dcterms:W3CDTF">2020-09-30T14:43:10Z</dcterms:modified>
</cp:coreProperties>
</file>