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5" r:id="rId5"/>
    <p:sldId id="266" r:id="rId6"/>
    <p:sldId id="267" r:id="rId7"/>
    <p:sldId id="271" r:id="rId8"/>
    <p:sldId id="268" r:id="rId9"/>
    <p:sldId id="269"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949A36-BC2F-49C6-B80F-1DFD4276AB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01418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322780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89986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154909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044762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24555613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2E827-66E5-4FAD-8483-F55D57936188}" type="datetimeFigureOut">
              <a:rPr lang="en-US" smtClean="0"/>
              <a:t>30-Sep-20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11448728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2E827-66E5-4FAD-8483-F55D57936188}" type="datetimeFigureOut">
              <a:rPr lang="en-US" smtClean="0"/>
              <a:t>30-Sep-20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352766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2E827-66E5-4FAD-8483-F55D57936188}" type="datetimeFigureOut">
              <a:rPr lang="en-US" smtClean="0"/>
              <a:t>30-Sep-20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56764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6455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27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949A36-BC2F-49C6-B80F-1DFD4276AB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7591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analytics</a:t>
            </a:r>
          </a:p>
        </p:txBody>
      </p:sp>
      <p:sp>
        <p:nvSpPr>
          <p:cNvPr id="3" name="Subtitle 2"/>
          <p:cNvSpPr>
            <a:spLocks noGrp="1"/>
          </p:cNvSpPr>
          <p:nvPr>
            <p:ph type="subTitle" idx="1"/>
          </p:nvPr>
        </p:nvSpPr>
        <p:spPr/>
        <p:txBody>
          <a:bodyPr/>
          <a:lstStyle/>
          <a:p>
            <a:r>
              <a:rPr lang="en-US" dirty="0"/>
              <a:t>2.</a:t>
            </a:r>
          </a:p>
        </p:txBody>
      </p:sp>
      <p:sp>
        <p:nvSpPr>
          <p:cNvPr id="4" name="Subtitle 2"/>
          <p:cNvSpPr txBox="1">
            <a:spLocks/>
          </p:cNvSpPr>
          <p:nvPr/>
        </p:nvSpPr>
        <p:spPr>
          <a:xfrm>
            <a:off x="7051608" y="5225327"/>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ro-RO" dirty="0"/>
              <a:t>20</a:t>
            </a:r>
            <a:r>
              <a:rPr lang="en-US"/>
              <a:t>20</a:t>
            </a:r>
            <a:endParaRPr lang="en-US" dirty="0"/>
          </a:p>
        </p:txBody>
      </p:sp>
    </p:spTree>
    <p:extLst>
      <p:ext uri="{BB962C8B-B14F-4D97-AF65-F5344CB8AC3E}">
        <p14:creationId xmlns:p14="http://schemas.microsoft.com/office/powerpoint/2010/main" val="162955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CRITERION TO BENCHMARK CLUSTERING METHODS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lnSpcReduction="10000"/>
          </a:bodyPr>
          <a:lstStyle/>
          <a:p>
            <a:r>
              <a:rPr lang="en-US" dirty="0"/>
              <a:t>Clustering algorithms evaluation criterions and Big Data properties:</a:t>
            </a:r>
          </a:p>
          <a:p>
            <a:pPr lvl="1"/>
            <a:r>
              <a:rPr lang="en-US" sz="1800" b="0" i="1" u="none" strike="noStrike" baseline="0" dirty="0"/>
              <a:t>1. Type Of Dataset: </a:t>
            </a:r>
            <a:r>
              <a:rPr lang="en-US" sz="1800" b="0" i="0" u="none" strike="noStrike" baseline="0" dirty="0"/>
              <a:t>Most of the traditional clustering algorithms are designed to focus either on numeric data or on categorical data. The collected data in the real world often contain both numeric and categorical attributes. It is </a:t>
            </a:r>
            <a:r>
              <a:rPr lang="en-US" sz="1800" b="0" i="0" u="none" strike="noStrike" baseline="0" dirty="0" err="1"/>
              <a:t>difcult</a:t>
            </a:r>
            <a:r>
              <a:rPr lang="en-US" sz="1800" b="0" i="0" u="none" strike="noStrike" baseline="0" dirty="0"/>
              <a:t> for applying traditional clustering algorithm directly into these kinds of data. Clustering algorithms work effectively either on purely numeric data or on purely categorical data; most of them perform poorly on mixed categorical and numerical data types.</a:t>
            </a:r>
          </a:p>
          <a:p>
            <a:pPr lvl="1"/>
            <a:r>
              <a:rPr lang="en-US" sz="1800" i="0" dirty="0"/>
              <a:t>2. </a:t>
            </a:r>
            <a:r>
              <a:rPr lang="en-US" sz="1800" b="0" i="1" u="none" strike="noStrike" baseline="0" dirty="0"/>
              <a:t>Size Of Dataset: </a:t>
            </a:r>
            <a:r>
              <a:rPr lang="en-US" sz="1800" b="0" i="0" u="none" strike="noStrike" baseline="0" dirty="0"/>
              <a:t>The size of the dataset has a major effect on the clustering quality. Some clustering methods are more </a:t>
            </a:r>
            <a:r>
              <a:rPr lang="en-US" sz="1800" b="0" i="0" u="none" strike="noStrike" baseline="0" dirty="0" err="1"/>
              <a:t>efcient</a:t>
            </a:r>
            <a:r>
              <a:rPr lang="en-US" sz="1800" b="0" i="0" u="none" strike="noStrike" baseline="0" dirty="0"/>
              <a:t> clustering methods than others when the data size is small, and vice versa.</a:t>
            </a:r>
          </a:p>
          <a:p>
            <a:pPr lvl="1"/>
            <a:r>
              <a:rPr lang="en-US" sz="1800" i="0" dirty="0"/>
              <a:t>3. </a:t>
            </a:r>
            <a:r>
              <a:rPr lang="en-US" sz="1800" b="0" i="1" u="none" strike="noStrike" baseline="0" dirty="0"/>
              <a:t>Input Parameter: </a:t>
            </a:r>
            <a:r>
              <a:rPr lang="en-US" sz="1800" b="0" i="0" u="none" strike="noStrike" baseline="0" dirty="0"/>
              <a:t>A desirable feature for ``practical'' clustering is the one that has fewer parameters, since a large number of parameters may affect cluster quality because they will depend on the values of the parameters.</a:t>
            </a:r>
          </a:p>
          <a:p>
            <a:pPr lvl="1"/>
            <a:endParaRPr lang="en-US" dirty="0"/>
          </a:p>
        </p:txBody>
      </p:sp>
    </p:spTree>
    <p:extLst>
      <p:ext uri="{BB962C8B-B14F-4D97-AF65-F5344CB8AC3E}">
        <p14:creationId xmlns:p14="http://schemas.microsoft.com/office/powerpoint/2010/main" val="207428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CRITERION TO BENCHMARK CLUSTERING METHODS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a:bodyPr>
          <a:lstStyle/>
          <a:p>
            <a:r>
              <a:rPr lang="en-US" dirty="0"/>
              <a:t>Clustering algorithms evaluation criterions and Big Data properties:</a:t>
            </a:r>
          </a:p>
          <a:p>
            <a:pPr lvl="1"/>
            <a:r>
              <a:rPr lang="en-US" sz="1800" dirty="0"/>
              <a:t>4</a:t>
            </a:r>
            <a:r>
              <a:rPr lang="en-US" sz="1800" b="0" i="1" u="none" strike="noStrike" baseline="0" dirty="0"/>
              <a:t>. Handling Outliers/Noisy Data: </a:t>
            </a:r>
            <a:r>
              <a:rPr lang="en-US" sz="1800" b="0" i="0" u="none" strike="noStrike" baseline="0" dirty="0"/>
              <a:t>A successful algorithm will often be able to handle outlier/noisy data because of the fact that the data in most of the real applications are not pure. Also, noise makes it </a:t>
            </a:r>
            <a:r>
              <a:rPr lang="en-US" sz="1800" b="0" i="0" u="none" strike="noStrike" baseline="0" dirty="0" err="1"/>
              <a:t>dificult</a:t>
            </a:r>
            <a:r>
              <a:rPr lang="en-US" sz="1800" b="0" i="0" u="none" strike="noStrike" baseline="0" dirty="0"/>
              <a:t> for an algorithm to cluster an object into a suitable cluster. This therefore affects the results provided by the algorithm.</a:t>
            </a:r>
          </a:p>
          <a:p>
            <a:pPr lvl="1"/>
            <a:r>
              <a:rPr lang="en-US" sz="1800" i="0" dirty="0"/>
              <a:t>5. </a:t>
            </a:r>
            <a:r>
              <a:rPr lang="en-US" sz="1800" b="0" i="1" u="none" strike="noStrike" baseline="0" dirty="0"/>
              <a:t>Time Complexity: </a:t>
            </a:r>
            <a:r>
              <a:rPr lang="en-US" sz="1800" b="0" i="0" u="none" strike="noStrike" baseline="0" dirty="0"/>
              <a:t>Most of the clustering methods must be used several times to improve the clustering quality. Therefore if the process takes too long, then it can become impractical for applications that handle big data.</a:t>
            </a:r>
          </a:p>
          <a:p>
            <a:pPr lvl="1"/>
            <a:r>
              <a:rPr lang="en-US" sz="1800" i="0" dirty="0"/>
              <a:t>6. </a:t>
            </a:r>
            <a:r>
              <a:rPr lang="en-US" sz="1800" b="0" i="1" u="none" strike="noStrike" baseline="0" dirty="0"/>
              <a:t>Stability: </a:t>
            </a:r>
            <a:r>
              <a:rPr lang="en-US" sz="1800" b="0" i="0" u="none" strike="noStrike" baseline="0" dirty="0"/>
              <a:t>One of the important features for any clustering algorithm is the ability to generate the same partition of the data irrespective of the order in which the patterns are presented to the algorithm.</a:t>
            </a:r>
            <a:endParaRPr lang="en-US" dirty="0"/>
          </a:p>
        </p:txBody>
      </p:sp>
    </p:spTree>
    <p:extLst>
      <p:ext uri="{BB962C8B-B14F-4D97-AF65-F5344CB8AC3E}">
        <p14:creationId xmlns:p14="http://schemas.microsoft.com/office/powerpoint/2010/main" val="388110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ALGORITHMS FOR </a:t>
            </a:r>
            <a:br>
              <a:rPr lang="en-US" dirty="0"/>
            </a:br>
            <a:r>
              <a:rPr lang="en-US" dirty="0"/>
              <a:t>BIG DATA</a:t>
            </a:r>
          </a:p>
        </p:txBody>
      </p:sp>
      <p:sp>
        <p:nvSpPr>
          <p:cNvPr id="3" name="Content Placeholder 2"/>
          <p:cNvSpPr>
            <a:spLocks noGrp="1"/>
          </p:cNvSpPr>
          <p:nvPr>
            <p:ph idx="1"/>
          </p:nvPr>
        </p:nvSpPr>
        <p:spPr/>
        <p:txBody>
          <a:bodyPr/>
          <a:lstStyle/>
          <a:p>
            <a:pPr algn="l"/>
            <a:endParaRPr lang="en-US" sz="1800" b="0" i="0" u="none" strike="noStrike" baseline="0" dirty="0"/>
          </a:p>
          <a:p>
            <a:pPr algn="l"/>
            <a:r>
              <a:rPr lang="en-US" sz="1800" b="0" i="0" u="none" strike="noStrike" baseline="0" dirty="0"/>
              <a:t>Clustering algorithms have emerged as an alternative powerful meta-learning tool to accurately analyze the massive volume of data generated by modern applications </a:t>
            </a:r>
          </a:p>
          <a:p>
            <a:pPr algn="l"/>
            <a:endParaRPr lang="en-US" sz="1800" dirty="0"/>
          </a:p>
          <a:p>
            <a:pPr algn="l"/>
            <a:r>
              <a:rPr lang="en-US" sz="1800" dirty="0"/>
              <a:t>T</a:t>
            </a:r>
            <a:r>
              <a:rPr lang="en-US" sz="1800" b="0" i="0" u="none" strike="noStrike" baseline="0" dirty="0"/>
              <a:t>heir main goal is to categorize data into clusters such that objects are grouped in the same cluster when they are similar according to specific metrics</a:t>
            </a:r>
          </a:p>
          <a:p>
            <a:pPr algn="l"/>
            <a:endParaRPr lang="en-US" sz="1800" b="0" i="0" u="none" strike="noStrike" baseline="0" dirty="0"/>
          </a:p>
          <a:p>
            <a:pPr algn="l"/>
            <a:r>
              <a:rPr lang="en-US" sz="1800" b="0" i="0" u="none" strike="noStrike" baseline="0" dirty="0"/>
              <a:t>There is a vast body of knowledge in the area of clustering and there has been attempts to analyze and categorize them for a larger number of applications</a:t>
            </a:r>
            <a:endParaRPr lang="en-US" dirty="0"/>
          </a:p>
        </p:txBody>
      </p:sp>
    </p:spTree>
    <p:extLst>
      <p:ext uri="{BB962C8B-B14F-4D97-AF65-F5344CB8AC3E}">
        <p14:creationId xmlns:p14="http://schemas.microsoft.com/office/powerpoint/2010/main" val="42521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pic>
        <p:nvPicPr>
          <p:cNvPr id="6" name="Picture 5">
            <a:extLst>
              <a:ext uri="{FF2B5EF4-FFF2-40B4-BE49-F238E27FC236}">
                <a16:creationId xmlns:a16="http://schemas.microsoft.com/office/drawing/2014/main" id="{8861A115-F5DD-47A8-B217-5908BB0A66F4}"/>
              </a:ext>
            </a:extLst>
          </p:cNvPr>
          <p:cNvPicPr>
            <a:picLocks noChangeAspect="1"/>
          </p:cNvPicPr>
          <p:nvPr/>
        </p:nvPicPr>
        <p:blipFill>
          <a:blip r:embed="rId2"/>
          <a:stretch>
            <a:fillRect/>
          </a:stretch>
        </p:blipFill>
        <p:spPr>
          <a:xfrm>
            <a:off x="1118817" y="2057076"/>
            <a:ext cx="10487025" cy="3667125"/>
          </a:xfrm>
          <a:prstGeom prst="rect">
            <a:avLst/>
          </a:prstGeom>
        </p:spPr>
      </p:pic>
    </p:spTree>
    <p:extLst>
      <p:ext uri="{BB962C8B-B14F-4D97-AF65-F5344CB8AC3E}">
        <p14:creationId xmlns:p14="http://schemas.microsoft.com/office/powerpoint/2010/main" val="11905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a:bodyPr>
          <a:lstStyle/>
          <a:p>
            <a:pPr algn="l"/>
            <a:r>
              <a:rPr lang="en-US" sz="1800" b="1" i="0" u="none" strike="noStrike" baseline="0" dirty="0">
                <a:latin typeface="TimesLTStd-Bold"/>
              </a:rPr>
              <a:t>Partitioning-based</a:t>
            </a:r>
            <a:r>
              <a:rPr lang="en-US" sz="1800" b="0" i="0" u="none" strike="noStrike" baseline="0" dirty="0">
                <a:latin typeface="TimesLTStd-Roman"/>
              </a:rPr>
              <a:t>: </a:t>
            </a:r>
          </a:p>
          <a:p>
            <a:pPr lvl="1"/>
            <a:r>
              <a:rPr lang="en-US" sz="1800" b="0" i="0" u="none" strike="noStrike" baseline="0" dirty="0"/>
              <a:t>In such algorithms, all clusters are determined promptly. Initial groups are specified and reallocated towards a union. In other words, the partitioning algorithms divide data objects into a number of partitions, where each partition represents a cluster. These clusters should full the following requirements:</a:t>
            </a:r>
          </a:p>
          <a:p>
            <a:pPr lvl="2"/>
            <a:r>
              <a:rPr lang="en-US" sz="1400" b="0" i="0" u="none" strike="noStrike" baseline="0" dirty="0"/>
              <a:t>(1) each group must contain at least one object </a:t>
            </a:r>
          </a:p>
          <a:p>
            <a:pPr lvl="2"/>
            <a:r>
              <a:rPr lang="en-US" sz="1400" b="0" i="0" u="none" strike="noStrike" baseline="0" dirty="0"/>
              <a:t>(2) each object must belong to exactly one group </a:t>
            </a:r>
          </a:p>
          <a:p>
            <a:pPr lvl="1"/>
            <a:r>
              <a:rPr lang="en-US" sz="1600" b="0" i="0" u="none" strike="noStrike" baseline="0" dirty="0"/>
              <a:t>In the K-means algorithm, for instance, a center is the average of all points and coordinates representing the arithmetic mean. In the K-medoids algorithm, objects which are near the center represent the clusters. There are many other partitioning algorithms such as K-modes, PAM, CLARA, CLARANS and FCM</a:t>
            </a:r>
            <a:endParaRPr lang="en-US" dirty="0"/>
          </a:p>
        </p:txBody>
      </p:sp>
    </p:spTree>
    <p:extLst>
      <p:ext uri="{BB962C8B-B14F-4D97-AF65-F5344CB8AC3E}">
        <p14:creationId xmlns:p14="http://schemas.microsoft.com/office/powerpoint/2010/main" val="176156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fontScale="92500" lnSpcReduction="10000"/>
          </a:bodyPr>
          <a:lstStyle/>
          <a:p>
            <a:pPr algn="l"/>
            <a:r>
              <a:rPr lang="en-US" sz="1800" b="1" i="0" u="none" strike="noStrike" baseline="0" dirty="0">
                <a:latin typeface="TimesLTStd-Bold"/>
              </a:rPr>
              <a:t>Hierarchical-based</a:t>
            </a:r>
            <a:r>
              <a:rPr lang="en-US" sz="1800" b="0" i="0" u="none" strike="noStrike" baseline="0" dirty="0">
                <a:latin typeface="TimesLTStd-Roman"/>
              </a:rPr>
              <a:t>: </a:t>
            </a:r>
          </a:p>
          <a:p>
            <a:pPr lvl="1"/>
            <a:r>
              <a:rPr lang="en-US" sz="1800" b="0" i="0" u="none" strike="noStrike" baseline="0" dirty="0"/>
              <a:t>Data are organized in a hierarchical manner depending on the medium of proximity. Proximities are obtained by the intermediate nodes. A dendrogram represents the datasets, where individual data is presented by leaf nodes. The initial cluster gradually divides into several clusters as the hierarchy continues. Hierarchical clustering methods can be agglomerative (bottom-up) or divisive (top-down). </a:t>
            </a:r>
          </a:p>
          <a:p>
            <a:pPr lvl="1"/>
            <a:r>
              <a:rPr lang="en-US" sz="1800" b="0" i="0" u="none" strike="noStrike" baseline="0" dirty="0"/>
              <a:t>An agglomerative clustering starts with one object for each cluster and recursively merges two or more of the most appropriate clusters. </a:t>
            </a:r>
          </a:p>
          <a:p>
            <a:pPr lvl="1"/>
            <a:r>
              <a:rPr lang="en-US" sz="1800" b="0" i="0" u="none" strike="noStrike" baseline="0" dirty="0"/>
              <a:t>A divisive clustering starts with the dataset as one cluster and recursively splits the most appropriate cluster. The process continues until a stopping criterion is reached (frequently, the requested number </a:t>
            </a:r>
            <a:r>
              <a:rPr lang="en-US" sz="1800" b="0" i="1" u="none" strike="noStrike" baseline="0" dirty="0"/>
              <a:t>k </a:t>
            </a:r>
            <a:r>
              <a:rPr lang="en-US" sz="1800" b="0" i="0" u="none" strike="noStrike" baseline="0" dirty="0"/>
              <a:t>of clusters). </a:t>
            </a:r>
          </a:p>
          <a:p>
            <a:pPr lvl="1"/>
            <a:r>
              <a:rPr lang="en-US" sz="1800" b="0" i="0" u="none" strike="noStrike" baseline="0" dirty="0"/>
              <a:t>The hierarchical method has a major drawback though, which relates to the fact that once a step (merge or split) is performed, this cannot be undone. BIRCH, CURE, ROCK and Chameleon are some of the well-known algorithms of this category.</a:t>
            </a:r>
            <a:endParaRPr lang="en-US" dirty="0"/>
          </a:p>
        </p:txBody>
      </p:sp>
    </p:spTree>
    <p:extLst>
      <p:ext uri="{BB962C8B-B14F-4D97-AF65-F5344CB8AC3E}">
        <p14:creationId xmlns:p14="http://schemas.microsoft.com/office/powerpoint/2010/main" val="375420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a:bodyPr>
          <a:lstStyle/>
          <a:p>
            <a:pPr algn="l"/>
            <a:r>
              <a:rPr lang="en-US" sz="1800" b="1" i="0" u="none" strike="noStrike" baseline="0" dirty="0"/>
              <a:t>Density-based</a:t>
            </a:r>
            <a:r>
              <a:rPr lang="en-US" sz="1800" b="0" i="0" u="none" strike="noStrike" baseline="0" dirty="0"/>
              <a:t>: </a:t>
            </a:r>
          </a:p>
          <a:p>
            <a:pPr lvl="1"/>
            <a:r>
              <a:rPr lang="en-US" sz="1800" b="0" i="0" u="none" strike="noStrike" baseline="0" dirty="0"/>
              <a:t>Here, data objects are separated based on their regions of density, connectivity and boundary. They are closely related to point-nearest </a:t>
            </a:r>
            <a:r>
              <a:rPr lang="en-US" sz="1800" b="0" i="0" u="none" strike="noStrike" baseline="0" dirty="0" err="1"/>
              <a:t>neighbours</a:t>
            </a:r>
            <a:r>
              <a:rPr lang="en-US" sz="1800" b="0" i="0" u="none" strike="noStrike" baseline="0" dirty="0"/>
              <a:t>. </a:t>
            </a:r>
          </a:p>
          <a:p>
            <a:pPr lvl="1"/>
            <a:r>
              <a:rPr lang="en-US" sz="1800" b="0" i="0" u="none" strike="noStrike" baseline="0" dirty="0"/>
              <a:t>A cluster, defined as a connected dense component, grows in any direction that density leads to. Therefore, density-based algorithms are capable of discovering</a:t>
            </a:r>
            <a:r>
              <a:rPr lang="en-US" sz="1800" dirty="0"/>
              <a:t> </a:t>
            </a:r>
            <a:r>
              <a:rPr lang="en-US" sz="1800" b="0" i="0" u="none" strike="noStrike" baseline="0" dirty="0"/>
              <a:t>clusters of arbitrary shapes. Also, this provides a natural protection against outliers. Thus the overall density of a point is analyzed to determine the functions of datasets that influence a particular data point. </a:t>
            </a:r>
          </a:p>
          <a:p>
            <a:pPr lvl="1"/>
            <a:r>
              <a:rPr lang="en-US" sz="1800" b="0" i="0" u="none" strike="noStrike" baseline="0" dirty="0"/>
              <a:t>DBSCAN, OPTICS, DBCLASD and DENCLUE are algorithms that use such a method to filter out noise (outliers) and discover clusters of arbitrary shape.</a:t>
            </a:r>
            <a:endParaRPr lang="en-US" dirty="0"/>
          </a:p>
        </p:txBody>
      </p:sp>
    </p:spTree>
    <p:extLst>
      <p:ext uri="{BB962C8B-B14F-4D97-AF65-F5344CB8AC3E}">
        <p14:creationId xmlns:p14="http://schemas.microsoft.com/office/powerpoint/2010/main" val="292053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a:bodyPr>
          <a:lstStyle/>
          <a:p>
            <a:pPr algn="l"/>
            <a:r>
              <a:rPr lang="en-US" sz="1800" b="1" i="0" u="none" strike="noStrike" baseline="0" dirty="0"/>
              <a:t>Grid-based</a:t>
            </a:r>
            <a:r>
              <a:rPr lang="en-US" sz="1800" b="0" i="0" u="none" strike="noStrike" baseline="0" dirty="0"/>
              <a:t>: </a:t>
            </a:r>
          </a:p>
          <a:p>
            <a:pPr lvl="1"/>
            <a:r>
              <a:rPr lang="en-US" sz="1800" b="0" i="0" u="none" strike="noStrike" baseline="0" dirty="0"/>
              <a:t>The space of the data objects is divided into grids. The main advantage of this approach is its fast processing time, because it goes through the dataset once to compute the statistical values for the grids. The accumulated grid-data make grid-based clustering techniques independent of the number of data objects that employ a uniform grid to collect regional statistical data, and then perform the clustering on the grid, instead of the database directly. </a:t>
            </a:r>
          </a:p>
          <a:p>
            <a:pPr lvl="1"/>
            <a:r>
              <a:rPr lang="en-US" sz="1800" b="0" i="0" u="none" strike="noStrike" baseline="0" dirty="0"/>
              <a:t>The performance of a grid-based method depends on the size of the grid, which is usually much less than the size of the database. However, for highly irregular data distributions, using a single uniform grid may not be sufficient to obtain the required clustering quality or fulfill the time requirement. Wave-Cluster and STING are typical examples of this category.</a:t>
            </a:r>
            <a:endParaRPr lang="en-US" dirty="0"/>
          </a:p>
        </p:txBody>
      </p:sp>
    </p:spTree>
    <p:extLst>
      <p:ext uri="{BB962C8B-B14F-4D97-AF65-F5344CB8AC3E}">
        <p14:creationId xmlns:p14="http://schemas.microsoft.com/office/powerpoint/2010/main" val="141920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CLUSTERING ALGORITHM CATEGORIES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p:txBody>
          <a:bodyPr>
            <a:normAutofit/>
          </a:bodyPr>
          <a:lstStyle/>
          <a:p>
            <a:pPr algn="l"/>
            <a:r>
              <a:rPr lang="en-US" sz="1800" b="1" i="0" u="none" strike="noStrike" baseline="0" dirty="0"/>
              <a:t>Model-based</a:t>
            </a:r>
            <a:r>
              <a:rPr lang="en-US" sz="1800" b="0" i="0" u="none" strike="noStrike" baseline="0" dirty="0"/>
              <a:t>: </a:t>
            </a:r>
          </a:p>
          <a:p>
            <a:pPr lvl="1"/>
            <a:r>
              <a:rPr lang="en-US" sz="1800" b="0" i="0" u="none" strike="noStrike" baseline="0" dirty="0"/>
              <a:t>Such a method optimizes the fit between the given data and some (predefined) mathematical model. It is based on the assumption that the data is generated by a mixture of underlying probability distributions. </a:t>
            </a:r>
          </a:p>
          <a:p>
            <a:pPr lvl="1"/>
            <a:r>
              <a:rPr lang="en-US" sz="1800" i="0" dirty="0"/>
              <a:t>I</a:t>
            </a:r>
            <a:r>
              <a:rPr lang="en-US" sz="1800" b="0" i="0" u="none" strike="noStrike" baseline="0" dirty="0"/>
              <a:t>t leads to a way of automatically determining the number of clusters based on standard statistics, taking noise (outliers) into account and thus yielding a robust clustering method. </a:t>
            </a:r>
          </a:p>
          <a:p>
            <a:pPr lvl="1"/>
            <a:r>
              <a:rPr lang="en-US" sz="1800" b="0" i="0" u="none" strike="noStrike" baseline="0" dirty="0"/>
              <a:t>There are two major approaches that are based on the model-based method: </a:t>
            </a:r>
            <a:r>
              <a:rPr lang="en-US" sz="1800" b="0" i="1" u="none" strike="noStrike" baseline="0" dirty="0"/>
              <a:t>statistical </a:t>
            </a:r>
            <a:r>
              <a:rPr lang="en-US" sz="1800" b="0" i="0" u="none" strike="noStrike" baseline="0" dirty="0"/>
              <a:t>and </a:t>
            </a:r>
            <a:r>
              <a:rPr lang="en-US" sz="1800" b="0" i="1" u="none" strike="noStrike" baseline="0" dirty="0"/>
              <a:t>neural network </a:t>
            </a:r>
            <a:r>
              <a:rPr lang="en-US" sz="1800" b="0" i="0" u="none" strike="noStrike" baseline="0" dirty="0"/>
              <a:t>approaches.</a:t>
            </a:r>
            <a:endParaRPr lang="en-US" dirty="0"/>
          </a:p>
        </p:txBody>
      </p:sp>
    </p:spTree>
    <p:extLst>
      <p:ext uri="{BB962C8B-B14F-4D97-AF65-F5344CB8AC3E}">
        <p14:creationId xmlns:p14="http://schemas.microsoft.com/office/powerpoint/2010/main" val="14631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CRITERION TO BENCHMARK CLUSTERING METHODS</a:t>
            </a:r>
          </a:p>
        </p:txBody>
      </p:sp>
      <p:sp>
        <p:nvSpPr>
          <p:cNvPr id="5" name="Content Placeholder 4">
            <a:extLst>
              <a:ext uri="{FF2B5EF4-FFF2-40B4-BE49-F238E27FC236}">
                <a16:creationId xmlns:a16="http://schemas.microsoft.com/office/drawing/2014/main" id="{CC6DA62D-72B8-43C6-A008-CD793357F465}"/>
              </a:ext>
            </a:extLst>
          </p:cNvPr>
          <p:cNvSpPr>
            <a:spLocks noGrp="1"/>
          </p:cNvSpPr>
          <p:nvPr>
            <p:ph idx="1"/>
          </p:nvPr>
        </p:nvSpPr>
        <p:spPr>
          <a:xfrm>
            <a:off x="1371600" y="2286000"/>
            <a:ext cx="9601200" cy="4487662"/>
          </a:xfrm>
        </p:spPr>
        <p:txBody>
          <a:bodyPr>
            <a:normAutofit/>
          </a:bodyPr>
          <a:lstStyle/>
          <a:p>
            <a:pPr algn="l"/>
            <a:r>
              <a:rPr lang="en-US" sz="1800" b="0" i="0" u="none" strike="noStrike" baseline="0" dirty="0"/>
              <a:t>When evaluating clustering methods for big data, specific</a:t>
            </a:r>
            <a:r>
              <a:rPr lang="en-US" sz="1800" dirty="0"/>
              <a:t> </a:t>
            </a:r>
            <a:r>
              <a:rPr lang="en-US" sz="1800" b="0" i="0" u="none" strike="noStrike" baseline="0" dirty="0"/>
              <a:t>criteria need to be used to evaluate the relative strengths and weaknesses of every algorithm with respect to the three-dimensional properties of big data, including </a:t>
            </a:r>
            <a:r>
              <a:rPr lang="en-US" sz="1800" b="0" i="1" u="none" strike="noStrike" baseline="0" dirty="0"/>
              <a:t>Volume</a:t>
            </a:r>
            <a:r>
              <a:rPr lang="en-US" sz="1800" b="0" i="0" u="none" strike="noStrike" baseline="0" dirty="0"/>
              <a:t>, </a:t>
            </a:r>
            <a:r>
              <a:rPr lang="en-US" sz="1800" b="0" i="1" u="none" strike="noStrike" baseline="0" dirty="0"/>
              <a:t>Velocity</a:t>
            </a:r>
            <a:r>
              <a:rPr lang="en-US" sz="1800" b="0" i="0" u="none" strike="noStrike" baseline="0" dirty="0"/>
              <a:t>, and </a:t>
            </a:r>
            <a:r>
              <a:rPr lang="en-US" sz="1800" b="0" i="1" u="none" strike="noStrike" baseline="0" dirty="0"/>
              <a:t>Variety</a:t>
            </a:r>
            <a:r>
              <a:rPr lang="en-US" sz="1800" b="0" i="0" u="none" strike="noStrike" baseline="0" dirty="0"/>
              <a:t>.</a:t>
            </a:r>
          </a:p>
          <a:p>
            <a:pPr lvl="1"/>
            <a:r>
              <a:rPr lang="en-US" sz="1800" b="1" i="0" u="none" strike="noStrike" baseline="0" dirty="0"/>
              <a:t>Volume </a:t>
            </a:r>
            <a:r>
              <a:rPr lang="en-US" sz="1800" b="0" i="0" u="none" strike="noStrike" baseline="0" dirty="0"/>
              <a:t>refers to the ability of a clustering algorithm to deal with a large amount of data. To guide the selection of a suitable clustering algorithm with respect to the </a:t>
            </a:r>
            <a:r>
              <a:rPr lang="en-US" sz="1800" b="0" i="1" u="none" strike="noStrike" baseline="0" dirty="0"/>
              <a:t>Volume </a:t>
            </a:r>
            <a:r>
              <a:rPr lang="en-US" sz="1800" b="0" i="0" u="none" strike="noStrike" baseline="0" dirty="0"/>
              <a:t>property, the following criteria are considered: (</a:t>
            </a:r>
            <a:r>
              <a:rPr lang="en-US" sz="1800" b="0" i="0" u="none" strike="noStrike" baseline="0" dirty="0" err="1"/>
              <a:t>i</a:t>
            </a:r>
            <a:r>
              <a:rPr lang="en-US" sz="1800" b="0" i="0" u="none" strike="noStrike" baseline="0" dirty="0"/>
              <a:t>) size of the dataset, (ii) handling high dimensionality and (iii) handling outliers/ noisy data.</a:t>
            </a:r>
          </a:p>
          <a:p>
            <a:pPr lvl="1"/>
            <a:r>
              <a:rPr lang="en-US" sz="1800" b="1" i="0" u="none" strike="noStrike" baseline="0" dirty="0"/>
              <a:t>Variety </a:t>
            </a:r>
            <a:r>
              <a:rPr lang="en-US" sz="1800" b="0" i="0" u="none" strike="noStrike" baseline="0" dirty="0"/>
              <a:t>refers to the ability of a clustering algorithm to handle different types of data (numerical, categorical and hierarchical). To guide the selection of a suitable clustering algorithm with respect to the </a:t>
            </a:r>
            <a:r>
              <a:rPr lang="en-US" sz="1800" b="0" i="1" u="none" strike="noStrike" baseline="0" dirty="0"/>
              <a:t>Variety </a:t>
            </a:r>
            <a:r>
              <a:rPr lang="en-US" sz="1800" b="0" i="0" u="none" strike="noStrike" baseline="0" dirty="0"/>
              <a:t>property, the following criteria are considered: (</a:t>
            </a:r>
            <a:r>
              <a:rPr lang="en-US" sz="1800" b="0" i="0" u="none" strike="noStrike" baseline="0" dirty="0" err="1"/>
              <a:t>i</a:t>
            </a:r>
            <a:r>
              <a:rPr lang="en-US" sz="1800" b="0" i="0" u="none" strike="noStrike" baseline="0" dirty="0"/>
              <a:t>) type of dataset and (ii) clusters shape.</a:t>
            </a:r>
          </a:p>
          <a:p>
            <a:pPr lvl="1"/>
            <a:r>
              <a:rPr lang="en-US" sz="1800" b="1" i="0" u="none" strike="noStrike" baseline="0" dirty="0"/>
              <a:t>Velocity </a:t>
            </a:r>
            <a:r>
              <a:rPr lang="en-US" sz="1800" b="0" i="0" u="none" strike="noStrike" baseline="0" dirty="0"/>
              <a:t>refers to the speed of a clustering algorithm on big data. To guide the selection of a suitable clustering algorithm with respect to the </a:t>
            </a:r>
            <a:r>
              <a:rPr lang="en-US" sz="1800" b="0" i="1" u="none" strike="noStrike" baseline="0" dirty="0"/>
              <a:t>Velocity </a:t>
            </a:r>
            <a:r>
              <a:rPr lang="en-US" sz="1800" b="0" i="0" u="none" strike="noStrike" baseline="0" dirty="0"/>
              <a:t>property, the following criteria are considered: (</a:t>
            </a:r>
            <a:r>
              <a:rPr lang="en-US" sz="1800" b="0" i="0" u="none" strike="noStrike" baseline="0" dirty="0" err="1"/>
              <a:t>i</a:t>
            </a:r>
            <a:r>
              <a:rPr lang="en-US" sz="1800" b="0" i="0" u="none" strike="noStrike" baseline="0" dirty="0"/>
              <a:t>) complexity of algorithm and (ii) the run time performance.</a:t>
            </a:r>
            <a:endParaRPr lang="en-US" dirty="0"/>
          </a:p>
        </p:txBody>
      </p:sp>
    </p:spTree>
    <p:extLst>
      <p:ext uri="{BB962C8B-B14F-4D97-AF65-F5344CB8AC3E}">
        <p14:creationId xmlns:p14="http://schemas.microsoft.com/office/powerpoint/2010/main" val="2844603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976</TotalTime>
  <Words>1322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TimesLTStd-Bold</vt:lpstr>
      <vt:lpstr>TimesLTStd-Roman</vt:lpstr>
      <vt:lpstr>Crop</vt:lpstr>
      <vt:lpstr>Big data analytics</vt:lpstr>
      <vt:lpstr>CLUSTERING ALGORITHMS FOR  BIG DATA</vt:lpstr>
      <vt:lpstr>CLUSTERING ALGORITHM CATEGORIES</vt:lpstr>
      <vt:lpstr>CLUSTERING ALGORITHM CATEGORIES</vt:lpstr>
      <vt:lpstr>CLUSTERING ALGORITHM CATEGORIES</vt:lpstr>
      <vt:lpstr>CLUSTERING ALGORITHM CATEGORIES</vt:lpstr>
      <vt:lpstr>CLUSTERING ALGORITHM CATEGORIES</vt:lpstr>
      <vt:lpstr>CLUSTERING ALGORITHM CATEGORIES</vt:lpstr>
      <vt:lpstr>CRITERION TO BENCHMARK CLUSTERING METHODS</vt:lpstr>
      <vt:lpstr>CRITERION TO BENCHMARK CLUSTERING METHODS</vt:lpstr>
      <vt:lpstr>CRITERION TO BENCHMARK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dc:title>
  <dc:creator>Daniel Borlea</dc:creator>
  <cp:lastModifiedBy>Daniel</cp:lastModifiedBy>
  <cp:revision>23</cp:revision>
  <dcterms:created xsi:type="dcterms:W3CDTF">2016-10-02T08:37:10Z</dcterms:created>
  <dcterms:modified xsi:type="dcterms:W3CDTF">2020-10-01T06:58:49Z</dcterms:modified>
</cp:coreProperties>
</file>