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361F-5F0D-E6DF-90B7-E57DAB42B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E1752-BB34-7E60-131C-E46D57205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1D693-904E-CADA-80CE-F92F1FC0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DC5F-958F-4B16-81A1-A7078D05FC6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92D16-F7E8-BF6E-D705-3B32B4A4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F1178-3B0F-293F-2156-9284E6A8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D160-1DCD-4CD5-8031-B47336C4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F222-FB10-8736-494E-D72CD80B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A7C14-0B61-E8A7-DE93-E98E0123A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DFA02-76CA-8544-C898-EF1E4C9B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DC5F-958F-4B16-81A1-A7078D05FC6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B5B35-1F7D-0E6C-CFB6-3E5AA340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13943-C318-E4D7-E219-83F50453A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D160-1DCD-4CD5-8031-B47336C4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6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6AC6D-FA4C-663C-382A-1E9D3271B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52050-7DE7-754F-0B4B-3F0CF3D56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9F358-5E1C-EBC9-1139-16CA1769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DC5F-958F-4B16-81A1-A7078D05FC6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5E9F3-49AB-0556-C97B-EF1AAEED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A8E3C-28C5-D2BD-CEEF-21983360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D160-1DCD-4CD5-8031-B47336C4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3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0BAC-DCB9-4397-F2EE-A9F17421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27B81-451A-F059-13AA-459DD03F1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469C2-0B35-5DE7-E1E2-81633768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DC5F-958F-4B16-81A1-A7078D05FC6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3D92D-DE07-9BAC-D067-335221B7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48777-F38D-BA95-E66E-80EBD345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D160-1DCD-4CD5-8031-B47336C4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8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68B11-4161-6E61-C103-1AD23331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29ED3-6B4D-1042-4133-56BD62C95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4AFDF-5EF1-1F6E-81FF-5EC80253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DC5F-958F-4B16-81A1-A7078D05FC6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5371E-0BEC-303B-560A-0908CEB8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716A9-6266-4A86-63CE-4ECF184F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D160-1DCD-4CD5-8031-B47336C4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21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722A-9C0F-3953-7CD7-09198F99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E9218-9714-1FBD-12BC-5C1C9F293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1D6A7-2296-BEF3-3CC6-3DAF8DA0D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3D13D-E5FC-7260-6BF0-A1E97241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DC5F-958F-4B16-81A1-A7078D05FC6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25F92-2687-6684-1565-EC904F18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AEA76-BDC4-2F4A-FE57-9E1CE2E1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D160-1DCD-4CD5-8031-B47336C4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4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A337-21D8-EA69-62C7-482274B8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FD184-A858-E0AE-B46C-96DC55B89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37C8B-1B99-9100-3400-51542C867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E059D6-DD1C-EA53-0136-34108D41B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F52A2B-722B-782E-2647-4D8B2424F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4264E-DE45-488C-A7D4-79665F84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DC5F-958F-4B16-81A1-A7078D05FC6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D402A-CCB0-9680-250B-FC748AF6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D77F8-742C-90FA-4354-A46F11AC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D160-1DCD-4CD5-8031-B47336C4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3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9FA3-BCD6-75C8-0813-E92B0F49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39AB0-3617-1DD3-2009-10B71955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DC5F-958F-4B16-81A1-A7078D05FC6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F4D58-59BB-ABA3-D985-5FD2B5C5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8BDDB6-5E65-0785-7D3E-9ACFCF9C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D160-1DCD-4CD5-8031-B47336C4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3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510AA-CC79-B6C1-6742-AE70BE70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DC5F-958F-4B16-81A1-A7078D05FC6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6964B-59FA-B916-6247-1BD7A928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1ECC-1AFE-79C8-4CC6-E8A8783D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D160-1DCD-4CD5-8031-B47336C4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3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11BA-7541-5666-32FA-DFAE944C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50247-D90F-CDD7-488B-576DC1ED9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1EB55-CFE0-6F45-D18F-5152A3E48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C01D9-ECB8-1CF2-C2B5-90CDD7F5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DC5F-958F-4B16-81A1-A7078D05FC6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3B403-B8C0-1F2B-ED34-841D2B515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EDE9E-1BEB-A1EF-117D-443B8CE6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D160-1DCD-4CD5-8031-B47336C4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5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5E2D-35A3-7C2B-EECF-A29ED180D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8C76C-F753-5F87-4BDE-F637B8C96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79820F-9102-925E-1B6C-7C322E1C9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29998-E746-B8D9-93C0-AD97CDE02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DC5F-958F-4B16-81A1-A7078D05FC6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B318C-D7E8-0E8B-825E-3F902801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E5960-0DF2-8F48-08D3-6CD25627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FD160-1DCD-4CD5-8031-B47336C4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4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DED9D-BD51-A76A-8F0C-D3DD490E6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DDE69-5739-5229-5F88-09F46CB41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E9D38-5A0D-0841-6B52-995D03172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BEDC5F-958F-4B16-81A1-A7078D05FC6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2880E-53D7-F9A9-9ADB-AE166786E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C44D1-B288-378D-E117-60258F171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CFD160-1DCD-4CD5-8031-B47336C4A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8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1E9DA-9F5C-CEDA-42F0-8AFCC47E64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</a:t>
            </a:r>
            <a:r>
              <a:rPr lang="ro-RO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ție proiect SCIA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BD952-9DA4-89CF-5A92-6339518F26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o-RO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Student</a:t>
            </a:r>
            <a:r>
              <a:rPr lang="en-US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  <a:r>
              <a:rPr lang="ro-RO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Sâmboan Miruna</a:t>
            </a:r>
          </a:p>
          <a:p>
            <a:pPr algn="r"/>
            <a:r>
              <a:rPr lang="ro-RO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Anul 3, specializarea TST</a:t>
            </a:r>
          </a:p>
          <a:p>
            <a:pPr algn="r"/>
            <a:r>
              <a:rPr lang="ro-RO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Grupa 2231</a:t>
            </a:r>
            <a:endParaRPr lang="en-US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51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8D4C-B1D7-42EA-2800-A2C33291A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Specifica</a:t>
            </a:r>
            <a:r>
              <a:rPr lang="ro-RO" sz="40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ții proiect</a:t>
            </a:r>
            <a:endParaRPr lang="en-US" sz="40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830C6B2A-18D7-4FD0-862A-6F146BF059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479063"/>
                  </p:ext>
                </p:extLst>
              </p:nvPr>
            </p:nvGraphicFramePr>
            <p:xfrm>
              <a:off x="768484" y="2687320"/>
              <a:ext cx="10585315" cy="237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7063">
                      <a:extLst>
                        <a:ext uri="{9D8B030D-6E8A-4147-A177-3AD203B41FA5}">
                          <a16:colId xmlns:a16="http://schemas.microsoft.com/office/drawing/2014/main" val="1087405578"/>
                        </a:ext>
                      </a:extLst>
                    </a:gridCol>
                    <a:gridCol w="2117063">
                      <a:extLst>
                        <a:ext uri="{9D8B030D-6E8A-4147-A177-3AD203B41FA5}">
                          <a16:colId xmlns:a16="http://schemas.microsoft.com/office/drawing/2014/main" val="1804323449"/>
                        </a:ext>
                      </a:extLst>
                    </a:gridCol>
                    <a:gridCol w="2117063">
                      <a:extLst>
                        <a:ext uri="{9D8B030D-6E8A-4147-A177-3AD203B41FA5}">
                          <a16:colId xmlns:a16="http://schemas.microsoft.com/office/drawing/2014/main" val="887768613"/>
                        </a:ext>
                      </a:extLst>
                    </a:gridCol>
                    <a:gridCol w="2117063">
                      <a:extLst>
                        <a:ext uri="{9D8B030D-6E8A-4147-A177-3AD203B41FA5}">
                          <a16:colId xmlns:a16="http://schemas.microsoft.com/office/drawing/2014/main" val="3031861047"/>
                        </a:ext>
                      </a:extLst>
                    </a:gridCol>
                    <a:gridCol w="2117063">
                      <a:extLst>
                        <a:ext uri="{9D8B030D-6E8A-4147-A177-3AD203B41FA5}">
                          <a16:colId xmlns:a16="http://schemas.microsoft.com/office/drawing/2014/main" val="17960863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ro-RO" b="1" i="0" dirty="0">
                            <a:solidFill>
                              <a:srgbClr val="FF0000"/>
                            </a:solidFill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ro-RO" b="1" i="0" dirty="0">
                              <a:solidFill>
                                <a:srgbClr val="FF0000"/>
                              </a:solidFill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Cod temă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b="1" i="0" dirty="0">
                            <a:solidFill>
                              <a:srgbClr val="FF0000"/>
                            </a:solidFill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ro-RO" b="1" i="0" dirty="0">
                              <a:solidFill>
                                <a:srgbClr val="FF0000"/>
                              </a:solidFill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Domeniu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b="1" i="0" dirty="0">
                            <a:solidFill>
                              <a:srgbClr val="FF0000"/>
                            </a:solidFill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ro-RO" b="1" i="0" dirty="0">
                              <a:solidFill>
                                <a:srgbClr val="FF0000"/>
                              </a:solidFill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Temă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b="1" i="0" dirty="0">
                              <a:solidFill>
                                <a:srgbClr val="FF0000"/>
                              </a:solidFill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Domeniu de frecvență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b="1" i="0" dirty="0">
                              <a:solidFill>
                                <a:srgbClr val="FF0000"/>
                              </a:solidFill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Circuite folosite pentru implementare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3797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b="1" i="0" dirty="0">
                              <a:solidFill>
                                <a:srgbClr val="FF0000"/>
                              </a:solidFill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CVF5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b="1" i="0" dirty="0">
                              <a:solidFill>
                                <a:srgbClr val="FF0000"/>
                              </a:solidFill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Generare semnal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b="1" i="0" dirty="0">
                              <a:solidFill>
                                <a:srgbClr val="FF0000"/>
                              </a:solidFill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Convertor V/F cu frecvențe în domeniul audio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0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b="1" i="0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𝐕</m:t>
                                    </m:r>
                                  </m:e>
                                  <m:sub>
                                    <m:r>
                                      <a:rPr lang="ro-RO" b="1" i="0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𝐈𝐍</m:t>
                                    </m:r>
                                  </m:sub>
                                </m:sSub>
                                <m:r>
                                  <a:rPr lang="en-US" b="1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1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𝟎𝐕</m:t>
                                </m:r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La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0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b="1" i="0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𝐕</m:t>
                                  </m:r>
                                </m:e>
                                <m:sub>
                                  <m:r>
                                    <a:rPr lang="ro-RO" b="1" i="0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𝐈𝐍</m:t>
                                  </m:r>
                                </m:sub>
                              </m:sSub>
                              <m:r>
                                <a:rPr lang="en-US" b="1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b="1" i="0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𝟑𝐕</m:t>
                              </m:r>
                            </m:oMath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0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𝐅</m:t>
                                    </m:r>
                                  </m:e>
                                  <m:sub>
                                    <m:r>
                                      <a:rPr lang="en-US" b="1" i="0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𝐎𝐔𝐓</m:t>
                                    </m:r>
                                  </m:sub>
                                </m:sSub>
                                <m:r>
                                  <a:rPr lang="en-US" b="1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𝟑𝐊𝐇𝐳</m:t>
                                </m:r>
                              </m:oMath>
                            </m:oMathPara>
                          </a14:m>
                          <a:endParaRPr lang="en-US" b="1" i="0" dirty="0">
                            <a:solidFill>
                              <a:srgbClr val="FF0000"/>
                            </a:solidFill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AO inv/</a:t>
                          </a:r>
                          <a:r>
                            <a:rPr lang="en-US" b="1" i="0" dirty="0" err="1">
                              <a:solidFill>
                                <a:srgbClr val="FF0000"/>
                              </a:solidFill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neinv</a:t>
                          </a:r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 + switch pe TB </a:t>
                          </a:r>
                          <a:r>
                            <a:rPr lang="en-US" b="1" i="0" dirty="0" err="1">
                              <a:solidFill>
                                <a:srgbClr val="FF0000"/>
                              </a:solidFill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complementar</a:t>
                          </a:r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 + integrator + Trigger- Schmidt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07089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830C6B2A-18D7-4FD0-862A-6F146BF059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479063"/>
                  </p:ext>
                </p:extLst>
              </p:nvPr>
            </p:nvGraphicFramePr>
            <p:xfrm>
              <a:off x="768484" y="2687320"/>
              <a:ext cx="10585315" cy="237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7063">
                      <a:extLst>
                        <a:ext uri="{9D8B030D-6E8A-4147-A177-3AD203B41FA5}">
                          <a16:colId xmlns:a16="http://schemas.microsoft.com/office/drawing/2014/main" val="1087405578"/>
                        </a:ext>
                      </a:extLst>
                    </a:gridCol>
                    <a:gridCol w="2117063">
                      <a:extLst>
                        <a:ext uri="{9D8B030D-6E8A-4147-A177-3AD203B41FA5}">
                          <a16:colId xmlns:a16="http://schemas.microsoft.com/office/drawing/2014/main" val="1804323449"/>
                        </a:ext>
                      </a:extLst>
                    </a:gridCol>
                    <a:gridCol w="2117063">
                      <a:extLst>
                        <a:ext uri="{9D8B030D-6E8A-4147-A177-3AD203B41FA5}">
                          <a16:colId xmlns:a16="http://schemas.microsoft.com/office/drawing/2014/main" val="887768613"/>
                        </a:ext>
                      </a:extLst>
                    </a:gridCol>
                    <a:gridCol w="2117063">
                      <a:extLst>
                        <a:ext uri="{9D8B030D-6E8A-4147-A177-3AD203B41FA5}">
                          <a16:colId xmlns:a16="http://schemas.microsoft.com/office/drawing/2014/main" val="3031861047"/>
                        </a:ext>
                      </a:extLst>
                    </a:gridCol>
                    <a:gridCol w="2117063">
                      <a:extLst>
                        <a:ext uri="{9D8B030D-6E8A-4147-A177-3AD203B41FA5}">
                          <a16:colId xmlns:a16="http://schemas.microsoft.com/office/drawing/2014/main" val="179608632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endParaRPr lang="ro-RO" b="1" i="0" dirty="0">
                            <a:solidFill>
                              <a:srgbClr val="FF0000"/>
                            </a:solidFill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ro-RO" b="1" i="0" dirty="0">
                              <a:solidFill>
                                <a:srgbClr val="FF0000"/>
                              </a:solidFill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Cod temă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b="1" i="0" dirty="0">
                            <a:solidFill>
                              <a:srgbClr val="FF0000"/>
                            </a:solidFill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ro-RO" b="1" i="0" dirty="0">
                              <a:solidFill>
                                <a:srgbClr val="FF0000"/>
                              </a:solidFill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Domeniu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o-RO" b="1" i="0" dirty="0">
                            <a:solidFill>
                              <a:srgbClr val="FF0000"/>
                            </a:solidFill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ro-RO" b="1" i="0" dirty="0">
                              <a:solidFill>
                                <a:srgbClr val="FF0000"/>
                              </a:solidFill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Temă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b="1" i="0" dirty="0">
                              <a:solidFill>
                                <a:srgbClr val="FF0000"/>
                              </a:solidFill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Domeniu de frecvență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b="1" i="0" dirty="0">
                              <a:solidFill>
                                <a:srgbClr val="FF0000"/>
                              </a:solidFill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Circuite folosite pentru implementare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3797460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b="1" i="0" dirty="0">
                              <a:solidFill>
                                <a:srgbClr val="FF0000"/>
                              </a:solidFill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CVF5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b="1" i="0" dirty="0">
                              <a:solidFill>
                                <a:srgbClr val="FF0000"/>
                              </a:solidFill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Generare semnal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b="1" i="0" dirty="0">
                              <a:solidFill>
                                <a:srgbClr val="FF0000"/>
                              </a:solidFill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Convertor V/F cu frecvențe în domeniul audio</a:t>
                          </a:r>
                          <a:endParaRPr lang="en-US" b="1" i="0" dirty="0">
                            <a:solidFill>
                              <a:srgbClr val="FF0000"/>
                            </a:solidFill>
                            <a:latin typeface="Times" panose="02020603050405020304" pitchFamily="18" charset="0"/>
                            <a:cs typeface="Times" panose="02020603050405020304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713" t="-64315" r="-100287" b="-6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AO inv/</a:t>
                          </a:r>
                          <a:r>
                            <a:rPr lang="en-US" b="1" i="0" dirty="0" err="1">
                              <a:solidFill>
                                <a:srgbClr val="FF0000"/>
                              </a:solidFill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neinv</a:t>
                          </a:r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 + switch pe TB </a:t>
                          </a:r>
                          <a:r>
                            <a:rPr lang="en-US" b="1" i="0" dirty="0" err="1">
                              <a:solidFill>
                                <a:srgbClr val="FF0000"/>
                              </a:solidFill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complementar</a:t>
                          </a:r>
                          <a:r>
                            <a:rPr lang="en-US" b="1" i="0" dirty="0">
                              <a:solidFill>
                                <a:srgbClr val="FF0000"/>
                              </a:solidFill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a:t> + integrator + Trigger- Schmidt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07089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4006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1B3E-76CF-1256-AA51-64D413BAD453}"/>
              </a:ext>
            </a:extLst>
          </p:cNvPr>
          <p:cNvSpPr txBox="1">
            <a:spLocks/>
          </p:cNvSpPr>
          <p:nvPr/>
        </p:nvSpPr>
        <p:spPr>
          <a:xfrm>
            <a:off x="838200" y="116733"/>
            <a:ext cx="10515600" cy="622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err="1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Schem</a:t>
            </a:r>
            <a:r>
              <a:rPr lang="ro-RO" sz="3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 electrică a circuitului</a:t>
            </a:r>
            <a:endParaRPr lang="en-US" sz="32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6" name="Picture 5" descr="A diagram of a circuit&#10;&#10;Description automatically generated">
            <a:extLst>
              <a:ext uri="{FF2B5EF4-FFF2-40B4-BE49-F238E27FC236}">
                <a16:creationId xmlns:a16="http://schemas.microsoft.com/office/drawing/2014/main" id="{FEA7AAB5-BB2E-8CBB-C6D1-729A83045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520" y="739303"/>
            <a:ext cx="8616071" cy="560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41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11D296B-B871-4937-3740-539ED640B444}"/>
              </a:ext>
            </a:extLst>
          </p:cNvPr>
          <p:cNvSpPr txBox="1">
            <a:spLocks/>
          </p:cNvSpPr>
          <p:nvPr/>
        </p:nvSpPr>
        <p:spPr>
          <a:xfrm>
            <a:off x="838200" y="116733"/>
            <a:ext cx="10515600" cy="622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sz="3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Calcule dimensionare AO inv/neinv cu switch pe TB </a:t>
            </a:r>
            <a:endParaRPr lang="en-US" sz="32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D69400-C7E4-C470-0F60-6F65D8713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47" y="1206229"/>
            <a:ext cx="4957860" cy="47959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E42613F-3FFD-A4BB-ACFC-20414F9B4061}"/>
              </a:ext>
            </a:extLst>
          </p:cNvPr>
          <p:cNvSpPr txBox="1">
            <a:spLocks/>
          </p:cNvSpPr>
          <p:nvPr/>
        </p:nvSpPr>
        <p:spPr>
          <a:xfrm>
            <a:off x="6452382" y="2902085"/>
            <a:ext cx="5050271" cy="105383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000" dirty="0">
                <a:latin typeface="Times" panose="02020603050405020304" pitchFamily="18" charset="0"/>
                <a:cs typeface="Times" panose="02020603050405020304" pitchFamily="18" charset="0"/>
              </a:rPr>
              <a:t>Pentru AO am ales R1=R1_1=10K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o-RO" sz="2000" dirty="0">
                <a:latin typeface="Times" panose="02020603050405020304" pitchFamily="18" charset="0"/>
                <a:cs typeface="Times" panose="02020603050405020304" pitchFamily="18" charset="0"/>
              </a:rPr>
              <a:t>Pentru rezistențele tranzistorilor, am ales R2=R2_2=100K</a:t>
            </a:r>
            <a:endParaRPr lang="en-US" sz="20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3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396B-0935-47AB-4343-C3C18D55C915}"/>
              </a:ext>
            </a:extLst>
          </p:cNvPr>
          <p:cNvSpPr txBox="1">
            <a:spLocks/>
          </p:cNvSpPr>
          <p:nvPr/>
        </p:nvSpPr>
        <p:spPr>
          <a:xfrm>
            <a:off x="838200" y="116733"/>
            <a:ext cx="10515600" cy="622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sz="3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Calcule dimensionare integrator</a:t>
            </a:r>
            <a:endParaRPr lang="en-US" sz="32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02DA9-03B0-F317-FCD7-D9B701DA4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709" y="2428875"/>
            <a:ext cx="3314700" cy="2000250"/>
          </a:xfrm>
          <a:prstGeom prst="rect">
            <a:avLst/>
          </a:prstGeom>
        </p:spPr>
      </p:pic>
      <p:pic>
        <p:nvPicPr>
          <p:cNvPr id="5" name="Picture 4" descr="A paper with a diagram and numbers&#10;&#10;Description automatically generated">
            <a:extLst>
              <a:ext uri="{FF2B5EF4-FFF2-40B4-BE49-F238E27FC236}">
                <a16:creationId xmlns:a16="http://schemas.microsoft.com/office/drawing/2014/main" id="{BFB86BC5-C7B9-25C2-015C-49B4038CC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930" y="1175310"/>
            <a:ext cx="5017361" cy="477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7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BA94-5AFF-FD13-A02B-9382521E79D1}"/>
              </a:ext>
            </a:extLst>
          </p:cNvPr>
          <p:cNvSpPr txBox="1">
            <a:spLocks/>
          </p:cNvSpPr>
          <p:nvPr/>
        </p:nvSpPr>
        <p:spPr>
          <a:xfrm>
            <a:off x="838200" y="116733"/>
            <a:ext cx="10515600" cy="622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sz="3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Calculele rezistențelor</a:t>
            </a:r>
          </a:p>
          <a:p>
            <a:pPr algn="ctr"/>
            <a:endParaRPr lang="en-US" sz="32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" name="Picture 3" descr="A white paper with blue writing on it&#10;&#10;Description automatically generated">
            <a:extLst>
              <a:ext uri="{FF2B5EF4-FFF2-40B4-BE49-F238E27FC236}">
                <a16:creationId xmlns:a16="http://schemas.microsoft.com/office/drawing/2014/main" id="{C9454C2B-4D87-F94D-206C-DB7F591C9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301" y="822960"/>
            <a:ext cx="4849472" cy="564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84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355F1-FFEE-85E8-C7C8-2E509F523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2A39-3BDE-D08E-A929-00DBD823A30B}"/>
              </a:ext>
            </a:extLst>
          </p:cNvPr>
          <p:cNvSpPr txBox="1">
            <a:spLocks/>
          </p:cNvSpPr>
          <p:nvPr/>
        </p:nvSpPr>
        <p:spPr>
          <a:xfrm>
            <a:off x="838200" y="116733"/>
            <a:ext cx="10515600" cy="622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sz="3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Schema in Ltspice</a:t>
            </a:r>
          </a:p>
          <a:p>
            <a:pPr algn="ctr"/>
            <a:endParaRPr lang="en-US" sz="32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0DC34-1F2B-77C0-0B6C-7818365C4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46" y="883920"/>
            <a:ext cx="10972708" cy="531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343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4F791-BCF4-EF74-E723-FA377A29F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2A3D27-213C-596C-9F0F-A4EE82379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28" y="902423"/>
            <a:ext cx="11276944" cy="50531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1AEA28-1574-8B50-C6D5-071F049712CC}"/>
                  </a:ext>
                </a:extLst>
              </p:cNvPr>
              <p:cNvSpPr txBox="1"/>
              <p:nvPr/>
            </p:nvSpPr>
            <p:spPr>
              <a:xfrm>
                <a:off x="3815674" y="4542976"/>
                <a:ext cx="6094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b>
                        <m:r>
                          <a:rPr lang="ro-RO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𝐎𝐔𝐓</m:t>
                        </m:r>
                      </m:sub>
                    </m:sSub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ro-RO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ro-RO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𝟎𝟐𝐊𝐇𝐳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ro-RO" b="1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 3KHz</a:t>
                </a:r>
                <a:endParaRPr lang="en-US" b="1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1AEA28-1574-8B50-C6D5-071F04971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674" y="4542976"/>
                <a:ext cx="6094378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137276-0968-F840-0C2C-9CD8163366F4}"/>
              </a:ext>
            </a:extLst>
          </p:cNvPr>
          <p:cNvCxnSpPr>
            <a:cxnSpLocks/>
          </p:cNvCxnSpPr>
          <p:nvPr/>
        </p:nvCxnSpPr>
        <p:spPr>
          <a:xfrm flipV="1">
            <a:off x="8015591" y="4134255"/>
            <a:ext cx="311286" cy="389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5B08A375-B9B1-A837-4BEE-54AD8593D3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16733"/>
                <a:ext cx="10515600" cy="62257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ro-RO" sz="3200" b="1" dirty="0">
                    <a:solidFill>
                      <a:srgbClr val="FF0000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Frecvența de ieșire 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3200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ro-RO" sz="3200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𝐈𝐍</m:t>
                        </m:r>
                      </m:sub>
                    </m:sSub>
                    <m:r>
                      <a:rPr lang="en-US" sz="32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32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𝟑𝐕</m:t>
                    </m:r>
                  </m:oMath>
                </a14:m>
                <a:endParaRPr lang="en-US" sz="3200" b="1" i="0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algn="ctr"/>
                <a:endParaRPr lang="ro-RO" sz="3200" b="1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  <a:p>
                <a:pPr algn="ctr"/>
                <a:endParaRPr lang="en-US" sz="3200" b="1" dirty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5B08A375-B9B1-A837-4BEE-54AD8593D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6733"/>
                <a:ext cx="10515600" cy="622570"/>
              </a:xfrm>
              <a:prstGeom prst="rect">
                <a:avLst/>
              </a:prstGeom>
              <a:blipFill>
                <a:blip r:embed="rId4"/>
                <a:stretch>
                  <a:fillRect t="-2156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83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0867F-2260-68E8-4737-2A2D72C3A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07C5-B95F-93AA-2FD1-AB2AE77104B1}"/>
              </a:ext>
            </a:extLst>
          </p:cNvPr>
          <p:cNvSpPr txBox="1">
            <a:spLocks/>
          </p:cNvSpPr>
          <p:nvPr/>
        </p:nvSpPr>
        <p:spPr>
          <a:xfrm>
            <a:off x="838200" y="116733"/>
            <a:ext cx="10515600" cy="6225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o-RO" sz="3200" b="1" dirty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Tensiunea de la ieșirea AO</a:t>
            </a:r>
          </a:p>
          <a:p>
            <a:pPr algn="ctr"/>
            <a:endParaRPr lang="en-US" sz="3200" b="1" dirty="0">
              <a:solidFill>
                <a:srgbClr val="FF000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C5FF2-9AB3-14AB-D1A1-7E6633296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70" y="979486"/>
            <a:ext cx="10959859" cy="48990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8D39F6-689D-633D-4A8A-6779F5E28532}"/>
                  </a:ext>
                </a:extLst>
              </p:cNvPr>
              <p:cNvSpPr txBox="1"/>
              <p:nvPr/>
            </p:nvSpPr>
            <p:spPr>
              <a:xfrm>
                <a:off x="4992721" y="2247249"/>
                <a:ext cx="6094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ro-RO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ro-RO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𝐈𝐍</m:t>
                        </m:r>
                      </m:sub>
                    </m:sSub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ro-RO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ro-RO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𝟗𝟐𝐕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ro-RO" b="1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 3V</a:t>
                </a:r>
                <a:endParaRPr lang="en-US" b="1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8D39F6-689D-633D-4A8A-6779F5E28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721" y="2247249"/>
                <a:ext cx="6094378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442046-E09E-22E4-C37E-983F7171B4B9}"/>
                  </a:ext>
                </a:extLst>
              </p:cNvPr>
              <p:cNvSpPr txBox="1"/>
              <p:nvPr/>
            </p:nvSpPr>
            <p:spPr>
              <a:xfrm>
                <a:off x="6364321" y="4963281"/>
                <a:ext cx="6094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 </a:t>
                </a:r>
                <a:r>
                  <a:rPr lang="ro-RO" b="1" dirty="0">
                    <a:latin typeface="Times" panose="02020603050405020304" pitchFamily="18" charset="0"/>
                    <a:cs typeface="Times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b>
                        <m:r>
                          <a:rPr lang="ro-RO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𝐈𝐍</m:t>
                        </m:r>
                      </m:sub>
                    </m:sSub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ro-RO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ro-RO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ro-RO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𝟗𝟐𝐕</m:t>
                    </m:r>
                    <m:r>
                      <a:rPr lang="en-US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ro-RO" b="1" dirty="0">
                    <a:solidFill>
                      <a:schemeClr val="tx1"/>
                    </a:solidFill>
                    <a:latin typeface="Times" panose="02020603050405020304" pitchFamily="18" charset="0"/>
                    <a:cs typeface="Times" panose="02020603050405020304" pitchFamily="18" charset="0"/>
                  </a:rPr>
                  <a:t> -3V</a:t>
                </a:r>
                <a:endParaRPr lang="en-US" b="1" dirty="0">
                  <a:solidFill>
                    <a:schemeClr val="tx1"/>
                  </a:solidFill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442046-E09E-22E4-C37E-983F7171B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321" y="4963281"/>
                <a:ext cx="609437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CBFC61-46FD-B54B-C802-20DC7872FD2D}"/>
              </a:ext>
            </a:extLst>
          </p:cNvPr>
          <p:cNvCxnSpPr>
            <a:cxnSpLocks/>
          </p:cNvCxnSpPr>
          <p:nvPr/>
        </p:nvCxnSpPr>
        <p:spPr>
          <a:xfrm>
            <a:off x="8793804" y="2564823"/>
            <a:ext cx="107005" cy="10198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F4CBE0-1BEA-5E15-CEA1-23C7E61C7AA2}"/>
              </a:ext>
            </a:extLst>
          </p:cNvPr>
          <p:cNvCxnSpPr>
            <a:cxnSpLocks/>
          </p:cNvCxnSpPr>
          <p:nvPr/>
        </p:nvCxnSpPr>
        <p:spPr>
          <a:xfrm flipH="1" flipV="1">
            <a:off x="9212095" y="4179886"/>
            <a:ext cx="593386" cy="8687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48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146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Times</vt:lpstr>
      <vt:lpstr>Times New Roman</vt:lpstr>
      <vt:lpstr>Office Theme</vt:lpstr>
      <vt:lpstr>Documentație proiect SCIA</vt:lpstr>
      <vt:lpstr>Specificații proiect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Miruna Samboan</dc:creator>
  <cp:lastModifiedBy>Miruna Samboan</cp:lastModifiedBy>
  <cp:revision>1</cp:revision>
  <dcterms:created xsi:type="dcterms:W3CDTF">2025-01-31T18:09:11Z</dcterms:created>
  <dcterms:modified xsi:type="dcterms:W3CDTF">2025-01-31T21:23:57Z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2025-01-31T18:11:08Z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cc0ad4b1-280e-4e82-a9e1-cba209d7b735</vt:lpwstr>
  </property>
  <property fmtid="{D5CDD505-2E9C-101B-9397-08002B2CF9AE}" pid="8" name="MSIP_Label_5b58b62f-6f94-46bd-8089-18e64b0a9abb_ContentBits">
    <vt:lpwstr>0</vt:lpwstr>
  </property>
</Properties>
</file>