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58000" cy="9144000"/>
  <p:embeddedFontLst>
    <p:embeddedFont>
      <p:font typeface="Amaranth" panose="020B0604020202020204" charset="0"/>
      <p:regular r:id="rId3"/>
    </p:embeddedFont>
    <p:embeddedFont>
      <p:font typeface="Titillium Web" panose="00000500000000000000" pitchFamily="2" charset="0"/>
      <p:regular r:id="rId4"/>
    </p:embeddedFont>
  </p:embeddedFontLst>
  <p:custDataLst>
    <p:tags r:id="rId5"/>
  </p:custDataLst>
  <p:defaultTextStyle>
    <a:defPPr>
      <a:defRPr lang="en-US"/>
    </a:defPPr>
    <a:lvl1pPr algn="l" rtl="0" fontAlgn="base">
      <a:spcBef>
        <a:spcPct val="0"/>
      </a:spcBef>
      <a:spcAft>
        <a:spcPct val="0"/>
      </a:spcAft>
      <a:defRPr sz="4500" kern="1200">
        <a:solidFill>
          <a:schemeClr val="tx1"/>
        </a:solidFill>
        <a:latin typeface="Arial"/>
        <a:ea typeface="+mn-ea"/>
        <a:cs typeface="+mn-cs"/>
      </a:defRPr>
    </a:lvl1pPr>
    <a:lvl2pPr marL="457200" algn="l" rtl="0" fontAlgn="base">
      <a:spcBef>
        <a:spcPct val="0"/>
      </a:spcBef>
      <a:spcAft>
        <a:spcPct val="0"/>
      </a:spcAft>
      <a:defRPr sz="4500" kern="1200">
        <a:solidFill>
          <a:schemeClr val="tx1"/>
        </a:solidFill>
        <a:latin typeface="Arial"/>
        <a:ea typeface="+mn-ea"/>
        <a:cs typeface="+mn-cs"/>
      </a:defRPr>
    </a:lvl2pPr>
    <a:lvl3pPr marL="914400" algn="l" rtl="0" fontAlgn="base">
      <a:spcBef>
        <a:spcPct val="0"/>
      </a:spcBef>
      <a:spcAft>
        <a:spcPct val="0"/>
      </a:spcAft>
      <a:defRPr sz="4500" kern="1200">
        <a:solidFill>
          <a:schemeClr val="tx1"/>
        </a:solidFill>
        <a:latin typeface="Arial"/>
        <a:ea typeface="+mn-ea"/>
        <a:cs typeface="+mn-cs"/>
      </a:defRPr>
    </a:lvl3pPr>
    <a:lvl4pPr marL="1371600" algn="l" rtl="0" fontAlgn="base">
      <a:spcBef>
        <a:spcPct val="0"/>
      </a:spcBef>
      <a:spcAft>
        <a:spcPct val="0"/>
      </a:spcAft>
      <a:defRPr sz="4500" kern="1200">
        <a:solidFill>
          <a:schemeClr val="tx1"/>
        </a:solidFill>
        <a:latin typeface="Arial"/>
        <a:ea typeface="+mn-ea"/>
        <a:cs typeface="+mn-cs"/>
      </a:defRPr>
    </a:lvl4pPr>
    <a:lvl5pPr marL="1828800" algn="l" rtl="0" fontAlgn="base">
      <a:spcBef>
        <a:spcPct val="0"/>
      </a:spcBef>
      <a:spcAft>
        <a:spcPct val="0"/>
      </a:spcAft>
      <a:defRPr sz="4500" kern="1200">
        <a:solidFill>
          <a:schemeClr val="tx1"/>
        </a:solidFill>
        <a:latin typeface="Arial"/>
        <a:ea typeface="+mn-ea"/>
        <a:cs typeface="+mn-cs"/>
      </a:defRPr>
    </a:lvl5pPr>
    <a:lvl6pPr marL="2286000" algn="l" defTabSz="914400" rtl="0" eaLnBrk="1" latinLnBrk="0" hangingPunct="1">
      <a:defRPr sz="4500" kern="1200">
        <a:solidFill>
          <a:schemeClr val="tx1"/>
        </a:solidFill>
        <a:latin typeface="Arial"/>
        <a:ea typeface="+mn-ea"/>
        <a:cs typeface="+mn-cs"/>
      </a:defRPr>
    </a:lvl6pPr>
    <a:lvl7pPr marL="2743200" algn="l" defTabSz="914400" rtl="0" eaLnBrk="1" latinLnBrk="0" hangingPunct="1">
      <a:defRPr sz="4500" kern="1200">
        <a:solidFill>
          <a:schemeClr val="tx1"/>
        </a:solidFill>
        <a:latin typeface="Arial"/>
        <a:ea typeface="+mn-ea"/>
        <a:cs typeface="+mn-cs"/>
      </a:defRPr>
    </a:lvl7pPr>
    <a:lvl8pPr marL="3200400" algn="l" defTabSz="914400" rtl="0" eaLnBrk="1" latinLnBrk="0" hangingPunct="1">
      <a:defRPr sz="4500" kern="1200">
        <a:solidFill>
          <a:schemeClr val="tx1"/>
        </a:solidFill>
        <a:latin typeface="Arial"/>
        <a:ea typeface="+mn-ea"/>
        <a:cs typeface="+mn-cs"/>
      </a:defRPr>
    </a:lvl8pPr>
    <a:lvl9pPr marL="3657600" algn="l" defTabSz="914400" rtl="0" eaLnBrk="1" latinLnBrk="0" hangingPunct="1">
      <a:defRPr sz="45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6247" autoAdjust="0"/>
  </p:normalViewPr>
  <p:slideViewPr>
    <p:cSldViewPr>
      <p:cViewPr>
        <p:scale>
          <a:sx n="50" d="100"/>
          <a:sy n="50" d="100"/>
        </p:scale>
        <p:origin x="-4998" y="36"/>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font" Target="fonts/font1.fntdata"/><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font" Target="fonts/font2.fntdata"/><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9781D505-ABFC-493F-8858-9F27839AE9BB}" type="slidenum">
              <a:rPr lang="en-US"/>
              <a:pPr>
                <a:defRPr/>
              </a:pPr>
              <a:t>‹#›</a:t>
            </a:fld>
            <a:endParaRPr lang="en-US"/>
          </a:p>
        </p:txBody>
      </p:sp>
    </p:spTree>
    <p:extLst>
      <p:ext uri="{BB962C8B-B14F-4D97-AF65-F5344CB8AC3E}">
        <p14:creationId xmlns:p14="http://schemas.microsoft.com/office/powerpoint/2010/main" val="38291230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20C972F-CE89-4882-8841-5E4EC1866666}" type="slidenum">
              <a:rPr lang="en-US"/>
              <a:pPr>
                <a:defRPr/>
              </a:pPr>
              <a:t>‹#›</a:t>
            </a:fld>
            <a:endParaRPr lang="en-US"/>
          </a:p>
        </p:txBody>
      </p:sp>
    </p:spTree>
    <p:extLst>
      <p:ext uri="{BB962C8B-B14F-4D97-AF65-F5344CB8AC3E}">
        <p14:creationId xmlns:p14="http://schemas.microsoft.com/office/powerpoint/2010/main" val="4108771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7478B96-C558-46F3-BF4C-CB626F7BF55F}" type="slidenum">
              <a:rPr lang="en-US"/>
              <a:pPr>
                <a:defRPr/>
              </a:pPr>
              <a:t>‹#›</a:t>
            </a:fld>
            <a:endParaRPr lang="en-US"/>
          </a:p>
        </p:txBody>
      </p:sp>
    </p:spTree>
    <p:extLst>
      <p:ext uri="{BB962C8B-B14F-4D97-AF65-F5344CB8AC3E}">
        <p14:creationId xmlns:p14="http://schemas.microsoft.com/office/powerpoint/2010/main" val="30961794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CFDBA80-68C6-4586-92A4-5A3F769223A5}" type="slidenum">
              <a:rPr lang="en-US"/>
              <a:pPr>
                <a:defRPr/>
              </a:pPr>
              <a:t>‹#›</a:t>
            </a:fld>
            <a:endParaRPr lang="en-US"/>
          </a:p>
        </p:txBody>
      </p:sp>
    </p:spTree>
    <p:extLst>
      <p:ext uri="{BB962C8B-B14F-4D97-AF65-F5344CB8AC3E}">
        <p14:creationId xmlns:p14="http://schemas.microsoft.com/office/powerpoint/2010/main" val="6046106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317CCD47-6DB2-4B8A-910F-EAB6C458696E}" type="slidenum">
              <a:rPr lang="en-US"/>
              <a:pPr>
                <a:defRPr/>
              </a:pPr>
              <a:t>‹#›</a:t>
            </a:fld>
            <a:endParaRPr lang="en-US"/>
          </a:p>
        </p:txBody>
      </p:sp>
    </p:spTree>
    <p:extLst>
      <p:ext uri="{BB962C8B-B14F-4D97-AF65-F5344CB8AC3E}">
        <p14:creationId xmlns:p14="http://schemas.microsoft.com/office/powerpoint/2010/main" val="13475160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E7618C69-F50A-4456-BD00-30C7E9780917}" type="slidenum">
              <a:rPr lang="en-US"/>
              <a:pPr>
                <a:defRPr/>
              </a:pPr>
              <a:t>‹#›</a:t>
            </a:fld>
            <a:endParaRPr lang="en-US"/>
          </a:p>
        </p:txBody>
      </p:sp>
    </p:spTree>
    <p:extLst>
      <p:ext uri="{BB962C8B-B14F-4D97-AF65-F5344CB8AC3E}">
        <p14:creationId xmlns:p14="http://schemas.microsoft.com/office/powerpoint/2010/main" val="39798905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41BE4E77-EB76-40B2-97CB-56BAD62ADA5F}" type="slidenum">
              <a:rPr lang="en-US"/>
              <a:pPr>
                <a:defRPr/>
              </a:pPr>
              <a:t>‹#›</a:t>
            </a:fld>
            <a:endParaRPr lang="en-US"/>
          </a:p>
        </p:txBody>
      </p:sp>
    </p:spTree>
    <p:extLst>
      <p:ext uri="{BB962C8B-B14F-4D97-AF65-F5344CB8AC3E}">
        <p14:creationId xmlns:p14="http://schemas.microsoft.com/office/powerpoint/2010/main" val="294088900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AFD85181-2ED8-4C66-A6CF-204895276074}" type="slidenum">
              <a:rPr lang="en-US"/>
              <a:pPr>
                <a:defRPr/>
              </a:pPr>
              <a:t>‹#›</a:t>
            </a:fld>
            <a:endParaRPr lang="en-US"/>
          </a:p>
        </p:txBody>
      </p:sp>
    </p:spTree>
    <p:extLst>
      <p:ext uri="{BB962C8B-B14F-4D97-AF65-F5344CB8AC3E}">
        <p14:creationId xmlns:p14="http://schemas.microsoft.com/office/powerpoint/2010/main" val="8624474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FD4797FD-DFC2-4481-9B76-E30C0158C422}" type="slidenum">
              <a:rPr lang="en-US"/>
              <a:pPr>
                <a:defRPr/>
              </a:pPr>
              <a:t>‹#›</a:t>
            </a:fld>
            <a:endParaRPr lang="en-US"/>
          </a:p>
        </p:txBody>
      </p:sp>
    </p:spTree>
    <p:extLst>
      <p:ext uri="{BB962C8B-B14F-4D97-AF65-F5344CB8AC3E}">
        <p14:creationId xmlns:p14="http://schemas.microsoft.com/office/powerpoint/2010/main" val="29033950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222DDFC5-19EE-4BC8-86F5-BE1753B3A49A}" type="slidenum">
              <a:rPr lang="en-US"/>
              <a:pPr>
                <a:defRPr/>
              </a:pPr>
              <a:t>‹#›</a:t>
            </a:fld>
            <a:endParaRPr lang="en-US"/>
          </a:p>
        </p:txBody>
      </p:sp>
    </p:spTree>
    <p:extLst>
      <p:ext uri="{BB962C8B-B14F-4D97-AF65-F5344CB8AC3E}">
        <p14:creationId xmlns:p14="http://schemas.microsoft.com/office/powerpoint/2010/main" val="21764967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A9B3B4E7-A2BC-4B2C-8917-8370A599FB41}" type="slidenum">
              <a:rPr lang="en-US"/>
              <a:pPr>
                <a:defRPr/>
              </a:pPr>
              <a:t>‹#›</a:t>
            </a:fld>
            <a:endParaRPr lang="en-US"/>
          </a:p>
        </p:txBody>
      </p:sp>
    </p:spTree>
    <p:extLst>
      <p:ext uri="{BB962C8B-B14F-4D97-AF65-F5344CB8AC3E}">
        <p14:creationId xmlns:p14="http://schemas.microsoft.com/office/powerpoint/2010/main" val="38834060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a:defPPr>
            <a:lvl1pPr defTabSz="4703763">
              <a:defRPr sz="73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a:defPPr>
            <a:lvl1pPr algn="ctr" defTabSz="4703763">
              <a:defRPr sz="73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a:defPPr>
            <a:lvl1pPr algn="r" defTabSz="4703763">
              <a:defRPr sz="7300" smtClean="0">
                <a:latin typeface="Arial" pitchFamily="34" charset="0"/>
              </a:defRPr>
            </a:lvl1pPr>
          </a:lstStyle>
          <a:p>
            <a:pPr>
              <a:defRPr/>
            </a:pPr>
            <a:fld id="{16CEF5F2-27D4-42FE-9AE6-E7F0659E0BA5}"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40690800" y="16459200"/>
            <a:ext cx="14274800" cy="3937000"/>
          </a:xfrm>
          <a:prstGeom prst="rect">
            <a:avLst/>
          </a:prstGeom>
        </p:spPr>
      </p:pic>
      <p:pic>
        <p:nvPicPr>
          <p:cNvPr id="1033" name="New picture"/>
          <p:cNvPicPr/>
          <p:nvPr/>
        </p:nvPicPr>
        <p:blipFill>
          <a:blip r:embed="rId14"/>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debatingdenim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703763" rtl="0" eaLnBrk="0" fontAlgn="base" hangingPunct="0">
        <a:spcBef>
          <a:spcPct val="0"/>
        </a:spcBef>
        <a:spcAft>
          <a:spcPct val="0"/>
        </a:spcAft>
        <a:defRPr sz="22800">
          <a:solidFill>
            <a:schemeClr val="tx2"/>
          </a:solidFill>
          <a:latin typeface="+mj-lt"/>
          <a:ea typeface="+mj-ea"/>
          <a:cs typeface="+mj-cs"/>
        </a:defRPr>
      </a:lvl1pPr>
      <a:lvl2pPr algn="ctr" defTabSz="4703763" rtl="0" eaLnBrk="0" fontAlgn="base" hangingPunct="0">
        <a:spcBef>
          <a:spcPct val="0"/>
        </a:spcBef>
        <a:spcAft>
          <a:spcPct val="0"/>
        </a:spcAft>
        <a:defRPr sz="22800">
          <a:solidFill>
            <a:schemeClr val="tx2"/>
          </a:solidFill>
          <a:latin typeface="Arial" pitchFamily="34" charset="0"/>
        </a:defRPr>
      </a:lvl2pPr>
      <a:lvl3pPr algn="ctr" defTabSz="4703763" rtl="0" eaLnBrk="0" fontAlgn="base" hangingPunct="0">
        <a:spcBef>
          <a:spcPct val="0"/>
        </a:spcBef>
        <a:spcAft>
          <a:spcPct val="0"/>
        </a:spcAft>
        <a:defRPr sz="22800">
          <a:solidFill>
            <a:schemeClr val="tx2"/>
          </a:solidFill>
          <a:latin typeface="Arial" pitchFamily="34" charset="0"/>
        </a:defRPr>
      </a:lvl3pPr>
      <a:lvl4pPr algn="ctr" defTabSz="4703763" rtl="0" eaLnBrk="0" fontAlgn="base" hangingPunct="0">
        <a:spcBef>
          <a:spcPct val="0"/>
        </a:spcBef>
        <a:spcAft>
          <a:spcPct val="0"/>
        </a:spcAft>
        <a:defRPr sz="22800">
          <a:solidFill>
            <a:schemeClr val="tx2"/>
          </a:solidFill>
          <a:latin typeface="Arial" pitchFamily="34" charset="0"/>
        </a:defRPr>
      </a:lvl4pPr>
      <a:lvl5pPr algn="ctr" defTabSz="4703763" rtl="0" eaLnBrk="0" fontAlgn="base" hangingPunct="0">
        <a:spcBef>
          <a:spcPct val="0"/>
        </a:spcBef>
        <a:spcAft>
          <a:spcPct val="0"/>
        </a:spcAft>
        <a:defRPr sz="22800">
          <a:solidFill>
            <a:schemeClr val="tx2"/>
          </a:solidFill>
          <a:latin typeface="Arial" pitchFamily="34" charset="0"/>
        </a:defRPr>
      </a:lvl5pPr>
      <a:lvl6pPr marL="457200" algn="ctr" defTabSz="4703763" rtl="0" fontAlgn="base">
        <a:spcBef>
          <a:spcPct val="0"/>
        </a:spcBef>
        <a:spcAft>
          <a:spcPct val="0"/>
        </a:spcAft>
        <a:defRPr sz="22800">
          <a:solidFill>
            <a:schemeClr val="tx2"/>
          </a:solidFill>
          <a:latin typeface="Arial" pitchFamily="34" charset="0"/>
        </a:defRPr>
      </a:lvl6pPr>
      <a:lvl7pPr marL="914400" algn="ctr" defTabSz="4703763" rtl="0" fontAlgn="base">
        <a:spcBef>
          <a:spcPct val="0"/>
        </a:spcBef>
        <a:spcAft>
          <a:spcPct val="0"/>
        </a:spcAft>
        <a:defRPr sz="22800">
          <a:solidFill>
            <a:schemeClr val="tx2"/>
          </a:solidFill>
          <a:latin typeface="Arial" pitchFamily="34" charset="0"/>
        </a:defRPr>
      </a:lvl7pPr>
      <a:lvl8pPr marL="1371600" algn="ctr" defTabSz="4703763" rtl="0" fontAlgn="base">
        <a:spcBef>
          <a:spcPct val="0"/>
        </a:spcBef>
        <a:spcAft>
          <a:spcPct val="0"/>
        </a:spcAft>
        <a:defRPr sz="22800">
          <a:solidFill>
            <a:schemeClr val="tx2"/>
          </a:solidFill>
          <a:latin typeface="Arial" pitchFamily="34" charset="0"/>
        </a:defRPr>
      </a:lvl8pPr>
      <a:lvl9pPr marL="1828800" algn="ctr" defTabSz="4703763" rtl="0" fontAlgn="base">
        <a:spcBef>
          <a:spcPct val="0"/>
        </a:spcBef>
        <a:spcAft>
          <a:spcPct val="0"/>
        </a:spcAft>
        <a:defRPr sz="22800">
          <a:solidFill>
            <a:schemeClr val="tx2"/>
          </a:solidFill>
          <a:latin typeface="Arial" pitchFamily="34" charset="0"/>
        </a:defRPr>
      </a:lvl9pPr>
    </p:titleStyle>
    <p:bodyStyle>
      <a:defPPr>
        <a:defRPr kern="1200"/>
      </a:defPPr>
      <a:lvl1pPr marL="1766888" indent="-1766888" algn="l" defTabSz="4703763" rtl="0" eaLnBrk="0" fontAlgn="base" hangingPunct="0">
        <a:spcBef>
          <a:spcPct val="20000"/>
        </a:spcBef>
        <a:spcAft>
          <a:spcPct val="0"/>
        </a:spcAft>
        <a:buChar char="•"/>
        <a:defRPr sz="164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400">
          <a:solidFill>
            <a:schemeClr val="tx1"/>
          </a:solidFill>
          <a:latin typeface="+mn-lt"/>
        </a:defRPr>
      </a:lvl4pPr>
      <a:lvl5pPr marL="10580688" indent="-1176338" algn="l" defTabSz="4703763" rtl="0" eaLnBrk="0" fontAlgn="base" hangingPunct="0">
        <a:spcBef>
          <a:spcPct val="20000"/>
        </a:spcBef>
        <a:spcAft>
          <a:spcPct val="0"/>
        </a:spcAft>
        <a:buChar char="»"/>
        <a:defRPr sz="10400">
          <a:solidFill>
            <a:schemeClr val="tx1"/>
          </a:solidFill>
          <a:latin typeface="+mn-lt"/>
        </a:defRPr>
      </a:lvl5pPr>
      <a:lvl6pPr marL="11037888" indent="-1176338" algn="l" defTabSz="4703763" rtl="0" fontAlgn="base">
        <a:spcBef>
          <a:spcPct val="20000"/>
        </a:spcBef>
        <a:spcAft>
          <a:spcPct val="0"/>
        </a:spcAft>
        <a:buChar char="»"/>
        <a:defRPr sz="10400">
          <a:solidFill>
            <a:schemeClr val="tx1"/>
          </a:solidFill>
          <a:latin typeface="+mn-lt"/>
        </a:defRPr>
      </a:lvl6pPr>
      <a:lvl7pPr marL="11495088" indent="-1176338" algn="l" defTabSz="4703763" rtl="0" fontAlgn="base">
        <a:spcBef>
          <a:spcPct val="20000"/>
        </a:spcBef>
        <a:spcAft>
          <a:spcPct val="0"/>
        </a:spcAft>
        <a:buChar char="»"/>
        <a:defRPr sz="10400">
          <a:solidFill>
            <a:schemeClr val="tx1"/>
          </a:solidFill>
          <a:latin typeface="+mn-lt"/>
        </a:defRPr>
      </a:lvl7pPr>
      <a:lvl8pPr marL="11952288" indent="-1176338" algn="l" defTabSz="4703763" rtl="0" fontAlgn="base">
        <a:spcBef>
          <a:spcPct val="20000"/>
        </a:spcBef>
        <a:spcAft>
          <a:spcPct val="0"/>
        </a:spcAft>
        <a:buChar char="»"/>
        <a:defRPr sz="10400">
          <a:solidFill>
            <a:schemeClr val="tx1"/>
          </a:solidFill>
          <a:latin typeface="+mn-lt"/>
        </a:defRPr>
      </a:lvl8pPr>
      <a:lvl9pPr marL="12409488" indent="-1176338"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p:cNvSpPr>
          <p:nvPr/>
        </p:nvSpPr>
        <p:spPr bwMode="auto">
          <a:xfrm>
            <a:off x="533400" y="537704"/>
            <a:ext cx="42824400" cy="6024497"/>
          </a:xfrm>
          <a:prstGeom prst="roundRect">
            <a:avLst/>
          </a:prstGeom>
          <a:solidFill>
            <a:srgbClr val="2A4A70"/>
          </a:solidFill>
          <a:ln>
            <a:noFill/>
          </a:ln>
        </p:spPr>
        <p:txBody>
          <a:bodyPr lIns="205740" tIns="102870" rIns="205740" bIns="102870" anchor="ctr"/>
          <a:lstStyle>
            <a:defPPr>
              <a:defRPr kern="1200"/>
            </a:defPPr>
          </a:lstStyle>
          <a:p>
            <a:pPr algn="ctr" defTabSz="4703763">
              <a:lnSpc>
                <a:spcPct val="90000"/>
              </a:lnSpc>
            </a:pPr>
            <a:endParaRPr lang="en-US" sz="4900" i="1"/>
          </a:p>
        </p:txBody>
      </p:sp>
      <p:sp>
        <p:nvSpPr>
          <p:cNvPr id="17" name="Text Placeholder 5">
            <a:extLst>
              <a:ext uri="{FF2B5EF4-FFF2-40B4-BE49-F238E27FC236}">
                <a16:creationId xmlns:a16="http://schemas.microsoft.com/office/drawing/2014/main" id="{4264D35B-B8F4-4A85-9FEE-EA091C5FF1BF}"/>
              </a:ext>
            </a:extLst>
          </p:cNvPr>
          <p:cNvSpPr txBox="1"/>
          <p:nvPr/>
        </p:nvSpPr>
        <p:spPr>
          <a:xfrm>
            <a:off x="3657600" y="1033005"/>
            <a:ext cx="36576000"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a:solidFill>
                  <a:schemeClr val="bg1"/>
                </a:solidFill>
                <a:latin typeface="Amaranth" panose="02000503050000020004" pitchFamily="2" charset="0"/>
              </a:rPr>
              <a:t>Coursework 2028, mk02172</a:t>
            </a:r>
          </a:p>
        </p:txBody>
      </p:sp>
      <p:sp>
        <p:nvSpPr>
          <p:cNvPr id="18" name="Text Placeholder 5">
            <a:extLst>
              <a:ext uri="{FF2B5EF4-FFF2-40B4-BE49-F238E27FC236}">
                <a16:creationId xmlns:a16="http://schemas.microsoft.com/office/drawing/2014/main" id="{ED235A1B-42BF-4F24-80BC-47A0B3B251F1}"/>
              </a:ext>
            </a:extLst>
          </p:cNvPr>
          <p:cNvSpPr txBox="1"/>
          <p:nvPr/>
        </p:nvSpPr>
        <p:spPr>
          <a:xfrm>
            <a:off x="3657600" y="4234536"/>
            <a:ext cx="36576000" cy="1895904"/>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latin typeface="Titillium Web" panose="00000500000000000000" pitchFamily="2" charset="0"/>
                <a:cs typeface="Arial" pitchFamily="34" charset="0"/>
              </a:rPr>
              <a:t>Mirusa Kamalanathan</a:t>
            </a:r>
          </a:p>
          <a:p>
            <a:pPr algn="ctr">
              <a:defRPr/>
            </a:pPr>
            <a:r>
              <a:rPr lang="en-US" sz="5600">
                <a:solidFill>
                  <a:schemeClr val="bg1"/>
                </a:solidFill>
                <a:latin typeface="Titillium Web" panose="00000500000000000000" pitchFamily="2" charset="0"/>
                <a:cs typeface="Arial" pitchFamily="34" charset="0"/>
              </a:rPr>
              <a:t>University of Surrey</a:t>
            </a:r>
            <a:endParaRPr lang="en-US" sz="5600" dirty="0">
              <a:solidFill>
                <a:schemeClr val="bg1"/>
              </a:solidFill>
              <a:latin typeface="Titillium Web" panose="00000500000000000000" pitchFamily="2" charset="0"/>
              <a:cs typeface="Arial" pitchFamily="34" charset="0"/>
            </a:endParaRPr>
          </a:p>
        </p:txBody>
      </p:sp>
      <p:sp>
        <p:nvSpPr>
          <p:cNvPr id="19" name="TextBox 19">
            <a:extLst>
              <a:ext uri="{FF2B5EF4-FFF2-40B4-BE49-F238E27FC236}">
                <a16:creationId xmlns:a16="http://schemas.microsoft.com/office/drawing/2014/main" id="{B259D497-80B4-4EAC-8538-8496595AAFC2}"/>
              </a:ext>
            </a:extLst>
          </p:cNvPr>
          <p:cNvSpPr txBox="1">
            <a:spLocks noChangeArrowheads="1"/>
          </p:cNvSpPr>
          <p:nvPr/>
        </p:nvSpPr>
        <p:spPr bwMode="auto">
          <a:xfrm>
            <a:off x="152400" y="8883257"/>
            <a:ext cx="10546080" cy="373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gn="just">
              <a:lnSpc>
                <a:spcPct val="110000"/>
              </a:lnSpc>
              <a:buFont typeface="Arial" panose="020B0604020202020204" pitchFamily="34" charset="0"/>
              <a:buChar char="•"/>
            </a:pPr>
            <a:r>
              <a:rPr lang="en-US" sz="2400" dirty="0">
                <a:latin typeface="Titillium Web" panose="00000500000000000000" pitchFamily="2" charset="0"/>
                <a:cs typeface="Arial" pitchFamily="34" charset="0"/>
              </a:rPr>
              <a:t>This project involves classifying images of breast ultrasounds from the dataset, </a:t>
            </a:r>
            <a:r>
              <a:rPr lang="en-US" sz="2400" dirty="0" err="1">
                <a:latin typeface="Titillium Web" panose="00000500000000000000" pitchFamily="2" charset="0"/>
                <a:cs typeface="Arial" pitchFamily="34" charset="0"/>
              </a:rPr>
              <a:t>BreastMNIST</a:t>
            </a:r>
            <a:r>
              <a:rPr lang="en-US" sz="2400" dirty="0">
                <a:latin typeface="Titillium Web" panose="00000500000000000000" pitchFamily="2" charset="0"/>
                <a:cs typeface="Arial" pitchFamily="34" charset="0"/>
              </a:rPr>
              <a:t>, into two classes: {‘0’: ‘malignant’} or {‘1’: ‘normal, benign’} via automation.</a:t>
            </a:r>
          </a:p>
          <a:p>
            <a:pPr marL="342900" indent="-342900" algn="just">
              <a:lnSpc>
                <a:spcPct val="110000"/>
              </a:lnSpc>
              <a:buFont typeface="Arial" panose="020B0604020202020204" pitchFamily="34" charset="0"/>
              <a:buChar char="•"/>
            </a:pPr>
            <a:endParaRPr lang="en-US" sz="2400" dirty="0">
              <a:latin typeface="Titillium Web" panose="00000500000000000000" pitchFamily="2" charset="0"/>
              <a:cs typeface="Arial" pitchFamily="34" charset="0"/>
            </a:endParaRPr>
          </a:p>
          <a:p>
            <a:pPr marL="342900" indent="-342900" algn="just">
              <a:lnSpc>
                <a:spcPct val="110000"/>
              </a:lnSpc>
              <a:buFont typeface="Arial" panose="020B0604020202020204" pitchFamily="34" charset="0"/>
              <a:buChar char="•"/>
            </a:pPr>
            <a:r>
              <a:rPr lang="en-US" sz="2400" dirty="0" err="1">
                <a:latin typeface="Titillium Web" panose="00000500000000000000" pitchFamily="2" charset="0"/>
                <a:cs typeface="Arial" pitchFamily="34" charset="0"/>
              </a:rPr>
              <a:t>BreastMNIST</a:t>
            </a:r>
            <a:r>
              <a:rPr lang="en-US" sz="2400" dirty="0">
                <a:latin typeface="Titillium Web" panose="00000500000000000000" pitchFamily="2" charset="0"/>
                <a:cs typeface="Arial" pitchFamily="34" charset="0"/>
              </a:rPr>
              <a:t> dataset include Breast Ultrasound images of 28x28x1 pixels. The dataset has been split into 546 training images, 78 validation images and 156 testing images. Additional information can be found in the original dataset citation [1].</a:t>
            </a:r>
          </a:p>
          <a:p>
            <a:pPr algn="just">
              <a:lnSpc>
                <a:spcPct val="110000"/>
              </a:lnSpc>
            </a:pPr>
            <a:endParaRPr lang="en-US" sz="2400" dirty="0">
              <a:latin typeface="Titillium Web" panose="00000500000000000000" pitchFamily="2" charset="0"/>
              <a:cs typeface="Arial" pitchFamily="34" charset="0"/>
            </a:endParaRPr>
          </a:p>
        </p:txBody>
      </p:sp>
      <p:sp>
        <p:nvSpPr>
          <p:cNvPr id="21" name="TextBox 19">
            <a:extLst>
              <a:ext uri="{FF2B5EF4-FFF2-40B4-BE49-F238E27FC236}">
                <a16:creationId xmlns:a16="http://schemas.microsoft.com/office/drawing/2014/main" id="{DCB5B9DC-AFC8-48DD-8E5A-79F4EB3B3EE2}"/>
              </a:ext>
            </a:extLst>
          </p:cNvPr>
          <p:cNvSpPr txBox="1">
            <a:spLocks noChangeArrowheads="1"/>
          </p:cNvSpPr>
          <p:nvPr/>
        </p:nvSpPr>
        <p:spPr bwMode="auto">
          <a:xfrm>
            <a:off x="11795760" y="8883257"/>
            <a:ext cx="9601200" cy="1023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The proposed model is based on ResNet18. By using ResNet18 as a framework, this benefits the model from its pre-trained weights, allowing a significantly more accurate performance in image classification.</a:t>
            </a:r>
          </a:p>
          <a:p>
            <a:pPr algn="just">
              <a:lnSpc>
                <a:spcPct val="110000"/>
              </a:lnSpc>
            </a:pPr>
            <a:endParaRPr lang="en-US" sz="2400" dirty="0">
              <a:latin typeface="Titillium Web" panose="00000500000000000000" pitchFamily="2" charset="0"/>
              <a:cs typeface="Arial" pitchFamily="34" charset="0"/>
            </a:endParaRPr>
          </a:p>
          <a:p>
            <a:pPr algn="just">
              <a:lnSpc>
                <a:spcPct val="110000"/>
              </a:lnSpc>
            </a:pPr>
            <a:r>
              <a:rPr lang="en-US" sz="2400" dirty="0">
                <a:latin typeface="Titillium Web" panose="00000500000000000000" pitchFamily="2" charset="0"/>
                <a:cs typeface="Arial" pitchFamily="34" charset="0"/>
              </a:rPr>
              <a:t>In the model, ResNet18 is used until the final fully connected layer. It has been replaced with two custom layers. One fully connected layer with </a:t>
            </a:r>
            <a:r>
              <a:rPr lang="en-US" sz="2400" dirty="0" err="1">
                <a:latin typeface="Titillium Web" panose="00000500000000000000" pitchFamily="2" charset="0"/>
                <a:cs typeface="Arial" pitchFamily="34" charset="0"/>
              </a:rPr>
              <a:t>ReLU</a:t>
            </a:r>
            <a:r>
              <a:rPr lang="en-US" sz="2400" dirty="0">
                <a:latin typeface="Titillium Web" panose="00000500000000000000" pitchFamily="2" charset="0"/>
                <a:cs typeface="Arial" pitchFamily="34" charset="0"/>
              </a:rPr>
              <a:t> activation function and a layer which allows an output of 2 labels. This is due to the model being a binary classifier.  </a:t>
            </a:r>
          </a:p>
          <a:p>
            <a:pPr algn="just">
              <a:lnSpc>
                <a:spcPct val="110000"/>
              </a:lnSpc>
            </a:pPr>
            <a:endParaRPr lang="en-US" sz="2400" dirty="0">
              <a:latin typeface="Titillium Web" panose="00000500000000000000" pitchFamily="2" charset="0"/>
              <a:cs typeface="Arial" pitchFamily="34" charset="0"/>
            </a:endParaRPr>
          </a:p>
          <a:p>
            <a:pPr algn="just">
              <a:lnSpc>
                <a:spcPct val="110000"/>
              </a:lnSpc>
            </a:pPr>
            <a:r>
              <a:rPr lang="en-US" sz="2400" dirty="0">
                <a:latin typeface="Titillium Web" panose="00000500000000000000" pitchFamily="2" charset="0"/>
                <a:cs typeface="Arial" pitchFamily="34" charset="0"/>
              </a:rPr>
              <a:t>The loss function used is cross-entropy. Cross-entropy is well suited for binary classification, making this loss function suitable for the proposed model. The loss function also encourages accurate predictions when training neural networks.</a:t>
            </a:r>
          </a:p>
          <a:p>
            <a:pPr algn="just">
              <a:lnSpc>
                <a:spcPct val="110000"/>
              </a:lnSpc>
            </a:pPr>
            <a:endParaRPr lang="en-US" sz="2400" dirty="0">
              <a:latin typeface="Titillium Web" panose="00000500000000000000" pitchFamily="2" charset="0"/>
              <a:cs typeface="Arial" pitchFamily="34" charset="0"/>
            </a:endParaRPr>
          </a:p>
          <a:p>
            <a:pPr algn="just">
              <a:lnSpc>
                <a:spcPct val="110000"/>
              </a:lnSpc>
            </a:pPr>
            <a:r>
              <a:rPr lang="en-US" sz="2400" dirty="0">
                <a:latin typeface="Titillium Web" panose="00000500000000000000" pitchFamily="2" charset="0"/>
                <a:cs typeface="Arial" pitchFamily="34" charset="0"/>
              </a:rPr>
              <a:t>Regarding the number of epochs, learning rate and optimizer for the proposed model, the student has effectively used the validation set to select these hyperparameters (using grid search). </a:t>
            </a:r>
          </a:p>
          <a:p>
            <a:pPr algn="just">
              <a:lnSpc>
                <a:spcPct val="110000"/>
              </a:lnSpc>
            </a:pPr>
            <a:endParaRPr lang="en-US" sz="2400" dirty="0">
              <a:latin typeface="Titillium Web" panose="00000500000000000000" pitchFamily="2" charset="0"/>
              <a:cs typeface="Arial" pitchFamily="34" charset="0"/>
            </a:endParaRPr>
          </a:p>
          <a:p>
            <a:pPr marL="342900" indent="-342900" algn="just">
              <a:lnSpc>
                <a:spcPct val="110000"/>
              </a:lnSpc>
              <a:buFont typeface="Arial" panose="020B0604020202020204" pitchFamily="34" charset="0"/>
              <a:buChar char="•"/>
            </a:pPr>
            <a:r>
              <a:rPr lang="en-US" sz="2400" dirty="0">
                <a:latin typeface="Titillium Web" panose="00000500000000000000" pitchFamily="2" charset="0"/>
                <a:cs typeface="Arial" pitchFamily="34" charset="0"/>
              </a:rPr>
              <a:t>Between 10, 20, 30 and 40 epochs, 20 epochs was chosen.</a:t>
            </a:r>
          </a:p>
          <a:p>
            <a:pPr marL="342900" indent="-342900" algn="just">
              <a:lnSpc>
                <a:spcPct val="110000"/>
              </a:lnSpc>
              <a:buFont typeface="Arial" panose="020B0604020202020204" pitchFamily="34" charset="0"/>
              <a:buChar char="•"/>
            </a:pPr>
            <a:r>
              <a:rPr lang="en-US" sz="2400" dirty="0">
                <a:latin typeface="Titillium Web" panose="00000500000000000000" pitchFamily="2" charset="0"/>
                <a:cs typeface="Arial" pitchFamily="34" charset="0"/>
              </a:rPr>
              <a:t>Between learning rates of 0.1, 0.01, 0.001 and 0.0001, 0.1 was chosen.</a:t>
            </a:r>
          </a:p>
          <a:p>
            <a:pPr marL="342900" indent="-342900" algn="just">
              <a:lnSpc>
                <a:spcPct val="110000"/>
              </a:lnSpc>
              <a:buFont typeface="Arial" panose="020B0604020202020204" pitchFamily="34" charset="0"/>
              <a:buChar char="•"/>
            </a:pPr>
            <a:r>
              <a:rPr lang="en-US" sz="2400" dirty="0">
                <a:latin typeface="Titillium Web" panose="00000500000000000000" pitchFamily="2" charset="0"/>
                <a:cs typeface="Arial" pitchFamily="34" charset="0"/>
              </a:rPr>
              <a:t>Between Adam and SGD </a:t>
            </a:r>
            <a:r>
              <a:rPr lang="en-US" sz="2400" dirty="0" err="1">
                <a:latin typeface="Titillium Web" panose="00000500000000000000" pitchFamily="2" charset="0"/>
                <a:cs typeface="Arial" pitchFamily="34" charset="0"/>
              </a:rPr>
              <a:t>optimisers</a:t>
            </a:r>
            <a:r>
              <a:rPr lang="en-US" sz="2400" dirty="0">
                <a:latin typeface="Titillium Web" panose="00000500000000000000" pitchFamily="2" charset="0"/>
                <a:cs typeface="Arial" pitchFamily="34" charset="0"/>
              </a:rPr>
              <a:t>, SGD was chosen.</a:t>
            </a:r>
          </a:p>
          <a:p>
            <a:pPr marL="342900" indent="-342900" algn="just">
              <a:lnSpc>
                <a:spcPct val="110000"/>
              </a:lnSpc>
              <a:buFont typeface="Arial" panose="020B0604020202020204" pitchFamily="34" charset="0"/>
              <a:buChar char="•"/>
            </a:pPr>
            <a:endParaRPr lang="en-US" sz="2400" dirty="0">
              <a:latin typeface="Titillium Web" panose="00000500000000000000" pitchFamily="2" charset="0"/>
              <a:cs typeface="Arial" pitchFamily="34" charset="0"/>
            </a:endParaRPr>
          </a:p>
          <a:p>
            <a:pPr algn="just">
              <a:lnSpc>
                <a:spcPct val="110000"/>
              </a:lnSpc>
            </a:pPr>
            <a:endParaRPr lang="en-US" sz="2400" dirty="0">
              <a:latin typeface="Titillium Web" panose="00000500000000000000" pitchFamily="2" charset="0"/>
              <a:cs typeface="Arial" pitchFamily="34" charset="0"/>
            </a:endParaRPr>
          </a:p>
          <a:p>
            <a:pPr algn="just">
              <a:lnSpc>
                <a:spcPct val="110000"/>
              </a:lnSpc>
            </a:pPr>
            <a:r>
              <a:rPr lang="en-US" sz="2400" dirty="0">
                <a:latin typeface="Titillium Web" panose="00000500000000000000" pitchFamily="2" charset="0"/>
                <a:cs typeface="Arial" pitchFamily="34" charset="0"/>
              </a:rPr>
              <a:t>Cross-Entropy Graphic Illustration [2]: </a:t>
            </a:r>
          </a:p>
        </p:txBody>
      </p:sp>
      <p:sp>
        <p:nvSpPr>
          <p:cNvPr id="23" name="TextBox 19">
            <a:extLst>
              <a:ext uri="{FF2B5EF4-FFF2-40B4-BE49-F238E27FC236}">
                <a16:creationId xmlns:a16="http://schemas.microsoft.com/office/drawing/2014/main" id="{9247D261-80E6-4008-A48F-EE2502170D44}"/>
              </a:ext>
            </a:extLst>
          </p:cNvPr>
          <p:cNvSpPr txBox="1">
            <a:spLocks noChangeArrowheads="1"/>
          </p:cNvSpPr>
          <p:nvPr/>
        </p:nvSpPr>
        <p:spPr bwMode="auto">
          <a:xfrm>
            <a:off x="22494239" y="8883257"/>
            <a:ext cx="9601200" cy="1877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Results of student’s proposed model in the specific train/</a:t>
            </a:r>
            <a:r>
              <a:rPr lang="en-US" sz="2400" dirty="0" err="1">
                <a:latin typeface="Titillium Web" panose="00000500000000000000" pitchFamily="2" charset="0"/>
                <a:cs typeface="Arial" pitchFamily="34" charset="0"/>
              </a:rPr>
              <a:t>val</a:t>
            </a:r>
            <a:r>
              <a:rPr lang="en-US" sz="2400" dirty="0">
                <a:latin typeface="Titillium Web" panose="00000500000000000000" pitchFamily="2" charset="0"/>
                <a:cs typeface="Arial" pitchFamily="34" charset="0"/>
              </a:rPr>
              <a:t>/test split:</a:t>
            </a:r>
          </a:p>
          <a:p>
            <a:pPr algn="just">
              <a:lnSpc>
                <a:spcPct val="110000"/>
              </a:lnSpc>
            </a:pPr>
            <a:r>
              <a:rPr lang="en-US" sz="2400" dirty="0">
                <a:latin typeface="Titillium Web" panose="00000500000000000000" pitchFamily="2" charset="0"/>
                <a:cs typeface="Arial" pitchFamily="34" charset="0"/>
              </a:rPr>
              <a:t>Train </a:t>
            </a:r>
            <a:r>
              <a:rPr lang="en-US" sz="2400" dirty="0">
                <a:latin typeface="Titillium Web" panose="00000500000000000000" pitchFamily="2" charset="0"/>
                <a:cs typeface="Arial" pitchFamily="34" charset="0"/>
                <a:sym typeface="Wingdings" panose="05000000000000000000" pitchFamily="2" charset="2"/>
              </a:rPr>
              <a:t> AUC : 0.997,  Accuracy : 0.971</a:t>
            </a:r>
          </a:p>
          <a:p>
            <a:pPr algn="just">
              <a:lnSpc>
                <a:spcPct val="110000"/>
              </a:lnSpc>
            </a:pPr>
            <a:r>
              <a:rPr lang="en-US" sz="2400" dirty="0">
                <a:latin typeface="Titillium Web" panose="00000500000000000000" pitchFamily="2" charset="0"/>
                <a:cs typeface="Arial" pitchFamily="34" charset="0"/>
                <a:sym typeface="Wingdings" panose="05000000000000000000" pitchFamily="2" charset="2"/>
              </a:rPr>
              <a:t>Test  AUC : 0.774,  Accuracy: 0.756 </a:t>
            </a:r>
            <a:endParaRPr lang="en-US" sz="2400" dirty="0">
              <a:latin typeface="Titillium Web" panose="00000500000000000000" pitchFamily="2" charset="0"/>
              <a:cs typeface="Arial" pitchFamily="34" charset="0"/>
            </a:endParaRPr>
          </a:p>
          <a:p>
            <a:pPr marL="457200" indent="-457200" algn="just">
              <a:lnSpc>
                <a:spcPct val="110000"/>
              </a:lnSpc>
              <a:buAutoNum type="alphaLcParenR"/>
            </a:pPr>
            <a:endParaRPr lang="en-US" sz="2400" dirty="0">
              <a:latin typeface="Titillium Web" panose="00000500000000000000" pitchFamily="2" charset="0"/>
              <a:cs typeface="Arial" pitchFamily="34" charset="0"/>
            </a:endParaRPr>
          </a:p>
          <a:p>
            <a:pPr algn="just">
              <a:lnSpc>
                <a:spcPct val="110000"/>
              </a:lnSpc>
            </a:pPr>
            <a:r>
              <a:rPr lang="en-US" sz="2400" dirty="0">
                <a:latin typeface="Titillium Web" panose="00000500000000000000" pitchFamily="2" charset="0"/>
                <a:cs typeface="Arial" pitchFamily="34" charset="0"/>
              </a:rPr>
              <a:t>Comparing with the baseline results, model had performed significantly better on the training data. However, the model had performed worse on the testing data. </a:t>
            </a:r>
          </a:p>
          <a:p>
            <a:pPr algn="just">
              <a:lnSpc>
                <a:spcPct val="110000"/>
              </a:lnSpc>
            </a:pPr>
            <a:endParaRPr lang="en-US" sz="2400" dirty="0">
              <a:latin typeface="Titillium Web" panose="00000500000000000000" pitchFamily="2" charset="0"/>
              <a:cs typeface="Arial" pitchFamily="34" charset="0"/>
            </a:endParaRPr>
          </a:p>
          <a:p>
            <a:pPr algn="just">
              <a:lnSpc>
                <a:spcPct val="110000"/>
              </a:lnSpc>
            </a:pPr>
            <a:r>
              <a:rPr lang="en-US" sz="2400" dirty="0">
                <a:latin typeface="Titillium Web" panose="00000500000000000000" pitchFamily="2" charset="0"/>
                <a:cs typeface="Arial" pitchFamily="34" charset="0"/>
              </a:rPr>
              <a:t>This indicates overfitting. The proposed model has learned to capture noise in the training data, instead of underlying patterns. This prevents the model from </a:t>
            </a:r>
            <a:r>
              <a:rPr lang="en-US" sz="2400" dirty="0" err="1">
                <a:latin typeface="Titillium Web" panose="00000500000000000000" pitchFamily="2" charset="0"/>
                <a:cs typeface="Arial" pitchFamily="34" charset="0"/>
              </a:rPr>
              <a:t>generalising</a:t>
            </a:r>
            <a:r>
              <a:rPr lang="en-US" sz="2400" dirty="0">
                <a:latin typeface="Titillium Web" panose="00000500000000000000" pitchFamily="2" charset="0"/>
                <a:cs typeface="Arial" pitchFamily="34" charset="0"/>
              </a:rPr>
              <a:t> the correct patterns on unseen data, leading to poor results. </a:t>
            </a:r>
          </a:p>
          <a:p>
            <a:pPr algn="just">
              <a:lnSpc>
                <a:spcPct val="110000"/>
              </a:lnSpc>
            </a:pPr>
            <a:endParaRPr lang="en-US" sz="2400" dirty="0">
              <a:latin typeface="Titillium Web" panose="00000500000000000000" pitchFamily="2" charset="0"/>
              <a:cs typeface="Arial" pitchFamily="34" charset="0"/>
            </a:endParaRPr>
          </a:p>
          <a:p>
            <a:pPr algn="just">
              <a:lnSpc>
                <a:spcPct val="110000"/>
              </a:lnSpc>
            </a:pPr>
            <a:r>
              <a:rPr lang="en-US" sz="2400" dirty="0">
                <a:latin typeface="Titillium Web" panose="00000500000000000000" pitchFamily="2" charset="0"/>
                <a:cs typeface="Arial" pitchFamily="34" charset="0"/>
              </a:rPr>
              <a:t>Experimenting with a different model architecture or selecting hyperparameters that will </a:t>
            </a:r>
            <a:r>
              <a:rPr lang="en-US" sz="2400" dirty="0" err="1">
                <a:latin typeface="Titillium Web" panose="00000500000000000000" pitchFamily="2" charset="0"/>
                <a:cs typeface="Arial" pitchFamily="34" charset="0"/>
              </a:rPr>
              <a:t>generalise</a:t>
            </a:r>
            <a:r>
              <a:rPr lang="en-US" sz="2400" dirty="0">
                <a:latin typeface="Titillium Web" panose="00000500000000000000" pitchFamily="2" charset="0"/>
                <a:cs typeface="Arial" pitchFamily="34" charset="0"/>
              </a:rPr>
              <a:t> better to unseen data can lead to better results. </a:t>
            </a:r>
          </a:p>
          <a:p>
            <a:pPr algn="just">
              <a:lnSpc>
                <a:spcPct val="110000"/>
              </a:lnSpc>
            </a:pPr>
            <a:endParaRPr lang="en-US" sz="2400" dirty="0">
              <a:latin typeface="Titillium Web" panose="00000500000000000000" pitchFamily="2" charset="0"/>
              <a:cs typeface="Arial" pitchFamily="34" charset="0"/>
            </a:endParaRPr>
          </a:p>
          <a:p>
            <a:pPr algn="just">
              <a:lnSpc>
                <a:spcPct val="110000"/>
              </a:lnSpc>
            </a:pPr>
            <a:r>
              <a:rPr lang="en-US" sz="2400" dirty="0">
                <a:latin typeface="Titillium Web" panose="00000500000000000000" pitchFamily="2" charset="0"/>
                <a:cs typeface="Arial" pitchFamily="34" charset="0"/>
              </a:rPr>
              <a:t>Implementing early stopping when monitoring the model’s performance during the validation set can help avoid worse results.</a:t>
            </a:r>
          </a:p>
          <a:p>
            <a:pPr marL="457200" indent="-457200" algn="just">
              <a:lnSpc>
                <a:spcPct val="110000"/>
              </a:lnSpc>
              <a:buAutoNum type="alphaLcParenR"/>
            </a:pPr>
            <a:endParaRPr lang="en-US" sz="2400" dirty="0">
              <a:latin typeface="Titillium Web" panose="00000500000000000000" pitchFamily="2" charset="0"/>
              <a:cs typeface="Arial" pitchFamily="34" charset="0"/>
            </a:endParaRPr>
          </a:p>
          <a:p>
            <a:pPr algn="just">
              <a:lnSpc>
                <a:spcPct val="110000"/>
              </a:lnSpc>
            </a:pPr>
            <a:endParaRPr lang="en-US" sz="2400" dirty="0">
              <a:latin typeface="Titillium Web" panose="00000500000000000000" pitchFamily="2" charset="0"/>
              <a:cs typeface="Arial" pitchFamily="34" charset="0"/>
            </a:endParaRPr>
          </a:p>
          <a:p>
            <a:pPr algn="just">
              <a:lnSpc>
                <a:spcPct val="110000"/>
              </a:lnSpc>
            </a:pPr>
            <a:endParaRPr lang="en-US" sz="2400" dirty="0">
              <a:latin typeface="Titillium Web" panose="00000500000000000000" pitchFamily="2" charset="0"/>
              <a:cs typeface="Arial" pitchFamily="34" charset="0"/>
            </a:endParaRPr>
          </a:p>
          <a:p>
            <a:pPr algn="just">
              <a:lnSpc>
                <a:spcPct val="110000"/>
              </a:lnSpc>
            </a:pPr>
            <a:r>
              <a:rPr lang="en-US" sz="2400" dirty="0">
                <a:latin typeface="Titillium Web" panose="00000500000000000000" pitchFamily="2" charset="0"/>
                <a:cs typeface="Arial" pitchFamily="34" charset="0"/>
              </a:rPr>
              <a:t>We will compare the model’s metrics with 5-fold cross validation:</a:t>
            </a:r>
          </a:p>
          <a:p>
            <a:pPr>
              <a:lnSpc>
                <a:spcPct val="110000"/>
              </a:lnSpc>
            </a:pPr>
            <a:r>
              <a:rPr lang="en-US" sz="2400" dirty="0">
                <a:latin typeface="Titillium Web" panose="00000500000000000000" pitchFamily="2" charset="0"/>
                <a:cs typeface="Arial" pitchFamily="34" charset="0"/>
              </a:rPr>
              <a:t>5-fold CV </a:t>
            </a:r>
            <a:r>
              <a:rPr lang="en-US" sz="2400" dirty="0">
                <a:latin typeface="Titillium Web" panose="00000500000000000000" pitchFamily="2" charset="0"/>
                <a:cs typeface="Arial" pitchFamily="34" charset="0"/>
                <a:sym typeface="Wingdings" panose="05000000000000000000" pitchFamily="2" charset="2"/>
              </a:rPr>
              <a:t> Average Accuracy : 0.779 (3sf),  Average AUC : 0.690 (3sf)</a:t>
            </a:r>
            <a:br>
              <a:rPr lang="en-US" sz="2400" dirty="0">
                <a:latin typeface="Titillium Web" panose="00000500000000000000" pitchFamily="2" charset="0"/>
                <a:cs typeface="Arial" pitchFamily="34" charset="0"/>
                <a:sym typeface="Wingdings" panose="05000000000000000000" pitchFamily="2" charset="2"/>
              </a:rPr>
            </a:br>
            <a:endParaRPr lang="en-US" sz="2400" dirty="0">
              <a:latin typeface="Titillium Web" panose="00000500000000000000" pitchFamily="2" charset="0"/>
              <a:cs typeface="Arial" pitchFamily="34" charset="0"/>
              <a:sym typeface="Wingdings" panose="05000000000000000000" pitchFamily="2" charset="2"/>
            </a:endParaRPr>
          </a:p>
          <a:p>
            <a:pPr>
              <a:lnSpc>
                <a:spcPct val="110000"/>
              </a:lnSpc>
            </a:pPr>
            <a:r>
              <a:rPr lang="en-US" sz="2400" dirty="0">
                <a:latin typeface="Titillium Web" panose="00000500000000000000" pitchFamily="2" charset="0"/>
                <a:cs typeface="Arial" pitchFamily="34" charset="0"/>
                <a:sym typeface="Wingdings" panose="05000000000000000000" pitchFamily="2" charset="2"/>
              </a:rPr>
              <a:t>The average accuracy and AUC in 5-fold cross-validation are slightly than in the train/</a:t>
            </a:r>
            <a:r>
              <a:rPr lang="en-US" sz="2400" dirty="0" err="1">
                <a:latin typeface="Titillium Web" panose="00000500000000000000" pitchFamily="2" charset="0"/>
                <a:cs typeface="Arial" pitchFamily="34" charset="0"/>
                <a:sym typeface="Wingdings" panose="05000000000000000000" pitchFamily="2" charset="2"/>
              </a:rPr>
              <a:t>val</a:t>
            </a:r>
            <a:r>
              <a:rPr lang="en-US" sz="2400" dirty="0">
                <a:latin typeface="Titillium Web" panose="00000500000000000000" pitchFamily="2" charset="0"/>
                <a:cs typeface="Arial" pitchFamily="34" charset="0"/>
                <a:sym typeface="Wingdings" panose="05000000000000000000" pitchFamily="2" charset="2"/>
              </a:rPr>
              <a:t>/test split on the testing data. This is expected as cross-validation offers a more reliable evaluation as performance is examined across different folds. The proposed model’s accuracy and AUC on each fold has remained consistent, indicating the model is unbiased and stable.</a:t>
            </a:r>
            <a:br>
              <a:rPr lang="en-US" sz="2400" dirty="0">
                <a:latin typeface="Titillium Web" panose="00000500000000000000" pitchFamily="2" charset="0"/>
                <a:cs typeface="Arial" pitchFamily="34" charset="0"/>
                <a:sym typeface="Wingdings" panose="05000000000000000000" pitchFamily="2" charset="2"/>
              </a:rPr>
            </a:br>
            <a:endParaRPr lang="en-US" sz="2400" dirty="0">
              <a:latin typeface="Titillium Web" panose="00000500000000000000" pitchFamily="2" charset="0"/>
              <a:cs typeface="Arial" pitchFamily="34" charset="0"/>
              <a:sym typeface="Wingdings" panose="05000000000000000000" pitchFamily="2" charset="2"/>
            </a:endParaRPr>
          </a:p>
          <a:p>
            <a:pPr>
              <a:lnSpc>
                <a:spcPct val="110000"/>
              </a:lnSpc>
            </a:pPr>
            <a:endParaRPr lang="en-US" sz="2400" dirty="0">
              <a:latin typeface="Titillium Web" panose="00000500000000000000" pitchFamily="2" charset="0"/>
              <a:cs typeface="Arial" pitchFamily="34" charset="0"/>
              <a:sym typeface="Wingdings" panose="05000000000000000000" pitchFamily="2" charset="2"/>
            </a:endParaRPr>
          </a:p>
          <a:p>
            <a:pPr>
              <a:lnSpc>
                <a:spcPct val="110000"/>
              </a:lnSpc>
            </a:pPr>
            <a:endParaRPr lang="en-US" sz="2400" dirty="0">
              <a:latin typeface="Titillium Web" panose="00000500000000000000" pitchFamily="2" charset="0"/>
              <a:cs typeface="Arial" pitchFamily="34" charset="0"/>
              <a:sym typeface="Wingdings" panose="05000000000000000000" pitchFamily="2" charset="2"/>
            </a:endParaRPr>
          </a:p>
          <a:p>
            <a:pPr>
              <a:lnSpc>
                <a:spcPct val="110000"/>
              </a:lnSpc>
            </a:pPr>
            <a:r>
              <a:rPr lang="en-US" sz="2400" dirty="0">
                <a:latin typeface="Titillium Web" panose="00000500000000000000" pitchFamily="2" charset="0"/>
                <a:cs typeface="Arial" pitchFamily="34" charset="0"/>
              </a:rPr>
              <a:t>We will compare the model’s AUPR and F1 score:</a:t>
            </a:r>
            <a:br>
              <a:rPr lang="en-US" sz="2400" dirty="0">
                <a:latin typeface="Titillium Web" panose="00000500000000000000" pitchFamily="2" charset="0"/>
                <a:cs typeface="Arial" pitchFamily="34" charset="0"/>
              </a:rPr>
            </a:br>
            <a:r>
              <a:rPr lang="en-US" sz="2400" dirty="0">
                <a:latin typeface="Titillium Web" panose="00000500000000000000" pitchFamily="2" charset="0"/>
                <a:cs typeface="Arial" pitchFamily="34" charset="0"/>
              </a:rPr>
              <a:t>AUPR:</a:t>
            </a:r>
            <a:r>
              <a:rPr lang="en-US" sz="2400" dirty="0">
                <a:latin typeface="Titillium Web" panose="00000500000000000000" pitchFamily="2" charset="0"/>
                <a:cs typeface="Arial" pitchFamily="34" charset="0"/>
                <a:sym typeface="Wingdings" panose="05000000000000000000" pitchFamily="2" charset="2"/>
              </a:rPr>
              <a:t> 0.892 (3sf)</a:t>
            </a:r>
          </a:p>
          <a:p>
            <a:pPr>
              <a:lnSpc>
                <a:spcPct val="110000"/>
              </a:lnSpc>
            </a:pPr>
            <a:r>
              <a:rPr lang="en-US" sz="2400" dirty="0">
                <a:latin typeface="Titillium Web" panose="00000500000000000000" pitchFamily="2" charset="0"/>
                <a:cs typeface="Arial" pitchFamily="34" charset="0"/>
                <a:sym typeface="Wingdings" panose="05000000000000000000" pitchFamily="2" charset="2"/>
              </a:rPr>
              <a:t>F1 Score: 0.748 (3sf)</a:t>
            </a:r>
          </a:p>
          <a:p>
            <a:pPr>
              <a:lnSpc>
                <a:spcPct val="110000"/>
              </a:lnSpc>
            </a:pPr>
            <a:endParaRPr lang="en-US" sz="2400" dirty="0">
              <a:latin typeface="Titillium Web" panose="00000500000000000000" pitchFamily="2" charset="0"/>
              <a:cs typeface="Arial" pitchFamily="34" charset="0"/>
              <a:sym typeface="Wingdings" panose="05000000000000000000" pitchFamily="2" charset="2"/>
            </a:endParaRPr>
          </a:p>
          <a:p>
            <a:pPr>
              <a:lnSpc>
                <a:spcPct val="110000"/>
              </a:lnSpc>
            </a:pPr>
            <a:r>
              <a:rPr lang="en-US" sz="2400" dirty="0">
                <a:latin typeface="Titillium Web" panose="00000500000000000000" pitchFamily="2" charset="0"/>
                <a:cs typeface="Arial" pitchFamily="34" charset="0"/>
                <a:sym typeface="Wingdings" panose="05000000000000000000" pitchFamily="2" charset="2"/>
              </a:rPr>
              <a:t>The proposed model’s high AUPR is states the model has high precision and recall. Thus, the model can classify positive instances, while minimizing TFP and TFN.  The model’s F1 score is slightly lower. This is expected as F1 is a single metric, however, AUPR evaluates precision-recall trade-off curve.</a:t>
            </a:r>
            <a:br>
              <a:rPr lang="en-US" sz="2400" dirty="0">
                <a:latin typeface="Titillium Web" panose="00000500000000000000" pitchFamily="2" charset="0"/>
                <a:cs typeface="Arial" pitchFamily="34" charset="0"/>
                <a:sym typeface="Wingdings" panose="05000000000000000000" pitchFamily="2" charset="2"/>
              </a:rPr>
            </a:br>
            <a:br>
              <a:rPr lang="en-US" sz="2400" dirty="0">
                <a:latin typeface="Titillium Web" panose="00000500000000000000" pitchFamily="2" charset="0"/>
                <a:cs typeface="Arial" pitchFamily="34" charset="0"/>
                <a:sym typeface="Wingdings" panose="05000000000000000000" pitchFamily="2" charset="2"/>
              </a:rPr>
            </a:br>
            <a:r>
              <a:rPr lang="en-US" sz="2400" dirty="0">
                <a:latin typeface="Titillium Web" panose="00000500000000000000" pitchFamily="2" charset="0"/>
                <a:cs typeface="Arial" pitchFamily="34" charset="0"/>
                <a:sym typeface="Wingdings" panose="05000000000000000000" pitchFamily="2" charset="2"/>
              </a:rPr>
              <a:t>Proposed model’s Precision-Curve model:</a:t>
            </a:r>
            <a:br>
              <a:rPr lang="en-US" sz="2400" dirty="0">
                <a:latin typeface="Titillium Web" panose="00000500000000000000" pitchFamily="2" charset="0"/>
                <a:cs typeface="Arial" pitchFamily="34" charset="0"/>
                <a:sym typeface="Wingdings" panose="05000000000000000000" pitchFamily="2" charset="2"/>
              </a:rPr>
            </a:br>
            <a:br>
              <a:rPr lang="en-US" sz="2400" dirty="0">
                <a:latin typeface="Titillium Web" panose="00000500000000000000" pitchFamily="2" charset="0"/>
                <a:cs typeface="Arial" pitchFamily="34" charset="0"/>
                <a:sym typeface="Wingdings" panose="05000000000000000000" pitchFamily="2" charset="2"/>
              </a:rPr>
            </a:br>
            <a:endParaRPr lang="en-US" sz="2400" dirty="0">
              <a:latin typeface="Titillium Web" panose="00000500000000000000" pitchFamily="2" charset="0"/>
              <a:cs typeface="Arial" pitchFamily="34" charset="0"/>
            </a:endParaRPr>
          </a:p>
        </p:txBody>
      </p:sp>
      <p:sp>
        <p:nvSpPr>
          <p:cNvPr id="27" name="TextBox 19">
            <a:extLst>
              <a:ext uri="{FF2B5EF4-FFF2-40B4-BE49-F238E27FC236}">
                <a16:creationId xmlns:a16="http://schemas.microsoft.com/office/drawing/2014/main" id="{D1DF76C2-CA55-4287-8208-00375EA04995}"/>
              </a:ext>
            </a:extLst>
          </p:cNvPr>
          <p:cNvSpPr txBox="1">
            <a:spLocks noChangeArrowheads="1"/>
          </p:cNvSpPr>
          <p:nvPr/>
        </p:nvSpPr>
        <p:spPr bwMode="auto">
          <a:xfrm>
            <a:off x="381000" y="20019022"/>
            <a:ext cx="10317480" cy="820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This literature review will overview CNN methods for breast cancer detection in breast ultrasound images:</a:t>
            </a:r>
          </a:p>
          <a:p>
            <a:pPr algn="just">
              <a:lnSpc>
                <a:spcPct val="110000"/>
              </a:lnSpc>
            </a:pPr>
            <a:endParaRPr lang="en-US" sz="2400" dirty="0">
              <a:latin typeface="Titillium Web" panose="00000500000000000000" pitchFamily="2" charset="0"/>
              <a:cs typeface="Arial" pitchFamily="34" charset="0"/>
            </a:endParaRPr>
          </a:p>
          <a:p>
            <a:pPr algn="just">
              <a:lnSpc>
                <a:spcPct val="110000"/>
              </a:lnSpc>
            </a:pPr>
            <a:endParaRPr lang="en-US" sz="2400" dirty="0">
              <a:latin typeface="Titillium Web" panose="00000500000000000000" pitchFamily="2" charset="0"/>
              <a:cs typeface="Arial" pitchFamily="34" charset="0"/>
            </a:endParaRPr>
          </a:p>
          <a:p>
            <a:pPr algn="just">
              <a:lnSpc>
                <a:spcPct val="110000"/>
              </a:lnSpc>
            </a:pPr>
            <a:r>
              <a:rPr lang="en-US" sz="2400" dirty="0">
                <a:latin typeface="Titillium Web" panose="00000500000000000000" pitchFamily="2" charset="0"/>
                <a:cs typeface="Arial" pitchFamily="34" charset="0"/>
              </a:rPr>
              <a:t>[3] Written by </a:t>
            </a:r>
            <a:r>
              <a:rPr lang="en-US" sz="2400" dirty="0" err="1">
                <a:latin typeface="Titillium Web" panose="00000500000000000000" pitchFamily="2" charset="0"/>
                <a:cs typeface="Arial" pitchFamily="34" charset="0"/>
              </a:rPr>
              <a:t>Wilfrido</a:t>
            </a:r>
            <a:r>
              <a:rPr lang="en-US" sz="2400" dirty="0">
                <a:latin typeface="Titillium Web" panose="00000500000000000000" pitchFamily="2" charset="0"/>
                <a:cs typeface="Arial" pitchFamily="34" charset="0"/>
              </a:rPr>
              <a:t> Gomez-Flores, the article studies pre-trained CNN for semantic segmentation of breast </a:t>
            </a:r>
            <a:r>
              <a:rPr lang="en-US" sz="2400" dirty="0" err="1">
                <a:latin typeface="Titillium Web" panose="00000500000000000000" pitchFamily="2" charset="0"/>
                <a:cs typeface="Arial" pitchFamily="34" charset="0"/>
              </a:rPr>
              <a:t>tumours</a:t>
            </a:r>
            <a:r>
              <a:rPr lang="en-US" sz="2400" dirty="0">
                <a:latin typeface="Titillium Web" panose="00000500000000000000" pitchFamily="2" charset="0"/>
                <a:cs typeface="Arial" pitchFamily="34" charset="0"/>
              </a:rPr>
              <a:t> in ultrasound, comparing Faster R-CNN with Inception-ResNet-v2 and comparing it to FCN-</a:t>
            </a:r>
            <a:r>
              <a:rPr lang="en-US" sz="2400" dirty="0" err="1">
                <a:latin typeface="Titillium Web" panose="00000500000000000000" pitchFamily="2" charset="0"/>
                <a:cs typeface="Arial" pitchFamily="34" charset="0"/>
              </a:rPr>
              <a:t>AlexNet</a:t>
            </a:r>
            <a:r>
              <a:rPr lang="en-US" sz="2400" dirty="0">
                <a:latin typeface="Titillium Web" panose="00000500000000000000" pitchFamily="2" charset="0"/>
                <a:cs typeface="Arial" pitchFamily="34" charset="0"/>
              </a:rPr>
              <a:t>. The results state Faster R-CNN performs significantly better with an F1 on 0.88.</a:t>
            </a:r>
          </a:p>
          <a:p>
            <a:pPr algn="just">
              <a:lnSpc>
                <a:spcPct val="110000"/>
              </a:lnSpc>
            </a:pPr>
            <a:endParaRPr lang="en-US" sz="2400" dirty="0">
              <a:latin typeface="Titillium Web" panose="00000500000000000000" pitchFamily="2" charset="0"/>
              <a:cs typeface="Arial" pitchFamily="34" charset="0"/>
            </a:endParaRPr>
          </a:p>
          <a:p>
            <a:pPr algn="just">
              <a:lnSpc>
                <a:spcPct val="110000"/>
              </a:lnSpc>
            </a:pPr>
            <a:r>
              <a:rPr lang="en-US" sz="2400" dirty="0">
                <a:latin typeface="Titillium Web" panose="00000500000000000000" pitchFamily="2" charset="0"/>
                <a:cs typeface="Arial" pitchFamily="34" charset="0"/>
              </a:rPr>
              <a:t>[4] Written by </a:t>
            </a:r>
            <a:r>
              <a:rPr lang="en-US" sz="2400" dirty="0" err="1">
                <a:latin typeface="Titillium Web" panose="00000500000000000000" pitchFamily="2" charset="0"/>
                <a:cs typeface="Arial" pitchFamily="34" charset="0"/>
              </a:rPr>
              <a:t>Wilfrido</a:t>
            </a:r>
            <a:r>
              <a:rPr lang="en-US" sz="2400" dirty="0">
                <a:latin typeface="Titillium Web" panose="00000500000000000000" pitchFamily="2" charset="0"/>
                <a:cs typeface="Arial" pitchFamily="34" charset="0"/>
              </a:rPr>
              <a:t> Gomez-Flores, the article studies pre-trained CNN for semantic segmentation of breast </a:t>
            </a:r>
            <a:r>
              <a:rPr lang="en-US" sz="2400" dirty="0" err="1">
                <a:latin typeface="Titillium Web" panose="00000500000000000000" pitchFamily="2" charset="0"/>
                <a:cs typeface="Arial" pitchFamily="34" charset="0"/>
              </a:rPr>
              <a:t>tumours</a:t>
            </a:r>
            <a:r>
              <a:rPr lang="en-US" sz="2400" dirty="0">
                <a:latin typeface="Titillium Web" panose="00000500000000000000" pitchFamily="2" charset="0"/>
                <a:cs typeface="Arial" pitchFamily="34" charset="0"/>
              </a:rPr>
              <a:t> in ultrasound, using the PBAC method for M-Net model outputs. Results show a significantly high F1 score of 0.96.</a:t>
            </a:r>
          </a:p>
          <a:p>
            <a:pPr algn="just">
              <a:lnSpc>
                <a:spcPct val="110000"/>
              </a:lnSpc>
            </a:pPr>
            <a:endParaRPr lang="en-US" sz="2400" dirty="0">
              <a:latin typeface="Titillium Web" panose="00000500000000000000" pitchFamily="2" charset="0"/>
              <a:cs typeface="Arial" pitchFamily="34" charset="0"/>
            </a:endParaRPr>
          </a:p>
          <a:p>
            <a:pPr algn="just">
              <a:lnSpc>
                <a:spcPct val="110000"/>
              </a:lnSpc>
            </a:pPr>
            <a:r>
              <a:rPr lang="en-US" sz="2400" dirty="0">
                <a:latin typeface="Titillium Web" panose="00000500000000000000" pitchFamily="2" charset="0"/>
                <a:cs typeface="Arial" pitchFamily="34" charset="0"/>
              </a:rPr>
              <a:t>[5] Authors: </a:t>
            </a:r>
            <a:r>
              <a:rPr lang="en-GB" sz="2400" b="0" i="0" dirty="0">
                <a:solidFill>
                  <a:srgbClr val="1F1F1F"/>
                </a:solidFill>
                <a:effectLst/>
                <a:highlight>
                  <a:srgbClr val="FFFFFF"/>
                </a:highlight>
                <a:latin typeface="Titillium Web" panose="00000500000000000000" pitchFamily="2" charset="0"/>
              </a:rPr>
              <a:t>H. Tanaka, S.-W. Chiu, T. Watanabe, S. </a:t>
            </a:r>
            <a:r>
              <a:rPr lang="en-GB" sz="2400" b="0" i="0" dirty="0" err="1">
                <a:solidFill>
                  <a:srgbClr val="1F1F1F"/>
                </a:solidFill>
                <a:effectLst/>
                <a:highlight>
                  <a:srgbClr val="FFFFFF"/>
                </a:highlight>
                <a:latin typeface="Titillium Web" panose="00000500000000000000" pitchFamily="2" charset="0"/>
              </a:rPr>
              <a:t>Kaoku</a:t>
            </a:r>
            <a:r>
              <a:rPr lang="en-GB" sz="2400" b="0" i="0" dirty="0">
                <a:solidFill>
                  <a:srgbClr val="1F1F1F"/>
                </a:solidFill>
                <a:effectLst/>
                <a:highlight>
                  <a:srgbClr val="FFFFFF"/>
                </a:highlight>
                <a:latin typeface="Titillium Web" panose="00000500000000000000" pitchFamily="2" charset="0"/>
              </a:rPr>
              <a:t>, T. Yamaguchi. Follows up on the computer-aided diagnosis system for breast ultrasound images using deep learning. Two CNN models, VGG19 and ResNet152, were examined for heat to visualise data. Results were a detection percentage of 47.7 and 37.</a:t>
            </a:r>
            <a:endParaRPr lang="en-US" sz="2400" dirty="0">
              <a:latin typeface="Titillium Web" panose="00000500000000000000" pitchFamily="2" charset="0"/>
              <a:cs typeface="Arial" pitchFamily="34" charset="0"/>
            </a:endParaRPr>
          </a:p>
          <a:p>
            <a:pPr algn="just">
              <a:lnSpc>
                <a:spcPct val="110000"/>
              </a:lnSpc>
            </a:pPr>
            <a:endParaRPr lang="en-US" sz="2400" dirty="0">
              <a:latin typeface="Titillium Web" panose="00000500000000000000" pitchFamily="2" charset="0"/>
              <a:cs typeface="Arial" pitchFamily="34" charset="0"/>
            </a:endParaRPr>
          </a:p>
        </p:txBody>
      </p:sp>
      <p:sp>
        <p:nvSpPr>
          <p:cNvPr id="29" name="TextBox 19">
            <a:extLst>
              <a:ext uri="{FF2B5EF4-FFF2-40B4-BE49-F238E27FC236}">
                <a16:creationId xmlns:a16="http://schemas.microsoft.com/office/drawing/2014/main" id="{61C38A20-F85F-4744-B6CC-BB3A40663090}"/>
              </a:ext>
            </a:extLst>
          </p:cNvPr>
          <p:cNvSpPr txBox="1">
            <a:spLocks noChangeArrowheads="1"/>
          </p:cNvSpPr>
          <p:nvPr/>
        </p:nvSpPr>
        <p:spPr bwMode="auto">
          <a:xfrm>
            <a:off x="33356564" y="9296400"/>
            <a:ext cx="9601200" cy="902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GB" sz="2400" dirty="0">
                <a:latin typeface="Titillium Web" panose="00000500000000000000" pitchFamily="2" charset="0"/>
              </a:rPr>
              <a:t>[1] </a:t>
            </a:r>
          </a:p>
          <a:p>
            <a:pPr algn="just">
              <a:lnSpc>
                <a:spcPct val="110000"/>
              </a:lnSpc>
            </a:pPr>
            <a:r>
              <a:rPr lang="en-GB" sz="2400" dirty="0" err="1">
                <a:latin typeface="Titillium Web" panose="00000500000000000000" pitchFamily="2" charset="0"/>
              </a:rPr>
              <a:t>Jiancheng</a:t>
            </a:r>
            <a:r>
              <a:rPr lang="en-GB" sz="2400" dirty="0">
                <a:latin typeface="Titillium Web" panose="00000500000000000000" pitchFamily="2" charset="0"/>
              </a:rPr>
              <a:t> Yang, Rui Shi, </a:t>
            </a:r>
            <a:r>
              <a:rPr lang="en-GB" sz="2400" dirty="0" err="1">
                <a:latin typeface="Titillium Web" panose="00000500000000000000" pitchFamily="2" charset="0"/>
              </a:rPr>
              <a:t>Donglai</a:t>
            </a:r>
            <a:r>
              <a:rPr lang="en-GB" sz="2400" dirty="0">
                <a:latin typeface="Titillium Web" panose="00000500000000000000" pitchFamily="2" charset="0"/>
              </a:rPr>
              <a:t> Wei, </a:t>
            </a:r>
            <a:r>
              <a:rPr lang="en-GB" sz="2400" dirty="0" err="1">
                <a:latin typeface="Titillium Web" panose="00000500000000000000" pitchFamily="2" charset="0"/>
              </a:rPr>
              <a:t>Zequan</a:t>
            </a:r>
            <a:r>
              <a:rPr lang="en-GB" sz="2400" dirty="0">
                <a:latin typeface="Titillium Web" panose="00000500000000000000" pitchFamily="2" charset="0"/>
              </a:rPr>
              <a:t> Liu, Lin Zhao, </a:t>
            </a:r>
            <a:r>
              <a:rPr lang="en-GB" sz="2400" dirty="0" err="1">
                <a:latin typeface="Titillium Web" panose="00000500000000000000" pitchFamily="2" charset="0"/>
              </a:rPr>
              <a:t>Bilian</a:t>
            </a:r>
            <a:r>
              <a:rPr lang="en-GB" sz="2400" dirty="0">
                <a:latin typeface="Titillium Web" panose="00000500000000000000" pitchFamily="2" charset="0"/>
              </a:rPr>
              <a:t> Ke, </a:t>
            </a:r>
            <a:r>
              <a:rPr lang="en-GB" sz="2400" dirty="0" err="1">
                <a:latin typeface="Titillium Web" panose="00000500000000000000" pitchFamily="2" charset="0"/>
              </a:rPr>
              <a:t>Hanspeter</a:t>
            </a:r>
            <a:r>
              <a:rPr lang="en-GB" sz="2400" dirty="0">
                <a:latin typeface="Titillium Web" panose="00000500000000000000" pitchFamily="2" charset="0"/>
              </a:rPr>
              <a:t> Pfister, and </a:t>
            </a:r>
            <a:r>
              <a:rPr lang="en-GB" sz="2400" dirty="0" err="1">
                <a:latin typeface="Titillium Web" panose="00000500000000000000" pitchFamily="2" charset="0"/>
              </a:rPr>
              <a:t>Bingbing</a:t>
            </a:r>
            <a:r>
              <a:rPr lang="en-GB" sz="2400" dirty="0">
                <a:latin typeface="Titillium Web" panose="00000500000000000000" pitchFamily="2" charset="0"/>
              </a:rPr>
              <a:t> Ni. </a:t>
            </a:r>
            <a:r>
              <a:rPr lang="en-GB" sz="2400" dirty="0" err="1">
                <a:latin typeface="Titillium Web" panose="00000500000000000000" pitchFamily="2" charset="0"/>
              </a:rPr>
              <a:t>Medmnist</a:t>
            </a:r>
            <a:r>
              <a:rPr lang="en-GB" sz="2400" dirty="0">
                <a:latin typeface="Titillium Web" panose="00000500000000000000" pitchFamily="2" charset="0"/>
              </a:rPr>
              <a:t> v2-a large-scale lightweight benchmark for 2d and 3d biomedical image classification. Scientific Data, 10(1):41, 2023.</a:t>
            </a:r>
          </a:p>
          <a:p>
            <a:pPr algn="just">
              <a:lnSpc>
                <a:spcPct val="110000"/>
              </a:lnSpc>
            </a:pPr>
            <a:endParaRPr lang="en-US" sz="2400" dirty="0">
              <a:latin typeface="Titillium Web" panose="00000500000000000000" pitchFamily="2" charset="0"/>
              <a:cs typeface="Arial" pitchFamily="34" charset="0"/>
            </a:endParaRPr>
          </a:p>
          <a:p>
            <a:pPr algn="just">
              <a:lnSpc>
                <a:spcPct val="110000"/>
              </a:lnSpc>
            </a:pPr>
            <a:r>
              <a:rPr lang="en-US" sz="2400" dirty="0">
                <a:latin typeface="Titillium Web" panose="00000500000000000000" pitchFamily="2" charset="0"/>
                <a:cs typeface="Arial" pitchFamily="34" charset="0"/>
              </a:rPr>
              <a:t>[2]</a:t>
            </a:r>
          </a:p>
          <a:p>
            <a:pPr algn="just">
              <a:lnSpc>
                <a:spcPct val="110000"/>
              </a:lnSpc>
            </a:pPr>
            <a:r>
              <a:rPr lang="en-US" sz="2400" dirty="0">
                <a:latin typeface="Titillium Web" panose="00000500000000000000" pitchFamily="2" charset="0"/>
                <a:cs typeface="Arial" pitchFamily="34" charset="0"/>
              </a:rPr>
              <a:t>https://www.researchgate.net/figure/Cross-entropy-loss-and-classification-accuracy-with-dropout-and-batch-normalization_fig1_359860179</a:t>
            </a:r>
          </a:p>
          <a:p>
            <a:pPr algn="just">
              <a:lnSpc>
                <a:spcPct val="110000"/>
              </a:lnSpc>
            </a:pPr>
            <a:endParaRPr lang="en-US" sz="2400" dirty="0">
              <a:latin typeface="Titillium Web" panose="00000500000000000000" pitchFamily="2" charset="0"/>
              <a:cs typeface="Arial" pitchFamily="34" charset="0"/>
            </a:endParaRPr>
          </a:p>
          <a:p>
            <a:pPr algn="just">
              <a:lnSpc>
                <a:spcPct val="110000"/>
              </a:lnSpc>
            </a:pPr>
            <a:r>
              <a:rPr lang="en-US" sz="2400" dirty="0">
                <a:latin typeface="Titillium Web" panose="00000500000000000000" pitchFamily="2" charset="0"/>
                <a:cs typeface="Arial" pitchFamily="34" charset="0"/>
              </a:rPr>
              <a:t>[3]</a:t>
            </a:r>
          </a:p>
          <a:p>
            <a:pPr algn="just">
              <a:lnSpc>
                <a:spcPct val="110000"/>
              </a:lnSpc>
            </a:pPr>
            <a:r>
              <a:rPr lang="en-US" sz="2400" dirty="0">
                <a:latin typeface="Titillium Web" panose="00000500000000000000" pitchFamily="2" charset="0"/>
                <a:cs typeface="Arial" pitchFamily="34" charset="0"/>
              </a:rPr>
              <a:t>https://www.sciencedirect.com/science/article/pii/S001048252030367X#bib29</a:t>
            </a:r>
          </a:p>
          <a:p>
            <a:pPr algn="just">
              <a:lnSpc>
                <a:spcPct val="110000"/>
              </a:lnSpc>
            </a:pPr>
            <a:endParaRPr lang="en-US" sz="2400" dirty="0">
              <a:latin typeface="Titillium Web" panose="00000500000000000000" pitchFamily="2" charset="0"/>
              <a:cs typeface="Arial" pitchFamily="34" charset="0"/>
            </a:endParaRPr>
          </a:p>
          <a:p>
            <a:pPr algn="just">
              <a:lnSpc>
                <a:spcPct val="110000"/>
              </a:lnSpc>
            </a:pPr>
            <a:r>
              <a:rPr lang="en-US" sz="2400" dirty="0">
                <a:latin typeface="Titillium Web" panose="00000500000000000000" pitchFamily="2" charset="0"/>
                <a:cs typeface="Arial" pitchFamily="34" charset="0"/>
              </a:rPr>
              <a:t>[4] https://www.sciencedirect.com/science/article/pii/S001048252030367X#bib31</a:t>
            </a:r>
          </a:p>
          <a:p>
            <a:pPr algn="just">
              <a:lnSpc>
                <a:spcPct val="110000"/>
              </a:lnSpc>
            </a:pPr>
            <a:endParaRPr lang="en-US" sz="2400" dirty="0">
              <a:latin typeface="Titillium Web" panose="00000500000000000000" pitchFamily="2" charset="0"/>
              <a:cs typeface="Arial" pitchFamily="34" charset="0"/>
            </a:endParaRPr>
          </a:p>
          <a:p>
            <a:pPr algn="just">
              <a:lnSpc>
                <a:spcPct val="110000"/>
              </a:lnSpc>
            </a:pPr>
            <a:r>
              <a:rPr lang="en-US" sz="2400" dirty="0">
                <a:latin typeface="Titillium Web" panose="00000500000000000000" pitchFamily="2" charset="0"/>
                <a:cs typeface="Arial" pitchFamily="34" charset="0"/>
              </a:rPr>
              <a:t>[5]</a:t>
            </a:r>
          </a:p>
          <a:p>
            <a:pPr algn="just">
              <a:lnSpc>
                <a:spcPct val="110000"/>
              </a:lnSpc>
            </a:pPr>
            <a:r>
              <a:rPr lang="en-US" sz="2400" dirty="0">
                <a:latin typeface="Titillium Web" panose="00000500000000000000" pitchFamily="2" charset="0"/>
                <a:cs typeface="Arial" pitchFamily="34" charset="0"/>
              </a:rPr>
              <a:t>https://www.sciencedirect.com/science/article/pii/S001048252030367X#bib34</a:t>
            </a:r>
          </a:p>
        </p:txBody>
      </p:sp>
      <p:grpSp>
        <p:nvGrpSpPr>
          <p:cNvPr id="3" name="Group 2">
            <a:extLst>
              <a:ext uri="{FF2B5EF4-FFF2-40B4-BE49-F238E27FC236}">
                <a16:creationId xmlns:a16="http://schemas.microsoft.com/office/drawing/2014/main" id="{8C354B11-DCEC-40C7-A41E-85119B81BDE3}"/>
              </a:ext>
            </a:extLst>
          </p:cNvPr>
          <p:cNvGrpSpPr/>
          <p:nvPr/>
        </p:nvGrpSpPr>
        <p:grpSpPr>
          <a:xfrm>
            <a:off x="33356564" y="7917197"/>
            <a:ext cx="3495852" cy="646331"/>
            <a:chOff x="21945600" y="19087283"/>
            <a:chExt cx="3495852" cy="646331"/>
          </a:xfrm>
        </p:grpSpPr>
        <p:sp>
          <p:nvSpPr>
            <p:cNvPr id="39" name="TextBox 38">
              <a:extLst>
                <a:ext uri="{FF2B5EF4-FFF2-40B4-BE49-F238E27FC236}">
                  <a16:creationId xmlns:a16="http://schemas.microsoft.com/office/drawing/2014/main" id="{CD78A31B-3E41-4A83-94E1-8D455D061FD9}"/>
                </a:ext>
              </a:extLst>
            </p:cNvPr>
            <p:cNvSpPr txBox="1"/>
            <p:nvPr/>
          </p:nvSpPr>
          <p:spPr>
            <a:xfrm>
              <a:off x="22402800" y="19087283"/>
              <a:ext cx="3038652" cy="646331"/>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3600" dirty="0">
                  <a:solidFill>
                    <a:srgbClr val="A33B3B"/>
                  </a:solidFill>
                  <a:latin typeface="Amaranth" panose="02000503050000020004" pitchFamily="2" charset="0"/>
                </a:rPr>
                <a:t>REFERENCES</a:t>
              </a:r>
            </a:p>
          </p:txBody>
        </p:sp>
        <p:sp>
          <p:nvSpPr>
            <p:cNvPr id="2" name="Rectangle 1">
              <a:extLst>
                <a:ext uri="{FF2B5EF4-FFF2-40B4-BE49-F238E27FC236}">
                  <a16:creationId xmlns:a16="http://schemas.microsoft.com/office/drawing/2014/main" id="{09B14B9E-7604-4C9B-B7A6-C71BF8AE4D20}"/>
                </a:ext>
              </a:extLst>
            </p:cNvPr>
            <p:cNvSpPr/>
            <p:nvPr/>
          </p:nvSpPr>
          <p:spPr bwMode="auto">
            <a:xfrm>
              <a:off x="21945600" y="19087283"/>
              <a:ext cx="457200" cy="646331"/>
            </a:xfrm>
            <a:prstGeom prst="rect">
              <a:avLst/>
            </a:prstGeom>
            <a:solidFill>
              <a:srgbClr val="A33B3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500" b="0" i="0" u="none" strike="noStrike" cap="none" normalizeH="0" baseline="0">
                <a:ln>
                  <a:noFill/>
                </a:ln>
                <a:solidFill>
                  <a:schemeClr val="tx1"/>
                </a:solidFill>
                <a:effectLst/>
                <a:latin typeface="Arial" pitchFamily="34" charset="0"/>
              </a:endParaRPr>
            </a:p>
          </p:txBody>
        </p:sp>
      </p:grpSp>
      <p:grpSp>
        <p:nvGrpSpPr>
          <p:cNvPr id="4" name="Group 3">
            <a:extLst>
              <a:ext uri="{FF2B5EF4-FFF2-40B4-BE49-F238E27FC236}">
                <a16:creationId xmlns:a16="http://schemas.microsoft.com/office/drawing/2014/main" id="{69DA6868-859E-4342-976E-822157DE2D15}"/>
              </a:ext>
            </a:extLst>
          </p:cNvPr>
          <p:cNvGrpSpPr/>
          <p:nvPr/>
        </p:nvGrpSpPr>
        <p:grpSpPr>
          <a:xfrm>
            <a:off x="609600" y="7884077"/>
            <a:ext cx="4018217" cy="646332"/>
            <a:chOff x="619432" y="7936247"/>
            <a:chExt cx="4018217" cy="646332"/>
          </a:xfrm>
        </p:grpSpPr>
        <p:sp>
          <p:nvSpPr>
            <p:cNvPr id="35" name="TextBox 34">
              <a:extLst>
                <a:ext uri="{FF2B5EF4-FFF2-40B4-BE49-F238E27FC236}">
                  <a16:creationId xmlns:a16="http://schemas.microsoft.com/office/drawing/2014/main" id="{17220CD8-CD1F-4561-B6F6-872F8B351FDE}"/>
                </a:ext>
              </a:extLst>
            </p:cNvPr>
            <p:cNvSpPr txBox="1"/>
            <p:nvPr/>
          </p:nvSpPr>
          <p:spPr>
            <a:xfrm>
              <a:off x="1066800" y="7936248"/>
              <a:ext cx="3570849" cy="646331"/>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3600" dirty="0">
                  <a:solidFill>
                    <a:srgbClr val="6E4D99"/>
                  </a:solidFill>
                  <a:latin typeface="Amaranth" panose="02000503050000020004" pitchFamily="2" charset="0"/>
                </a:rPr>
                <a:t>INTRODUCTION</a:t>
              </a:r>
            </a:p>
          </p:txBody>
        </p:sp>
        <p:sp>
          <p:nvSpPr>
            <p:cNvPr id="24" name="Rectangle 23">
              <a:extLst>
                <a:ext uri="{FF2B5EF4-FFF2-40B4-BE49-F238E27FC236}">
                  <a16:creationId xmlns:a16="http://schemas.microsoft.com/office/drawing/2014/main" id="{269B7A80-A037-4811-AA81-3FB99CEB6B45}"/>
                </a:ext>
              </a:extLst>
            </p:cNvPr>
            <p:cNvSpPr/>
            <p:nvPr/>
          </p:nvSpPr>
          <p:spPr bwMode="auto">
            <a:xfrm>
              <a:off x="619432" y="7936247"/>
              <a:ext cx="457200" cy="646331"/>
            </a:xfrm>
            <a:prstGeom prst="rect">
              <a:avLst/>
            </a:prstGeom>
            <a:solidFill>
              <a:srgbClr val="6E4D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500" b="0" i="0" u="none" strike="noStrike" cap="none" normalizeH="0" baseline="0">
                <a:ln>
                  <a:noFill/>
                </a:ln>
                <a:solidFill>
                  <a:schemeClr val="tx1"/>
                </a:solidFill>
                <a:effectLst/>
                <a:latin typeface="Arial" pitchFamily="34" charset="0"/>
              </a:endParaRPr>
            </a:p>
          </p:txBody>
        </p:sp>
      </p:grpSp>
      <p:grpSp>
        <p:nvGrpSpPr>
          <p:cNvPr id="5" name="Group 4">
            <a:extLst>
              <a:ext uri="{FF2B5EF4-FFF2-40B4-BE49-F238E27FC236}">
                <a16:creationId xmlns:a16="http://schemas.microsoft.com/office/drawing/2014/main" id="{628E0EA1-F584-4FE4-81F7-2DFD4FB88DA2}"/>
              </a:ext>
            </a:extLst>
          </p:cNvPr>
          <p:cNvGrpSpPr/>
          <p:nvPr/>
        </p:nvGrpSpPr>
        <p:grpSpPr>
          <a:xfrm>
            <a:off x="11795760" y="7936248"/>
            <a:ext cx="4871806" cy="646647"/>
            <a:chOff x="11309555" y="7936248"/>
            <a:chExt cx="4871806" cy="646647"/>
          </a:xfrm>
        </p:grpSpPr>
        <p:sp>
          <p:nvSpPr>
            <p:cNvPr id="36" name="TextBox 35">
              <a:extLst>
                <a:ext uri="{FF2B5EF4-FFF2-40B4-BE49-F238E27FC236}">
                  <a16:creationId xmlns:a16="http://schemas.microsoft.com/office/drawing/2014/main" id="{F9744332-409D-4E13-8004-F1FC2BA8831D}"/>
                </a:ext>
              </a:extLst>
            </p:cNvPr>
            <p:cNvSpPr txBox="1"/>
            <p:nvPr/>
          </p:nvSpPr>
          <p:spPr>
            <a:xfrm>
              <a:off x="11766755" y="7936248"/>
              <a:ext cx="4414606" cy="646331"/>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3600" dirty="0">
                  <a:solidFill>
                    <a:srgbClr val="679955"/>
                  </a:solidFill>
                  <a:latin typeface="Amaranth" panose="02000503050000020004" pitchFamily="2" charset="0"/>
                </a:rPr>
                <a:t>TECHNICAL DETAILS</a:t>
              </a:r>
            </a:p>
          </p:txBody>
        </p:sp>
        <p:sp>
          <p:nvSpPr>
            <p:cNvPr id="26" name="Rectangle 25">
              <a:extLst>
                <a:ext uri="{FF2B5EF4-FFF2-40B4-BE49-F238E27FC236}">
                  <a16:creationId xmlns:a16="http://schemas.microsoft.com/office/drawing/2014/main" id="{C2540629-E07F-4524-B7B0-8AD50B9CA383}"/>
                </a:ext>
              </a:extLst>
            </p:cNvPr>
            <p:cNvSpPr/>
            <p:nvPr/>
          </p:nvSpPr>
          <p:spPr bwMode="auto">
            <a:xfrm>
              <a:off x="11309555" y="7936564"/>
              <a:ext cx="457200" cy="646331"/>
            </a:xfrm>
            <a:prstGeom prst="rect">
              <a:avLst/>
            </a:prstGeom>
            <a:solidFill>
              <a:srgbClr val="67995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500" b="0" i="0" u="none" strike="noStrike" cap="none" normalizeH="0" baseline="0">
                <a:ln>
                  <a:noFill/>
                </a:ln>
                <a:solidFill>
                  <a:schemeClr val="tx1"/>
                </a:solidFill>
                <a:effectLst/>
                <a:latin typeface="Arial" pitchFamily="34" charset="0"/>
              </a:endParaRPr>
            </a:p>
          </p:txBody>
        </p:sp>
      </p:grpSp>
      <p:grpSp>
        <p:nvGrpSpPr>
          <p:cNvPr id="6" name="Group 5">
            <a:extLst>
              <a:ext uri="{FF2B5EF4-FFF2-40B4-BE49-F238E27FC236}">
                <a16:creationId xmlns:a16="http://schemas.microsoft.com/office/drawing/2014/main" id="{DFD3D1B1-E282-45AC-A5D2-BF5D46CFDC2A}"/>
              </a:ext>
            </a:extLst>
          </p:cNvPr>
          <p:cNvGrpSpPr/>
          <p:nvPr/>
        </p:nvGrpSpPr>
        <p:grpSpPr>
          <a:xfrm>
            <a:off x="22402800" y="7936248"/>
            <a:ext cx="2640640" cy="676142"/>
            <a:chOff x="21950516" y="7936248"/>
            <a:chExt cx="2640640" cy="676142"/>
          </a:xfrm>
        </p:grpSpPr>
        <p:sp>
          <p:nvSpPr>
            <p:cNvPr id="38" name="TextBox 37">
              <a:extLst>
                <a:ext uri="{FF2B5EF4-FFF2-40B4-BE49-F238E27FC236}">
                  <a16:creationId xmlns:a16="http://schemas.microsoft.com/office/drawing/2014/main" id="{9A18A5CA-EAF8-4A0C-91E3-652892D85424}"/>
                </a:ext>
              </a:extLst>
            </p:cNvPr>
            <p:cNvSpPr txBox="1"/>
            <p:nvPr/>
          </p:nvSpPr>
          <p:spPr>
            <a:xfrm>
              <a:off x="22402800" y="7936248"/>
              <a:ext cx="2188356" cy="646331"/>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3600" dirty="0">
                  <a:solidFill>
                    <a:srgbClr val="679955"/>
                  </a:solidFill>
                  <a:latin typeface="Amaranth" panose="02000503050000020004" pitchFamily="2" charset="0"/>
                </a:rPr>
                <a:t>RESULTS</a:t>
              </a:r>
            </a:p>
          </p:txBody>
        </p:sp>
        <p:sp>
          <p:nvSpPr>
            <p:cNvPr id="28" name="Rectangle 27">
              <a:extLst>
                <a:ext uri="{FF2B5EF4-FFF2-40B4-BE49-F238E27FC236}">
                  <a16:creationId xmlns:a16="http://schemas.microsoft.com/office/drawing/2014/main" id="{3DBBCF0F-8115-4C70-A694-F428A5C95969}"/>
                </a:ext>
              </a:extLst>
            </p:cNvPr>
            <p:cNvSpPr/>
            <p:nvPr/>
          </p:nvSpPr>
          <p:spPr bwMode="auto">
            <a:xfrm>
              <a:off x="21950516" y="7966059"/>
              <a:ext cx="457200" cy="646331"/>
            </a:xfrm>
            <a:prstGeom prst="rect">
              <a:avLst/>
            </a:prstGeom>
            <a:solidFill>
              <a:srgbClr val="67995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500" b="0" i="0" u="none" strike="noStrike" cap="none" normalizeH="0" baseline="0">
                <a:ln>
                  <a:noFill/>
                </a:ln>
                <a:solidFill>
                  <a:schemeClr val="tx1"/>
                </a:solidFill>
                <a:effectLst/>
                <a:latin typeface="Arial" pitchFamily="34" charset="0"/>
              </a:endParaRPr>
            </a:p>
          </p:txBody>
        </p:sp>
      </p:grpSp>
      <p:grpSp>
        <p:nvGrpSpPr>
          <p:cNvPr id="8" name="Group 7">
            <a:extLst>
              <a:ext uri="{FF2B5EF4-FFF2-40B4-BE49-F238E27FC236}">
                <a16:creationId xmlns:a16="http://schemas.microsoft.com/office/drawing/2014/main" id="{8A48DC6E-5C6A-4A57-8A78-B09BE503F40B}"/>
              </a:ext>
            </a:extLst>
          </p:cNvPr>
          <p:cNvGrpSpPr/>
          <p:nvPr/>
        </p:nvGrpSpPr>
        <p:grpSpPr>
          <a:xfrm>
            <a:off x="381000" y="18882268"/>
            <a:ext cx="3072660" cy="646958"/>
            <a:chOff x="619432" y="19087285"/>
            <a:chExt cx="3072660" cy="646958"/>
          </a:xfrm>
        </p:grpSpPr>
        <p:sp>
          <p:nvSpPr>
            <p:cNvPr id="37" name="TextBox 36">
              <a:extLst>
                <a:ext uri="{FF2B5EF4-FFF2-40B4-BE49-F238E27FC236}">
                  <a16:creationId xmlns:a16="http://schemas.microsoft.com/office/drawing/2014/main" id="{2AE133AC-1DFE-4D6E-B1A3-31B930A6602E}"/>
                </a:ext>
              </a:extLst>
            </p:cNvPr>
            <p:cNvSpPr txBox="1"/>
            <p:nvPr/>
          </p:nvSpPr>
          <p:spPr>
            <a:xfrm>
              <a:off x="1076632" y="19087285"/>
              <a:ext cx="2615460" cy="646331"/>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3600" dirty="0">
                  <a:solidFill>
                    <a:srgbClr val="A33B3B"/>
                  </a:solidFill>
                  <a:latin typeface="Amaranth" panose="02000503050000020004" pitchFamily="2" charset="0"/>
                </a:rPr>
                <a:t>RESEARCH</a:t>
              </a:r>
            </a:p>
          </p:txBody>
        </p:sp>
        <p:sp>
          <p:nvSpPr>
            <p:cNvPr id="32" name="Rectangle 31">
              <a:extLst>
                <a:ext uri="{FF2B5EF4-FFF2-40B4-BE49-F238E27FC236}">
                  <a16:creationId xmlns:a16="http://schemas.microsoft.com/office/drawing/2014/main" id="{F1C45890-5A72-41A6-9C21-8464F46D0E48}"/>
                </a:ext>
              </a:extLst>
            </p:cNvPr>
            <p:cNvSpPr/>
            <p:nvPr/>
          </p:nvSpPr>
          <p:spPr bwMode="auto">
            <a:xfrm>
              <a:off x="619432" y="19087912"/>
              <a:ext cx="457200" cy="646331"/>
            </a:xfrm>
            <a:prstGeom prst="rect">
              <a:avLst/>
            </a:prstGeom>
            <a:solidFill>
              <a:srgbClr val="A33B3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500" b="0" i="0" u="none" strike="noStrike" cap="none" normalizeH="0" baseline="0">
                <a:ln>
                  <a:noFill/>
                </a:ln>
                <a:solidFill>
                  <a:schemeClr val="tx1"/>
                </a:solidFill>
                <a:effectLst/>
                <a:latin typeface="Arial" pitchFamily="34" charset="0"/>
              </a:endParaRPr>
            </a:p>
          </p:txBody>
        </p:sp>
      </p:grpSp>
      <p:pic>
        <p:nvPicPr>
          <p:cNvPr id="11" name="Picture 10">
            <a:extLst>
              <a:ext uri="{FF2B5EF4-FFF2-40B4-BE49-F238E27FC236}">
                <a16:creationId xmlns:a16="http://schemas.microsoft.com/office/drawing/2014/main" id="{14B2FE67-13E5-1204-1798-46C4CDD01FD4}"/>
              </a:ext>
            </a:extLst>
          </p:cNvPr>
          <p:cNvPicPr>
            <a:picLocks noChangeAspect="1"/>
          </p:cNvPicPr>
          <p:nvPr/>
        </p:nvPicPr>
        <p:blipFill>
          <a:blip r:embed="rId2"/>
          <a:stretch>
            <a:fillRect/>
          </a:stretch>
        </p:blipFill>
        <p:spPr>
          <a:xfrm>
            <a:off x="838200" y="13670635"/>
            <a:ext cx="8792630" cy="2171801"/>
          </a:xfrm>
          <a:prstGeom prst="rect">
            <a:avLst/>
          </a:prstGeom>
        </p:spPr>
      </p:pic>
      <p:sp>
        <p:nvSpPr>
          <p:cNvPr id="12" name="TextBox 19">
            <a:extLst>
              <a:ext uri="{FF2B5EF4-FFF2-40B4-BE49-F238E27FC236}">
                <a16:creationId xmlns:a16="http://schemas.microsoft.com/office/drawing/2014/main" id="{F2E42BCF-35A5-F844-8627-16A968D974BE}"/>
              </a:ext>
            </a:extLst>
          </p:cNvPr>
          <p:cNvSpPr txBox="1">
            <a:spLocks noChangeArrowheads="1"/>
          </p:cNvSpPr>
          <p:nvPr/>
        </p:nvSpPr>
        <p:spPr bwMode="auto">
          <a:xfrm>
            <a:off x="190500" y="16311346"/>
            <a:ext cx="10546080" cy="130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gn="just">
              <a:lnSpc>
                <a:spcPct val="110000"/>
              </a:lnSpc>
              <a:buFont typeface="Arial" panose="020B0604020202020204" pitchFamily="34" charset="0"/>
              <a:buChar char="•"/>
            </a:pPr>
            <a:r>
              <a:rPr lang="en-US" sz="2400" dirty="0">
                <a:latin typeface="Titillium Web" panose="00000500000000000000" pitchFamily="2" charset="0"/>
                <a:cs typeface="Arial" pitchFamily="34" charset="0"/>
              </a:rPr>
              <a:t>Model must be trained, </a:t>
            </a:r>
            <a:r>
              <a:rPr lang="en-US" sz="2400" dirty="0" err="1">
                <a:latin typeface="Titillium Web" panose="00000500000000000000" pitchFamily="2" charset="0"/>
                <a:cs typeface="Arial" pitchFamily="34" charset="0"/>
              </a:rPr>
              <a:t>visualised</a:t>
            </a:r>
            <a:r>
              <a:rPr lang="en-US" sz="2400" dirty="0">
                <a:latin typeface="Titillium Web" panose="00000500000000000000" pitchFamily="2" charset="0"/>
                <a:cs typeface="Arial" pitchFamily="34" charset="0"/>
              </a:rPr>
              <a:t> (via confusion matrix, ROC curve and PR curve) and evaluated using specific metrics (accuracy, AUC, AUPR, precision, recall and F1 score).</a:t>
            </a:r>
          </a:p>
        </p:txBody>
      </p:sp>
      <p:sp>
        <p:nvSpPr>
          <p:cNvPr id="14" name="TextBox 13">
            <a:extLst>
              <a:ext uri="{FF2B5EF4-FFF2-40B4-BE49-F238E27FC236}">
                <a16:creationId xmlns:a16="http://schemas.microsoft.com/office/drawing/2014/main" id="{E16A202D-FBEB-F3FA-22DC-BE56E132558F}"/>
              </a:ext>
            </a:extLst>
          </p:cNvPr>
          <p:cNvSpPr txBox="1"/>
          <p:nvPr/>
        </p:nvSpPr>
        <p:spPr>
          <a:xfrm>
            <a:off x="133350" y="12474955"/>
            <a:ext cx="10565130" cy="895630"/>
          </a:xfrm>
          <a:prstGeom prst="rect">
            <a:avLst/>
          </a:prstGeom>
          <a:noFill/>
        </p:spPr>
        <p:txBody>
          <a:bodyPr wrap="square">
            <a:spAutoFit/>
          </a:bodyPr>
          <a:lstStyle/>
          <a:p>
            <a:pPr marL="342900" indent="-342900" algn="just">
              <a:lnSpc>
                <a:spcPct val="110000"/>
              </a:lnSpc>
              <a:buFont typeface="Arial" panose="020B0604020202020204" pitchFamily="34" charset="0"/>
              <a:buChar char="•"/>
            </a:pPr>
            <a:r>
              <a:rPr lang="en-US" sz="2400" dirty="0">
                <a:latin typeface="Titillium Web" panose="00000500000000000000" pitchFamily="2" charset="0"/>
                <a:cs typeface="Arial" pitchFamily="34" charset="0"/>
              </a:rPr>
              <a:t>A new neural network model, based on ResNet18, must be proposed by the student that must surpass the benchmark results on the test set:</a:t>
            </a:r>
          </a:p>
        </p:txBody>
      </p:sp>
      <p:pic>
        <p:nvPicPr>
          <p:cNvPr id="33" name="Picture 32">
            <a:extLst>
              <a:ext uri="{FF2B5EF4-FFF2-40B4-BE49-F238E27FC236}">
                <a16:creationId xmlns:a16="http://schemas.microsoft.com/office/drawing/2014/main" id="{410FD9F7-7A6B-C2F8-19E0-254AD30F2F72}"/>
              </a:ext>
            </a:extLst>
          </p:cNvPr>
          <p:cNvPicPr>
            <a:picLocks noChangeAspect="1"/>
          </p:cNvPicPr>
          <p:nvPr/>
        </p:nvPicPr>
        <p:blipFill>
          <a:blip r:embed="rId3"/>
          <a:stretch>
            <a:fillRect/>
          </a:stretch>
        </p:blipFill>
        <p:spPr>
          <a:xfrm>
            <a:off x="22364700" y="26822400"/>
            <a:ext cx="7467600" cy="5839931"/>
          </a:xfrm>
          <a:prstGeom prst="rect">
            <a:avLst/>
          </a:prstGeom>
        </p:spPr>
      </p:pic>
      <p:pic>
        <p:nvPicPr>
          <p:cNvPr id="1026" name="Picture 2" descr="Cross entropy loss and classification accuracy with dropout and batch normalization.">
            <a:extLst>
              <a:ext uri="{FF2B5EF4-FFF2-40B4-BE49-F238E27FC236}">
                <a16:creationId xmlns:a16="http://schemas.microsoft.com/office/drawing/2014/main" id="{3134ED89-97B2-2242-0844-F128A475B1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5759" y="19142011"/>
            <a:ext cx="9847537" cy="49121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debatingdenim|08-2022"/>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979</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Amaranth</vt:lpstr>
      <vt:lpstr>Titillium Web</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Mirusa _</cp:lastModifiedBy>
  <cp:revision>36</cp:revision>
  <dcterms:modified xsi:type="dcterms:W3CDTF">2024-05-15T14:56:47Z</dcterms:modified>
  <cp:category>templates for scientific poster</cp:category>
</cp:coreProperties>
</file>