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2" r:id="rId11"/>
    <p:sldId id="273" r:id="rId12"/>
    <p:sldId id="274" r:id="rId13"/>
    <p:sldId id="265" r:id="rId14"/>
    <p:sldId id="266" r:id="rId15"/>
    <p:sldId id="267"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5/8/2019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5/8/2019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5/8/2019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5/8/2019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5/8/2019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an SRS</a:t>
            </a:r>
            <a:endParaRPr lang="en-US" dirty="0"/>
          </a:p>
        </p:txBody>
      </p:sp>
      <p:sp>
        <p:nvSpPr>
          <p:cNvPr id="3" name="Subtitle 2"/>
          <p:cNvSpPr>
            <a:spLocks noGrp="1"/>
          </p:cNvSpPr>
          <p:nvPr>
            <p:ph type="subTitle" idx="1"/>
          </p:nvPr>
        </p:nvSpPr>
        <p:spPr/>
        <p:txBody>
          <a:bodyPr/>
          <a:lstStyle/>
          <a:p>
            <a:r>
              <a:rPr lang="en-US" dirty="0" smtClean="0"/>
              <a:t>Use cases, requirements, use case diagrams, prototypes</a:t>
            </a:r>
            <a:endParaRPr lang="en-US" dirty="0"/>
          </a:p>
        </p:txBody>
      </p:sp>
    </p:spTree>
    <p:extLst>
      <p:ext uri="{BB962C8B-B14F-4D97-AF65-F5344CB8AC3E}">
        <p14:creationId xmlns:p14="http://schemas.microsoft.com/office/powerpoint/2010/main" val="2427556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a:t>
            </a:r>
            <a:r>
              <a:rPr lang="en-US" dirty="0" err="1" smtClean="0"/>
              <a:t>usecase</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Focuses on interaction </a:t>
            </a:r>
          </a:p>
          <a:p>
            <a:pPr lvl="1"/>
            <a:r>
              <a:rPr lang="en-US" i="1" dirty="0"/>
              <a:t>Starts</a:t>
            </a:r>
            <a:r>
              <a:rPr lang="en-US" dirty="0"/>
              <a:t> with a </a:t>
            </a:r>
            <a:r>
              <a:rPr lang="en-US" i="1" dirty="0"/>
              <a:t>request</a:t>
            </a:r>
            <a:r>
              <a:rPr lang="en-US" dirty="0"/>
              <a:t> from an actor to the system. </a:t>
            </a:r>
          </a:p>
          <a:p>
            <a:pPr lvl="1"/>
            <a:r>
              <a:rPr lang="en-US" i="1" dirty="0"/>
              <a:t>Ends</a:t>
            </a:r>
            <a:r>
              <a:rPr lang="en-US" dirty="0"/>
              <a:t> with the production of </a:t>
            </a:r>
            <a:r>
              <a:rPr lang="en-US" i="1" dirty="0"/>
              <a:t>all the answers </a:t>
            </a:r>
            <a:r>
              <a:rPr lang="en-US" dirty="0"/>
              <a:t>to the request. </a:t>
            </a:r>
          </a:p>
          <a:p>
            <a:r>
              <a:rPr lang="en-US" dirty="0"/>
              <a:t>Focuses on essential behaviors, from the </a:t>
            </a:r>
            <a:r>
              <a:rPr lang="en-US" i="1" dirty="0"/>
              <a:t>actor’s point of view </a:t>
            </a:r>
          </a:p>
          <a:p>
            <a:pPr lvl="1"/>
            <a:r>
              <a:rPr lang="en-US" dirty="0"/>
              <a:t>Does not describe internal system activities. </a:t>
            </a:r>
          </a:p>
          <a:p>
            <a:pPr lvl="1"/>
            <a:r>
              <a:rPr lang="en-US" dirty="0"/>
              <a:t>Does not describe the GUI in detail. </a:t>
            </a:r>
          </a:p>
          <a:p>
            <a:r>
              <a:rPr lang="en-US" dirty="0"/>
              <a:t>Concise, clear, accessible to non-programmers </a:t>
            </a:r>
          </a:p>
          <a:p>
            <a:pPr lvl="1"/>
            <a:r>
              <a:rPr lang="en-US" dirty="0"/>
              <a:t>Easy to read. </a:t>
            </a:r>
          </a:p>
          <a:p>
            <a:pPr lvl="1"/>
            <a:r>
              <a:rPr lang="en-US" dirty="0"/>
              <a:t>Summary fits on a page. </a:t>
            </a:r>
          </a:p>
          <a:p>
            <a:pPr lvl="1"/>
            <a:r>
              <a:rPr lang="en-US" dirty="0"/>
              <a:t>Main success scenario and extensions. </a:t>
            </a:r>
          </a:p>
          <a:p>
            <a:endParaRPr lang="en-US" dirty="0"/>
          </a:p>
        </p:txBody>
      </p:sp>
    </p:spTree>
    <p:extLst>
      <p:ext uri="{BB962C8B-B14F-4D97-AF65-F5344CB8AC3E}">
        <p14:creationId xmlns:p14="http://schemas.microsoft.com/office/powerpoint/2010/main" val="173294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rotWithShape="1">
          <a:blip r:embed="rId2"/>
          <a:srcRect b="4018"/>
          <a:stretch/>
        </p:blipFill>
        <p:spPr>
          <a:xfrm>
            <a:off x="3778250" y="2114550"/>
            <a:ext cx="4695825" cy="3346092"/>
          </a:xfrm>
          <a:prstGeom prst="rect">
            <a:avLst/>
          </a:prstGeom>
        </p:spPr>
      </p:pic>
    </p:spTree>
    <p:extLst>
      <p:ext uri="{BB962C8B-B14F-4D97-AF65-F5344CB8AC3E}">
        <p14:creationId xmlns:p14="http://schemas.microsoft.com/office/powerpoint/2010/main" val="1534315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70000" lnSpcReduction="20000"/>
          </a:bodyPr>
          <a:lstStyle/>
          <a:p>
            <a:pPr marL="0" marR="0">
              <a:lnSpc>
                <a:spcPct val="150000"/>
              </a:lnSpc>
              <a:spcBef>
                <a:spcPts val="0"/>
              </a:spcBef>
              <a:spcAft>
                <a:spcPts val="0"/>
              </a:spcAft>
            </a:pPr>
            <a:r>
              <a:rPr lang="en-US" b="1" dirty="0" smtClean="0">
                <a:latin typeface="Calibri" panose="020F0502020204030204" pitchFamily="34" charset="0"/>
                <a:ea typeface="Calibri" panose="020F0502020204030204" pitchFamily="34" charset="0"/>
                <a:cs typeface="Calibri" panose="020F0502020204030204" pitchFamily="34" charset="0"/>
              </a:rPr>
              <a:t>Use </a:t>
            </a:r>
            <a:r>
              <a:rPr lang="en-US" b="1" dirty="0">
                <a:latin typeface="Calibri" panose="020F0502020204030204" pitchFamily="34" charset="0"/>
                <a:ea typeface="Calibri" panose="020F0502020204030204" pitchFamily="34" charset="0"/>
                <a:cs typeface="Calibri" panose="020F0502020204030204" pitchFamily="34" charset="0"/>
              </a:rPr>
              <a:t>case name: </a:t>
            </a:r>
            <a:r>
              <a:rPr lang="en-US" dirty="0">
                <a:latin typeface="Calibri" panose="020F0502020204030204" pitchFamily="34" charset="0"/>
                <a:ea typeface="Calibri" panose="020F0502020204030204" pitchFamily="34" charset="0"/>
                <a:cs typeface="Calibri" panose="020F0502020204030204" pitchFamily="34" charset="0"/>
              </a:rPr>
              <a:t>Change task status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b="1" dirty="0">
                <a:latin typeface="Calibri" panose="020F0502020204030204" pitchFamily="34" charset="0"/>
                <a:ea typeface="Calibri" panose="020F0502020204030204" pitchFamily="34" charset="0"/>
                <a:cs typeface="Calibri" panose="020F0502020204030204" pitchFamily="34" charset="0"/>
              </a:rPr>
              <a:t>Primary Actors: </a:t>
            </a:r>
            <a:r>
              <a:rPr lang="en-US" dirty="0">
                <a:latin typeface="Calibri" panose="020F0502020204030204" pitchFamily="34" charset="0"/>
                <a:ea typeface="Calibri" panose="020F0502020204030204" pitchFamily="34" charset="0"/>
                <a:cs typeface="Calibri" panose="020F0502020204030204" pitchFamily="34" charset="0"/>
              </a:rPr>
              <a:t>Project contributor</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b="1" dirty="0">
                <a:latin typeface="Calibri" panose="020F0502020204030204" pitchFamily="34" charset="0"/>
                <a:ea typeface="Calibri" panose="020F0502020204030204" pitchFamily="34" charset="0"/>
                <a:cs typeface="Calibri" panose="020F0502020204030204" pitchFamily="34" charset="0"/>
              </a:rPr>
              <a:t>Summary: </a:t>
            </a:r>
            <a:r>
              <a:rPr lang="en-US" dirty="0">
                <a:latin typeface="Calibri" panose="020F0502020204030204" pitchFamily="34" charset="0"/>
                <a:ea typeface="Calibri" panose="020F0502020204030204" pitchFamily="34" charset="0"/>
                <a:cs typeface="Calibri" panose="020F0502020204030204" pitchFamily="34" charset="0"/>
              </a:rPr>
              <a:t>task status will be changed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b="1" dirty="0">
                <a:latin typeface="Calibri" panose="020F0502020204030204" pitchFamily="34" charset="0"/>
                <a:ea typeface="Calibri" panose="020F0502020204030204" pitchFamily="34" charset="0"/>
                <a:cs typeface="Calibri" panose="020F0502020204030204" pitchFamily="34" charset="0"/>
              </a:rPr>
              <a:t>Preconditions: </a:t>
            </a:r>
            <a:r>
              <a:rPr lang="en-US" dirty="0">
                <a:latin typeface="Calibri" panose="020F0502020204030204" pitchFamily="34" charset="0"/>
                <a:ea typeface="Calibri" panose="020F0502020204030204" pitchFamily="34" charset="0"/>
                <a:cs typeface="Calibri" panose="020F0502020204030204" pitchFamily="34" charset="0"/>
              </a:rPr>
              <a:t>UC – 02.</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b="1" dirty="0">
                <a:latin typeface="Calibri" panose="020F0502020204030204" pitchFamily="34" charset="0"/>
                <a:ea typeface="Calibri" panose="020F0502020204030204" pitchFamily="34" charset="0"/>
                <a:cs typeface="Calibri" panose="020F0502020204030204" pitchFamily="34" charset="0"/>
              </a:rPr>
              <a:t>Post-conditions: </a:t>
            </a:r>
            <a:r>
              <a:rPr lang="en-US" dirty="0">
                <a:latin typeface="Calibri" panose="020F0502020204030204" pitchFamily="34" charset="0"/>
                <a:ea typeface="Calibri" panose="020F0502020204030204" pitchFamily="34" charset="0"/>
                <a:cs typeface="Calibri" panose="020F0502020204030204" pitchFamily="34" charset="0"/>
              </a:rPr>
              <a:t>task status will be changed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b="1" dirty="0">
                <a:latin typeface="Calibri" panose="020F0502020204030204" pitchFamily="34" charset="0"/>
                <a:ea typeface="Calibri" panose="020F0502020204030204" pitchFamily="34" charset="0"/>
                <a:cs typeface="Calibri" panose="020F0502020204030204" pitchFamily="34" charset="0"/>
              </a:rPr>
              <a:t>Trigger: </a:t>
            </a:r>
            <a:r>
              <a:rPr lang="en-US" dirty="0">
                <a:latin typeface="Calibri" panose="020F0502020204030204" pitchFamily="34" charset="0"/>
                <a:ea typeface="Calibri" panose="020F0502020204030204" pitchFamily="34" charset="0"/>
                <a:cs typeface="Calibri" panose="020F0502020204030204" pitchFamily="34" charset="0"/>
              </a:rPr>
              <a:t>the primary actor chooses to change status of the task</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b="1" dirty="0">
                <a:latin typeface="Calibri" panose="020F0502020204030204" pitchFamily="34" charset="0"/>
                <a:ea typeface="Calibri" panose="020F0502020204030204" pitchFamily="34" charset="0"/>
                <a:cs typeface="Calibri" panose="020F0502020204030204" pitchFamily="34" charset="0"/>
              </a:rPr>
              <a:t>Main success scenario:</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50000"/>
              </a:lnSpc>
              <a:spcBef>
                <a:spcPts val="0"/>
              </a:spcBef>
              <a:spcAft>
                <a:spcPts val="0"/>
              </a:spcAft>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User chooses to change the status of the task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50000"/>
              </a:lnSpc>
              <a:spcBef>
                <a:spcPts val="0"/>
              </a:spcBef>
              <a:spcAft>
                <a:spcPts val="0"/>
              </a:spcAft>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System will change the status of the task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b="1" dirty="0">
                <a:latin typeface="Calibri" panose="020F0502020204030204" pitchFamily="34" charset="0"/>
                <a:ea typeface="Calibri" panose="020F0502020204030204" pitchFamily="34" charset="0"/>
                <a:cs typeface="Calibri" panose="020F0502020204030204" pitchFamily="34" charset="0"/>
              </a:rPr>
              <a:t>Alternative scenarios: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266700">
              <a:lnSpc>
                <a:spcPct val="150000"/>
              </a:lnSpc>
              <a:spcBef>
                <a:spcPts val="0"/>
              </a:spcBef>
              <a:spcAft>
                <a:spcPts val="0"/>
              </a:spcAft>
            </a:pPr>
            <a:r>
              <a:rPr lang="en-US" dirty="0">
                <a:latin typeface="Calibri" panose="020F0502020204030204" pitchFamily="34" charset="0"/>
                <a:ea typeface="Calibri" panose="020F0502020204030204" pitchFamily="34" charset="0"/>
                <a:cs typeface="Calibri" panose="020F0502020204030204" pitchFamily="34" charset="0"/>
              </a:rPr>
              <a:t>1a. user changes task status to start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266700">
              <a:lnSpc>
                <a:spcPct val="150000"/>
              </a:lnSpc>
              <a:spcBef>
                <a:spcPts val="0"/>
              </a:spcBef>
              <a:spcAft>
                <a:spcPts val="0"/>
              </a:spcAft>
            </a:pPr>
            <a:r>
              <a:rPr lang="en-US" dirty="0">
                <a:latin typeface="Calibri" panose="020F0502020204030204" pitchFamily="34" charset="0"/>
                <a:ea typeface="Calibri" panose="020F0502020204030204" pitchFamily="34" charset="0"/>
                <a:cs typeface="Calibri" panose="020F0502020204030204" pitchFamily="34" charset="0"/>
              </a:rPr>
              <a:t>1b. user changes task status to completed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266700">
              <a:lnSpc>
                <a:spcPct val="150000"/>
              </a:lnSpc>
              <a:spcBef>
                <a:spcPts val="0"/>
              </a:spcBef>
              <a:spcAft>
                <a:spcPts val="0"/>
              </a:spcAft>
            </a:pPr>
            <a:r>
              <a:rPr lang="en-US" dirty="0">
                <a:latin typeface="Calibri" panose="020F0502020204030204" pitchFamily="34" charset="0"/>
                <a:ea typeface="Calibri" panose="020F0502020204030204" pitchFamily="34" charset="0"/>
                <a:cs typeface="Calibri" panose="020F0502020204030204" pitchFamily="34" charset="0"/>
              </a:rPr>
              <a:t>2a. system changes task status to start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266700">
              <a:lnSpc>
                <a:spcPct val="150000"/>
              </a:lnSpc>
              <a:spcBef>
                <a:spcPts val="0"/>
              </a:spcBef>
              <a:spcAft>
                <a:spcPts val="0"/>
              </a:spcAft>
            </a:pPr>
            <a:r>
              <a:rPr lang="en-US" dirty="0">
                <a:latin typeface="Calibri" panose="020F0502020204030204" pitchFamily="34" charset="0"/>
                <a:ea typeface="Calibri" panose="020F0502020204030204" pitchFamily="34" charset="0"/>
                <a:cs typeface="Calibri" panose="020F0502020204030204" pitchFamily="34" charset="0"/>
              </a:rPr>
              <a:t>2b. system changes task status to completed</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5417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lstStyle/>
          <a:p>
            <a:r>
              <a:rPr lang="en-US" dirty="0"/>
              <a:t> </a:t>
            </a:r>
            <a:r>
              <a:rPr lang="en-US" dirty="0" smtClean="0"/>
              <a:t>Use </a:t>
            </a:r>
            <a:r>
              <a:rPr lang="en-US" dirty="0"/>
              <a:t>case diagrams overview the usage requirements for a system. They are useful for presentations to management and/or project stakeholders</a:t>
            </a:r>
          </a:p>
        </p:txBody>
      </p:sp>
      <p:pic>
        <p:nvPicPr>
          <p:cNvPr id="5" name="Picture 4"/>
          <p:cNvPicPr>
            <a:picLocks noChangeAspect="1"/>
          </p:cNvPicPr>
          <p:nvPr/>
        </p:nvPicPr>
        <p:blipFill>
          <a:blip r:embed="rId2"/>
          <a:stretch>
            <a:fillRect/>
          </a:stretch>
        </p:blipFill>
        <p:spPr>
          <a:xfrm>
            <a:off x="3233737" y="2875187"/>
            <a:ext cx="3643581" cy="2582638"/>
          </a:xfrm>
          <a:prstGeom prst="rect">
            <a:avLst/>
          </a:prstGeom>
        </p:spPr>
      </p:pic>
    </p:spTree>
    <p:extLst>
      <p:ext uri="{BB962C8B-B14F-4D97-AF65-F5344CB8AC3E}">
        <p14:creationId xmlns:p14="http://schemas.microsoft.com/office/powerpoint/2010/main" val="4011770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Use Case Diagram</a:t>
            </a:r>
            <a:endParaRPr lang="en-US" dirty="0"/>
          </a:p>
        </p:txBody>
      </p:sp>
      <p:sp>
        <p:nvSpPr>
          <p:cNvPr id="3" name="Content Placeholder 2"/>
          <p:cNvSpPr>
            <a:spLocks noGrp="1"/>
          </p:cNvSpPr>
          <p:nvPr>
            <p:ph idx="1"/>
          </p:nvPr>
        </p:nvSpPr>
        <p:spPr/>
        <p:txBody>
          <a:bodyPr/>
          <a:lstStyle/>
          <a:p>
            <a:r>
              <a:rPr lang="en-US" b="1" dirty="0"/>
              <a:t>Use Case</a:t>
            </a:r>
            <a:r>
              <a:rPr lang="en-US" dirty="0"/>
              <a:t> </a:t>
            </a:r>
            <a:r>
              <a:rPr lang="en-US" dirty="0" smtClean="0"/>
              <a:t>-Draw </a:t>
            </a:r>
            <a:r>
              <a:rPr lang="en-US" dirty="0"/>
              <a:t>use cases using ovals. Label the ovals with verbs that represent the system's functions</a:t>
            </a:r>
            <a:r>
              <a:rPr lang="en-US" dirty="0" smtClean="0"/>
              <a:t>. </a:t>
            </a:r>
          </a:p>
          <a:p>
            <a:endParaRPr lang="en-US" dirty="0"/>
          </a:p>
          <a:p>
            <a:pPr marL="0" indent="0">
              <a:buNone/>
            </a:pPr>
            <a:r>
              <a:rPr lang="en-US" dirty="0" smtClean="0"/>
              <a:t> </a:t>
            </a:r>
            <a:r>
              <a:rPr lang="en-US" b="1" dirty="0" smtClean="0"/>
              <a:t>Actors</a:t>
            </a:r>
            <a:r>
              <a:rPr lang="en-US" dirty="0"/>
              <a:t> </a:t>
            </a:r>
            <a:r>
              <a:rPr lang="en-US" dirty="0" smtClean="0"/>
              <a:t>-Actors </a:t>
            </a:r>
            <a:r>
              <a:rPr lang="en-US" dirty="0"/>
              <a:t>are the users of a system. When one system is the actor of another system, label </a:t>
            </a:r>
            <a:r>
              <a:rPr lang="en-US" dirty="0" smtClean="0"/>
              <a:t>  the </a:t>
            </a:r>
            <a:r>
              <a:rPr lang="en-US" dirty="0"/>
              <a:t>actor system with the actor stereotype.</a:t>
            </a:r>
          </a:p>
          <a:p>
            <a:r>
              <a:rPr lang="en-US" dirty="0"/>
              <a:t/>
            </a:r>
            <a:br>
              <a:rPr lang="en-US" dirty="0"/>
            </a:br>
            <a:endParaRPr lang="en-US" dirty="0" smtClean="0"/>
          </a:p>
          <a:p>
            <a:r>
              <a:rPr lang="en-US" b="1" dirty="0" smtClean="0"/>
              <a:t>Association- </a:t>
            </a:r>
            <a:r>
              <a:rPr lang="en-US" dirty="0" smtClean="0"/>
              <a:t>Visually represented by a line. Refers to the association of an actor and a use case </a:t>
            </a:r>
            <a:endParaRPr lang="en-US" dirty="0"/>
          </a:p>
          <a:p>
            <a:endParaRPr lang="en-US" dirty="0"/>
          </a:p>
          <a:p>
            <a:endParaRPr lang="en-US" dirty="0"/>
          </a:p>
        </p:txBody>
      </p:sp>
      <p:pic>
        <p:nvPicPr>
          <p:cNvPr id="7" name="Picture 6"/>
          <p:cNvPicPr>
            <a:picLocks noChangeAspect="1"/>
          </p:cNvPicPr>
          <p:nvPr/>
        </p:nvPicPr>
        <p:blipFill>
          <a:blip r:embed="rId2"/>
          <a:stretch>
            <a:fillRect/>
          </a:stretch>
        </p:blipFill>
        <p:spPr>
          <a:xfrm>
            <a:off x="3094215" y="2291500"/>
            <a:ext cx="2371725" cy="781050"/>
          </a:xfrm>
          <a:prstGeom prst="rect">
            <a:avLst/>
          </a:prstGeom>
        </p:spPr>
      </p:pic>
      <p:pic>
        <p:nvPicPr>
          <p:cNvPr id="8" name="Picture 7"/>
          <p:cNvPicPr>
            <a:picLocks noChangeAspect="1"/>
          </p:cNvPicPr>
          <p:nvPr/>
        </p:nvPicPr>
        <p:blipFill>
          <a:blip r:embed="rId3"/>
          <a:stretch>
            <a:fillRect/>
          </a:stretch>
        </p:blipFill>
        <p:spPr>
          <a:xfrm>
            <a:off x="5972058" y="3566363"/>
            <a:ext cx="1657350" cy="838200"/>
          </a:xfrm>
          <a:prstGeom prst="rect">
            <a:avLst/>
          </a:prstGeom>
        </p:spPr>
      </p:pic>
      <p:pic>
        <p:nvPicPr>
          <p:cNvPr id="9" name="Picture 8" descr="library-checkout-usecas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5825" y="5022975"/>
            <a:ext cx="4194908" cy="1102217"/>
          </a:xfrm>
          <a:prstGeom prst="rect">
            <a:avLst/>
          </a:prstGeom>
        </p:spPr>
      </p:pic>
    </p:spTree>
    <p:extLst>
      <p:ext uri="{BB962C8B-B14F-4D97-AF65-F5344CB8AC3E}">
        <p14:creationId xmlns:p14="http://schemas.microsoft.com/office/powerpoint/2010/main" val="2026472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b="1" dirty="0" smtClean="0"/>
              <a:t>Relationships(</a:t>
            </a:r>
            <a:r>
              <a:rPr lang="en-US" b="1" dirty="0" err="1" smtClean="0"/>
              <a:t>Usecase</a:t>
            </a:r>
            <a:r>
              <a:rPr lang="en-US" b="1" dirty="0" smtClean="0"/>
              <a:t> with </a:t>
            </a:r>
            <a:r>
              <a:rPr lang="en-US" b="1" dirty="0" err="1" smtClean="0"/>
              <a:t>usecase</a:t>
            </a:r>
            <a:r>
              <a:rPr lang="en-US" b="1" dirty="0" smtClean="0"/>
              <a:t>)</a:t>
            </a:r>
            <a:r>
              <a:rPr lang="en-US" dirty="0"/>
              <a:t> </a:t>
            </a:r>
            <a:r>
              <a:rPr lang="en-US" dirty="0" smtClean="0"/>
              <a:t>-Illustrate relationships</a:t>
            </a:r>
          </a:p>
          <a:p>
            <a:pPr lvl="5"/>
            <a:r>
              <a:rPr lang="en-US" sz="1600" b="1" dirty="0" smtClean="0"/>
              <a:t>Include</a:t>
            </a:r>
            <a:r>
              <a:rPr lang="en-US" sz="1600" dirty="0" smtClean="0"/>
              <a:t>- Use </a:t>
            </a:r>
            <a:r>
              <a:rPr lang="en-US" sz="1600" dirty="0"/>
              <a:t>case include is a directed relationship between two use cases which is used to show that behavior of the included use case (the addition) is inserted into the behavior of the including (the base) use case</a:t>
            </a:r>
            <a:r>
              <a:rPr lang="en-US" sz="1600" dirty="0" smtClean="0"/>
              <a:t>. Needed for the use case to happen. </a:t>
            </a:r>
            <a:r>
              <a:rPr lang="en-US" sz="1600" dirty="0"/>
              <a:t>Used for events that  are in the flow of events of the source use case</a:t>
            </a:r>
          </a:p>
          <a:p>
            <a:pPr lvl="5"/>
            <a:r>
              <a:rPr lang="en-US" sz="1600" b="1" dirty="0"/>
              <a:t>Extend</a:t>
            </a:r>
            <a:r>
              <a:rPr lang="en-US" sz="1600" dirty="0"/>
              <a:t> -Extend is a directed relationship that specifies how and when the behavior defined in usually supplementary (optional) extending use case can be inserted into the behavior defined in the extended use case</a:t>
            </a:r>
            <a:r>
              <a:rPr lang="en-US" sz="1600" dirty="0" smtClean="0"/>
              <a:t>. Extended </a:t>
            </a:r>
            <a:r>
              <a:rPr lang="en-US" sz="1600" dirty="0"/>
              <a:t>use case is meaningful on its own, it is independent of the extending use case</a:t>
            </a:r>
            <a:r>
              <a:rPr lang="en-US" sz="1600" dirty="0" smtClean="0"/>
              <a:t>. Used </a:t>
            </a:r>
            <a:r>
              <a:rPr lang="en-US" sz="1600" dirty="0"/>
              <a:t>for exceptional conditions</a:t>
            </a:r>
            <a:r>
              <a:rPr lang="en-US" sz="1600" dirty="0" smtClean="0"/>
              <a:t>, </a:t>
            </a:r>
            <a:r>
              <a:rPr lang="en-US" sz="1600" dirty="0"/>
              <a:t>especially those that can occur at any time.</a:t>
            </a:r>
          </a:p>
          <a:p>
            <a:pPr lvl="5"/>
            <a:endParaRPr lang="en-US" sz="1600" dirty="0"/>
          </a:p>
          <a:p>
            <a:endParaRPr lang="en-US" dirty="0"/>
          </a:p>
        </p:txBody>
      </p:sp>
      <p:pic>
        <p:nvPicPr>
          <p:cNvPr id="4" name="Picture 3"/>
          <p:cNvPicPr>
            <a:picLocks noChangeAspect="1"/>
          </p:cNvPicPr>
          <p:nvPr/>
        </p:nvPicPr>
        <p:blipFill>
          <a:blip r:embed="rId2"/>
          <a:stretch>
            <a:fillRect/>
          </a:stretch>
        </p:blipFill>
        <p:spPr>
          <a:xfrm>
            <a:off x="4330253" y="4385447"/>
            <a:ext cx="2552700" cy="885825"/>
          </a:xfrm>
          <a:prstGeom prst="rect">
            <a:avLst/>
          </a:prstGeom>
        </p:spPr>
      </p:pic>
    </p:spTree>
    <p:extLst>
      <p:ext uri="{BB962C8B-B14F-4D97-AF65-F5344CB8AC3E}">
        <p14:creationId xmlns:p14="http://schemas.microsoft.com/office/powerpoint/2010/main" val="2398972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dirty="0" smtClean="0"/>
              <a:t>Generalization of Actors(Relationship of Actor with Actor</a:t>
            </a:r>
            <a:r>
              <a:rPr lang="en-US" dirty="0"/>
              <a:t>)- Generalization of an actor means that one actor can inherit the role of the other actor. The descendant inherits all the use cases of the ancestor.</a:t>
            </a:r>
          </a:p>
        </p:txBody>
      </p:sp>
      <p:pic>
        <p:nvPicPr>
          <p:cNvPr id="4" name="Picture 3"/>
          <p:cNvPicPr>
            <a:picLocks noChangeAspect="1"/>
          </p:cNvPicPr>
          <p:nvPr/>
        </p:nvPicPr>
        <p:blipFill>
          <a:blip r:embed="rId2"/>
          <a:stretch>
            <a:fillRect/>
          </a:stretch>
        </p:blipFill>
        <p:spPr>
          <a:xfrm>
            <a:off x="4236612" y="2717443"/>
            <a:ext cx="1143000" cy="2691214"/>
          </a:xfrm>
          <a:prstGeom prst="rect">
            <a:avLst/>
          </a:prstGeom>
        </p:spPr>
      </p:pic>
    </p:spTree>
    <p:extLst>
      <p:ext uri="{BB962C8B-B14F-4D97-AF65-F5344CB8AC3E}">
        <p14:creationId xmlns:p14="http://schemas.microsoft.com/office/powerpoint/2010/main" val="27617975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a:t>
            </a:r>
            <a:endParaRPr lang="en-US" dirty="0"/>
          </a:p>
        </p:txBody>
      </p:sp>
      <p:sp>
        <p:nvSpPr>
          <p:cNvPr id="3" name="Content Placeholder 2"/>
          <p:cNvSpPr>
            <a:spLocks noGrp="1"/>
          </p:cNvSpPr>
          <p:nvPr>
            <p:ph idx="1"/>
          </p:nvPr>
        </p:nvSpPr>
        <p:spPr/>
        <p:txBody>
          <a:bodyPr/>
          <a:lstStyle/>
          <a:p>
            <a:r>
              <a:rPr lang="en-US" b="1" dirty="0"/>
              <a:t>prototyping</a:t>
            </a:r>
            <a:r>
              <a:rPr lang="en-US" dirty="0"/>
              <a:t>: Creating a scaled-down or incomplete version of a system to demonstrate or test its aspects</a:t>
            </a:r>
            <a:r>
              <a:rPr lang="en-US" dirty="0" smtClean="0"/>
              <a:t>.</a:t>
            </a:r>
          </a:p>
          <a:p>
            <a:pPr lvl="1"/>
            <a:r>
              <a:rPr lang="en-US" dirty="0" smtClean="0"/>
              <a:t>Paper Prototype-  creating </a:t>
            </a:r>
            <a:r>
              <a:rPr lang="en-US" dirty="0"/>
              <a:t>a paper version of a </a:t>
            </a:r>
            <a:r>
              <a:rPr lang="en-US" dirty="0" smtClean="0"/>
              <a:t>UI</a:t>
            </a:r>
          </a:p>
          <a:p>
            <a:pPr lvl="1"/>
            <a:r>
              <a:rPr lang="en-US" dirty="0" smtClean="0"/>
              <a:t>Code Prototype- writing a "rough" version of your code</a:t>
            </a:r>
          </a:p>
          <a:p>
            <a:pPr lvl="1"/>
            <a:r>
              <a:rPr lang="en-US" dirty="0" smtClean="0"/>
              <a:t>UI Builder Prototype- </a:t>
            </a:r>
            <a:r>
              <a:rPr lang="en-US" dirty="0"/>
              <a:t>draw a GUI visually by dragging/dropping UI controls on screen</a:t>
            </a:r>
          </a:p>
          <a:p>
            <a:pPr lvl="1"/>
            <a:endParaRPr lang="en-US" dirty="0"/>
          </a:p>
          <a:p>
            <a:endParaRPr lang="en-US" dirty="0"/>
          </a:p>
        </p:txBody>
      </p:sp>
    </p:spTree>
    <p:extLst>
      <p:ext uri="{BB962C8B-B14F-4D97-AF65-F5344CB8AC3E}">
        <p14:creationId xmlns:p14="http://schemas.microsoft.com/office/powerpoint/2010/main" val="27321984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Use Case Example</a:t>
            </a:r>
            <a:endParaRPr lang="en-US" dirty="0"/>
          </a:p>
        </p:txBody>
      </p:sp>
      <p:sp>
        <p:nvSpPr>
          <p:cNvPr id="3" name="Content Placeholder 2"/>
          <p:cNvSpPr>
            <a:spLocks noGrp="1"/>
          </p:cNvSpPr>
          <p:nvPr>
            <p:ph idx="1"/>
          </p:nvPr>
        </p:nvSpPr>
        <p:spPr/>
        <p:txBody>
          <a:bodyPr/>
          <a:lstStyle/>
          <a:p>
            <a:r>
              <a:rPr lang="en-US" dirty="0"/>
              <a:t>You are hired to develop an automatic patient monitoring system for a home-bound patient. The system is required to read out the patient’s heart rate and blood pressure and compare them against specified safe ranges. The system also has activity sensors to detect when the patient is exercising and adjust the safe ranges. In case an abnormality is detected, the system must alert a remote hospital. (Note that the measurements cannot be taken continuously, since heart rate is measured over a period of time, say 1 minute, and it takes time to inflate the blood-pressure cuff.) The system must also (</a:t>
            </a:r>
            <a:r>
              <a:rPr lang="en-US" dirty="0" err="1"/>
              <a:t>i</a:t>
            </a:r>
            <a:r>
              <a:rPr lang="en-US" dirty="0"/>
              <a:t>) check that the analog devices for measuring the patient’s vital signs are working correctly and report failures to the hospital; and, (ii) alert the owner when the battery power is running low</a:t>
            </a:r>
          </a:p>
        </p:txBody>
      </p:sp>
    </p:spTree>
    <p:extLst>
      <p:ext uri="{BB962C8B-B14F-4D97-AF65-F5344CB8AC3E}">
        <p14:creationId xmlns:p14="http://schemas.microsoft.com/office/powerpoint/2010/main" val="1334077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a:t>
            </a:r>
            <a:r>
              <a:rPr lang="en-US" dirty="0"/>
              <a:t>system will </a:t>
            </a:r>
            <a:r>
              <a:rPr lang="en-US" dirty="0" smtClean="0"/>
              <a:t>save </a:t>
            </a:r>
            <a:r>
              <a:rPr lang="en-US" dirty="0"/>
              <a:t>the number of views that each artist and album have. The number of view increments when a customer opens an artist’s biography or clicks on an album’s artwork. </a:t>
            </a:r>
          </a:p>
        </p:txBody>
      </p:sp>
    </p:spTree>
    <p:extLst>
      <p:ext uri="{BB962C8B-B14F-4D97-AF65-F5344CB8AC3E}">
        <p14:creationId xmlns:p14="http://schemas.microsoft.com/office/powerpoint/2010/main" val="1538396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Requirement?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a:t>
            </a:r>
            <a:r>
              <a:rPr lang="en-US" dirty="0" smtClean="0"/>
              <a:t>Requirements </a:t>
            </a:r>
            <a:r>
              <a:rPr lang="en-US" dirty="0"/>
              <a:t>are a usable representation of a </a:t>
            </a:r>
            <a:r>
              <a:rPr lang="en-US" dirty="0" smtClean="0"/>
              <a:t>need</a:t>
            </a:r>
          </a:p>
          <a:p>
            <a:pPr>
              <a:buFont typeface="Wingdings" panose="05000000000000000000" pitchFamily="2" charset="2"/>
              <a:buChar char="§"/>
            </a:pPr>
            <a:r>
              <a:rPr lang="en-US" dirty="0" smtClean="0"/>
              <a:t> Requirements are specifications of what </a:t>
            </a:r>
            <a:r>
              <a:rPr lang="en-US" dirty="0" smtClean="0"/>
              <a:t>to </a:t>
            </a:r>
            <a:r>
              <a:rPr lang="en-US" dirty="0" smtClean="0"/>
              <a:t>build</a:t>
            </a:r>
          </a:p>
          <a:p>
            <a:pPr>
              <a:buFont typeface="Wingdings" panose="05000000000000000000" pitchFamily="2" charset="2"/>
              <a:buChar char="§"/>
            </a:pPr>
            <a:r>
              <a:rPr lang="en-US" dirty="0" smtClean="0"/>
              <a:t> The </a:t>
            </a:r>
            <a:r>
              <a:rPr lang="en-US" dirty="0"/>
              <a:t>requirements for a system are the descriptions of what the system should do— the services that it provides and the constraints on its </a:t>
            </a:r>
            <a:r>
              <a:rPr lang="en-US" dirty="0" smtClean="0"/>
              <a:t>operation</a:t>
            </a:r>
          </a:p>
          <a:p>
            <a:pPr>
              <a:buFont typeface="Wingdings" panose="05000000000000000000" pitchFamily="2" charset="2"/>
              <a:buChar char="§"/>
            </a:pPr>
            <a:r>
              <a:rPr lang="en-US" dirty="0" smtClean="0"/>
              <a:t> Requirements </a:t>
            </a:r>
            <a:r>
              <a:rPr lang="en-US" b="1" dirty="0" smtClean="0"/>
              <a:t>do not </a:t>
            </a:r>
            <a:r>
              <a:rPr lang="en-US" dirty="0" smtClean="0"/>
              <a:t>explain how to build our system</a:t>
            </a:r>
            <a:endParaRPr lang="en-US" dirty="0"/>
          </a:p>
        </p:txBody>
      </p:sp>
    </p:spTree>
    <p:extLst>
      <p:ext uri="{BB962C8B-B14F-4D97-AF65-F5344CB8AC3E}">
        <p14:creationId xmlns:p14="http://schemas.microsoft.com/office/powerpoint/2010/main" val="362318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to have requirements?</a:t>
            </a:r>
            <a:endParaRPr lang="en-US" dirty="0"/>
          </a:p>
        </p:txBody>
      </p:sp>
      <p:sp>
        <p:nvSpPr>
          <p:cNvPr id="3" name="Content Placeholder 2"/>
          <p:cNvSpPr>
            <a:spLocks noGrp="1"/>
          </p:cNvSpPr>
          <p:nvPr>
            <p:ph idx="1"/>
          </p:nvPr>
        </p:nvSpPr>
        <p:spPr/>
        <p:txBody>
          <a:bodyPr/>
          <a:lstStyle/>
          <a:p>
            <a:r>
              <a:rPr lang="en-US" dirty="0"/>
              <a:t>They help …</a:t>
            </a:r>
          </a:p>
          <a:p>
            <a:pPr lvl="1"/>
            <a:r>
              <a:rPr lang="en-US" b="1" dirty="0"/>
              <a:t>Understand</a:t>
            </a:r>
            <a:r>
              <a:rPr lang="en-US" dirty="0"/>
              <a:t> precisely what is required of the software</a:t>
            </a:r>
          </a:p>
          <a:p>
            <a:pPr lvl="1"/>
            <a:r>
              <a:rPr lang="en-US" b="1" dirty="0"/>
              <a:t>Communicate</a:t>
            </a:r>
            <a:r>
              <a:rPr lang="en-US" dirty="0"/>
              <a:t> this understanding precisely to all development parties</a:t>
            </a:r>
          </a:p>
          <a:p>
            <a:pPr lvl="1"/>
            <a:r>
              <a:rPr lang="en-US" b="1" dirty="0"/>
              <a:t>Control</a:t>
            </a:r>
            <a:r>
              <a:rPr lang="en-US" dirty="0"/>
              <a:t> production to ensure that system meets specs (including changes)</a:t>
            </a:r>
          </a:p>
          <a:p>
            <a:endParaRPr lang="en-US" dirty="0"/>
          </a:p>
        </p:txBody>
      </p:sp>
    </p:spTree>
    <p:extLst>
      <p:ext uri="{BB962C8B-B14F-4D97-AF65-F5344CB8AC3E}">
        <p14:creationId xmlns:p14="http://schemas.microsoft.com/office/powerpoint/2010/main" val="1313703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and identification of requirements</a:t>
            </a:r>
            <a:endParaRPr lang="en-US" dirty="0"/>
          </a:p>
        </p:txBody>
      </p:sp>
      <p:sp>
        <p:nvSpPr>
          <p:cNvPr id="3" name="Content Placeholder 2"/>
          <p:cNvSpPr>
            <a:spLocks noGrp="1"/>
          </p:cNvSpPr>
          <p:nvPr>
            <p:ph idx="1"/>
          </p:nvPr>
        </p:nvSpPr>
        <p:spPr/>
        <p:txBody>
          <a:bodyPr>
            <a:normAutofit lnSpcReduction="10000"/>
          </a:bodyPr>
          <a:lstStyle/>
          <a:p>
            <a:pPr>
              <a:buFont typeface="Courier New" panose="02070309020205020404" pitchFamily="49" charset="0"/>
              <a:buChar char="o"/>
            </a:pPr>
            <a:r>
              <a:rPr lang="en-US" b="1" dirty="0" smtClean="0"/>
              <a:t>Functional Requirements- </a:t>
            </a:r>
            <a:r>
              <a:rPr lang="en-US" dirty="0" smtClean="0"/>
              <a:t>requirements </a:t>
            </a:r>
            <a:r>
              <a:rPr lang="en-US" dirty="0"/>
              <a:t>describe how a product must behave, what its </a:t>
            </a:r>
            <a:r>
              <a:rPr lang="en-US" b="1" i="1" dirty="0"/>
              <a:t>features and </a:t>
            </a:r>
            <a:r>
              <a:rPr lang="en-US" b="1" i="1" dirty="0" smtClean="0"/>
              <a:t>functions. </a:t>
            </a:r>
            <a:r>
              <a:rPr lang="en-US" dirty="0" smtClean="0"/>
              <a:t>Usually extracted from user stories and use cases</a:t>
            </a:r>
            <a:r>
              <a:rPr lang="en-US" dirty="0" smtClean="0"/>
              <a:t>.</a:t>
            </a:r>
          </a:p>
          <a:p>
            <a:pPr marL="0" indent="0">
              <a:buNone/>
            </a:pPr>
            <a:r>
              <a:rPr lang="en-US" dirty="0" err="1" smtClean="0"/>
              <a:t>Eg</a:t>
            </a:r>
            <a:r>
              <a:rPr lang="en-US" dirty="0"/>
              <a:t>. A user shall be able to search the appointments lists for all clinics</a:t>
            </a:r>
            <a:r>
              <a:rPr lang="en-US" smtClean="0"/>
              <a:t>. </a:t>
            </a:r>
            <a:r>
              <a:rPr lang="en-US" smtClean="0"/>
              <a:t> </a:t>
            </a:r>
            <a:endParaRPr lang="en-US" b="1" i="1" dirty="0" smtClean="0"/>
          </a:p>
          <a:p>
            <a:pPr>
              <a:buFont typeface="Courier New" panose="02070309020205020404" pitchFamily="49" charset="0"/>
              <a:buChar char="o"/>
            </a:pPr>
            <a:r>
              <a:rPr lang="en-US" b="1" dirty="0" smtClean="0"/>
              <a:t>Non-functional </a:t>
            </a:r>
            <a:r>
              <a:rPr lang="en-US" b="1" dirty="0" smtClean="0"/>
              <a:t>Requirements- </a:t>
            </a:r>
            <a:r>
              <a:rPr lang="en-US" dirty="0" smtClean="0"/>
              <a:t>requirements </a:t>
            </a:r>
            <a:r>
              <a:rPr lang="en-US" dirty="0"/>
              <a:t>describe the general characteristics of a system. They are also known as </a:t>
            </a:r>
            <a:r>
              <a:rPr lang="en-US" b="1" i="1" dirty="0"/>
              <a:t>quality attributes</a:t>
            </a:r>
            <a:r>
              <a:rPr lang="en-US" dirty="0" smtClean="0"/>
              <a:t>.</a:t>
            </a:r>
          </a:p>
          <a:p>
            <a:pPr lvl="8">
              <a:buFont typeface="Courier New" panose="02070309020205020404" pitchFamily="49" charset="0"/>
              <a:buChar char="o"/>
            </a:pPr>
            <a:r>
              <a:rPr lang="en-US" u="sng" dirty="0"/>
              <a:t>Product requirements </a:t>
            </a:r>
            <a:r>
              <a:rPr lang="en-US" dirty="0"/>
              <a:t>These requirements specify or constrain the behavior of the </a:t>
            </a:r>
            <a:r>
              <a:rPr lang="en-US" dirty="0" smtClean="0"/>
              <a:t>software</a:t>
            </a:r>
          </a:p>
          <a:p>
            <a:pPr lvl="8">
              <a:buFont typeface="Courier New" panose="02070309020205020404" pitchFamily="49" charset="0"/>
              <a:buChar char="o"/>
            </a:pPr>
            <a:r>
              <a:rPr lang="en-US" u="sng" dirty="0" smtClean="0"/>
              <a:t>Organizational </a:t>
            </a:r>
            <a:r>
              <a:rPr lang="en-US" u="sng" dirty="0"/>
              <a:t>requirements </a:t>
            </a:r>
            <a:r>
              <a:rPr lang="en-US" dirty="0"/>
              <a:t>These requirements are broad system requirements derived from policies and procedures in the customer’s and developer’s organization</a:t>
            </a:r>
            <a:r>
              <a:rPr lang="en-US" dirty="0" smtClean="0"/>
              <a:t>.</a:t>
            </a:r>
          </a:p>
          <a:p>
            <a:pPr lvl="8">
              <a:buFont typeface="Courier New" panose="02070309020205020404" pitchFamily="49" charset="0"/>
              <a:buChar char="o"/>
            </a:pPr>
            <a:r>
              <a:rPr lang="en-US" u="sng" dirty="0" smtClean="0"/>
              <a:t>External </a:t>
            </a:r>
            <a:r>
              <a:rPr lang="en-US" u="sng" dirty="0"/>
              <a:t>requirements </a:t>
            </a:r>
            <a:r>
              <a:rPr lang="en-US" dirty="0"/>
              <a:t>This broad heading covers all requirements that are derived from factors external to the system and its development process. </a:t>
            </a:r>
            <a:endParaRPr lang="en-US" dirty="0" smtClean="0"/>
          </a:p>
          <a:p>
            <a:r>
              <a:rPr lang="en-US" dirty="0" err="1" smtClean="0"/>
              <a:t>Eg</a:t>
            </a:r>
            <a:r>
              <a:rPr lang="en-US" dirty="0"/>
              <a:t>. Medical staff shall be able to use all the system functions after four hours of training. After this training, the average number of errors made by experienced users shall not exceed two per hour of system use.</a:t>
            </a:r>
          </a:p>
          <a:p>
            <a:endParaRPr lang="en-US" dirty="0"/>
          </a:p>
        </p:txBody>
      </p:sp>
    </p:spTree>
    <p:extLst>
      <p:ext uri="{BB962C8B-B14F-4D97-AF65-F5344CB8AC3E}">
        <p14:creationId xmlns:p14="http://schemas.microsoft.com/office/powerpoint/2010/main" val="864413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vs User Stories</a:t>
            </a:r>
            <a:endParaRPr lang="en-US" dirty="0"/>
          </a:p>
        </p:txBody>
      </p:sp>
      <p:sp>
        <p:nvSpPr>
          <p:cNvPr id="3" name="Content Placeholder 2"/>
          <p:cNvSpPr>
            <a:spLocks noGrp="1"/>
          </p:cNvSpPr>
          <p:nvPr>
            <p:ph idx="1"/>
          </p:nvPr>
        </p:nvSpPr>
        <p:spPr/>
        <p:txBody>
          <a:bodyPr/>
          <a:lstStyle/>
          <a:p>
            <a:endParaRPr lang="en-US" dirty="0" smtClean="0"/>
          </a:p>
          <a:p>
            <a:pPr>
              <a:buFont typeface="Courier New" panose="02070309020205020404" pitchFamily="49" charset="0"/>
              <a:buChar char="o"/>
            </a:pPr>
            <a:r>
              <a:rPr lang="en-US" b="1" dirty="0" smtClean="0"/>
              <a:t>Use case</a:t>
            </a:r>
            <a:r>
              <a:rPr lang="en-US" dirty="0" smtClean="0"/>
              <a:t>- a formal </a:t>
            </a:r>
            <a:r>
              <a:rPr lang="en-US" dirty="0"/>
              <a:t>written description of the </a:t>
            </a:r>
            <a:r>
              <a:rPr lang="en-US" i="1" dirty="0"/>
              <a:t>user</a:t>
            </a:r>
            <a:r>
              <a:rPr lang="en-US" dirty="0"/>
              <a:t>'s </a:t>
            </a:r>
            <a:r>
              <a:rPr lang="en-US" i="1" dirty="0"/>
              <a:t>interaction</a:t>
            </a:r>
            <a:r>
              <a:rPr lang="en-US" dirty="0"/>
              <a:t> with the </a:t>
            </a:r>
            <a:r>
              <a:rPr lang="en-US" i="1" dirty="0"/>
              <a:t>software</a:t>
            </a:r>
            <a:r>
              <a:rPr lang="en-US" dirty="0"/>
              <a:t> product to accomplish a </a:t>
            </a:r>
            <a:r>
              <a:rPr lang="en-US" i="1" dirty="0" smtClean="0"/>
              <a:t>goal</a:t>
            </a:r>
          </a:p>
          <a:p>
            <a:pPr>
              <a:buFont typeface="Courier New" panose="02070309020205020404" pitchFamily="49" charset="0"/>
              <a:buChar char="o"/>
            </a:pPr>
            <a:r>
              <a:rPr lang="en-US" b="1" dirty="0"/>
              <a:t>User </a:t>
            </a:r>
            <a:r>
              <a:rPr lang="en-US" b="1" dirty="0" smtClean="0"/>
              <a:t>Stories</a:t>
            </a:r>
            <a:r>
              <a:rPr lang="en-US" dirty="0" smtClean="0"/>
              <a:t>-</a:t>
            </a:r>
            <a:r>
              <a:rPr lang="en-US" b="1" dirty="0" smtClean="0"/>
              <a:t> </a:t>
            </a:r>
            <a:r>
              <a:rPr lang="en-US" dirty="0" smtClean="0"/>
              <a:t>are</a:t>
            </a:r>
            <a:r>
              <a:rPr lang="en-US" i="1" dirty="0" smtClean="0"/>
              <a:t> stories </a:t>
            </a:r>
            <a:r>
              <a:rPr lang="en-US" i="1" dirty="0"/>
              <a:t>that describes one way in which the system might be </a:t>
            </a:r>
            <a:r>
              <a:rPr lang="en-US" i="1" dirty="0" smtClean="0"/>
              <a:t>used by an </a:t>
            </a:r>
            <a:r>
              <a:rPr lang="en-US" i="1" dirty="0" smtClean="0"/>
              <a:t>end-user </a:t>
            </a:r>
            <a:endParaRPr lang="en-US" i="1" dirty="0"/>
          </a:p>
          <a:p>
            <a:endParaRPr lang="en-US" dirty="0"/>
          </a:p>
        </p:txBody>
      </p:sp>
    </p:spTree>
    <p:extLst>
      <p:ext uri="{BB962C8B-B14F-4D97-AF65-F5344CB8AC3E}">
        <p14:creationId xmlns:p14="http://schemas.microsoft.com/office/powerpoint/2010/main" val="1851066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Use Cases</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119823186"/>
              </p:ext>
            </p:extLst>
          </p:nvPr>
        </p:nvGraphicFramePr>
        <p:xfrm>
          <a:off x="1096963" y="2179472"/>
          <a:ext cx="10058400" cy="3356307"/>
        </p:xfrm>
        <a:graphic>
          <a:graphicData uri="http://schemas.openxmlformats.org/presentationml/2006/ole">
            <mc:AlternateContent xmlns:mc="http://schemas.openxmlformats.org/markup-compatibility/2006">
              <mc:Choice xmlns:v="urn:schemas-microsoft-com:vml" Requires="v">
                <p:oleObj spid="_x0000_s1041" name="Document" r:id="rId3" imgW="12141200" imgH="4051300" progId="Word.Document.12">
                  <p:embed/>
                </p:oleObj>
              </mc:Choice>
              <mc:Fallback>
                <p:oleObj name="Document" r:id="rId3" imgW="12141200" imgH="4051300" progId="Word.Document.12">
                  <p:embed/>
                  <p:pic>
                    <p:nvPicPr>
                      <p:cNvPr id="0" name=""/>
                      <p:cNvPicPr/>
                      <p:nvPr/>
                    </p:nvPicPr>
                    <p:blipFill>
                      <a:blip r:embed="rId4"/>
                      <a:stretch>
                        <a:fillRect/>
                      </a:stretch>
                    </p:blipFill>
                    <p:spPr>
                      <a:xfrm>
                        <a:off x="1096963" y="2179472"/>
                        <a:ext cx="10058400" cy="3356307"/>
                      </a:xfrm>
                      <a:prstGeom prst="rect">
                        <a:avLst/>
                      </a:prstGeom>
                    </p:spPr>
                  </p:pic>
                </p:oleObj>
              </mc:Fallback>
            </mc:AlternateContent>
          </a:graphicData>
        </a:graphic>
      </p:graphicFrame>
    </p:spTree>
    <p:extLst>
      <p:ext uri="{BB962C8B-B14F-4D97-AF65-F5344CB8AC3E}">
        <p14:creationId xmlns:p14="http://schemas.microsoft.com/office/powerpoint/2010/main" val="373328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655176" y="1846263"/>
            <a:ext cx="6941973" cy="4022725"/>
          </a:xfrm>
          <a:prstGeom prst="rect">
            <a:avLst/>
          </a:prstGeom>
        </p:spPr>
      </p:pic>
    </p:spTree>
    <p:extLst>
      <p:ext uri="{BB962C8B-B14F-4D97-AF65-F5344CB8AC3E}">
        <p14:creationId xmlns:p14="http://schemas.microsoft.com/office/powerpoint/2010/main" val="1906748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terms</a:t>
            </a:r>
            <a:endParaRPr lang="en-US" dirty="0"/>
          </a:p>
        </p:txBody>
      </p:sp>
      <p:sp>
        <p:nvSpPr>
          <p:cNvPr id="3" name="Content Placeholder 2"/>
          <p:cNvSpPr>
            <a:spLocks noGrp="1"/>
          </p:cNvSpPr>
          <p:nvPr>
            <p:ph idx="1"/>
          </p:nvPr>
        </p:nvSpPr>
        <p:spPr/>
        <p:txBody>
          <a:bodyPr/>
          <a:lstStyle/>
          <a:p>
            <a:pPr marL="201168" lvl="1" indent="0">
              <a:buNone/>
            </a:pPr>
            <a:r>
              <a:rPr lang="en-US" b="1" dirty="0" smtClean="0"/>
              <a:t>  actor</a:t>
            </a:r>
            <a:r>
              <a:rPr lang="en-US" dirty="0"/>
              <a:t>: an entity that acts on the system</a:t>
            </a:r>
          </a:p>
          <a:p>
            <a:pPr marL="742950" lvl="1" indent="-285750">
              <a:tabLst>
                <a:tab pos="6915150" algn="l"/>
              </a:tabLst>
            </a:pPr>
            <a:r>
              <a:rPr lang="en-US" b="1" dirty="0"/>
              <a:t>primary actor</a:t>
            </a:r>
            <a:r>
              <a:rPr lang="en-US" dirty="0"/>
              <a:t>: initiates interaction to achieve </a:t>
            </a:r>
            <a:r>
              <a:rPr lang="en-US" i="1" dirty="0"/>
              <a:t>goal</a:t>
            </a:r>
          </a:p>
          <a:p>
            <a:pPr marL="742950" lvl="1" indent="-285750">
              <a:tabLst>
                <a:tab pos="6915150" algn="l"/>
              </a:tabLst>
            </a:pPr>
            <a:r>
              <a:rPr lang="en-US" b="1" dirty="0"/>
              <a:t>supporting actor</a:t>
            </a:r>
            <a:r>
              <a:rPr lang="en-US" dirty="0"/>
              <a:t>: performs sub-goals in use </a:t>
            </a:r>
            <a:r>
              <a:rPr lang="en-US" dirty="0" smtClean="0"/>
              <a:t>case</a:t>
            </a:r>
            <a:endParaRPr lang="en-US" sz="900" dirty="0"/>
          </a:p>
          <a:p>
            <a:pPr marL="342900" indent="-342900">
              <a:tabLst>
                <a:tab pos="6915150" algn="l"/>
              </a:tabLst>
            </a:pPr>
            <a:r>
              <a:rPr lang="en-US" b="1" dirty="0"/>
              <a:t>goal</a:t>
            </a:r>
            <a:r>
              <a:rPr lang="en-US" dirty="0"/>
              <a:t>: action that actor wants to accomplish</a:t>
            </a:r>
          </a:p>
          <a:p>
            <a:pPr marL="742950" lvl="1" indent="-285750">
              <a:tabLst>
                <a:tab pos="6915150" algn="l"/>
              </a:tabLst>
            </a:pPr>
            <a:r>
              <a:rPr lang="en-US" dirty="0"/>
              <a:t>user</a:t>
            </a:r>
            <a:r>
              <a:rPr lang="en-US" b="1" dirty="0"/>
              <a:t> </a:t>
            </a:r>
            <a:r>
              <a:rPr lang="en-US" dirty="0"/>
              <a:t>(one sitting – </a:t>
            </a:r>
            <a:r>
              <a:rPr lang="en-US" dirty="0" err="1"/>
              <a:t>E.g</a:t>
            </a:r>
            <a:r>
              <a:rPr lang="en-US" dirty="0"/>
              <a:t> register device) – MOST IMPORTANT</a:t>
            </a:r>
          </a:p>
          <a:p>
            <a:pPr marL="742950" lvl="1" indent="-285750">
              <a:tabLst>
                <a:tab pos="6915150" algn="l"/>
              </a:tabLst>
            </a:pPr>
            <a:r>
              <a:rPr lang="en-US" dirty="0" smtClean="0"/>
              <a:t>summary (multi-sitting - </a:t>
            </a:r>
            <a:r>
              <a:rPr lang="en-US" dirty="0" err="1" smtClean="0"/>
              <a:t>E.g</a:t>
            </a:r>
            <a:r>
              <a:rPr lang="en-US" dirty="0" smtClean="0"/>
              <a:t> configure users in system),</a:t>
            </a:r>
            <a:endParaRPr lang="en-US" dirty="0"/>
          </a:p>
          <a:p>
            <a:pPr marL="742950" lvl="1" indent="-285750">
              <a:tabLst>
                <a:tab pos="6915150" algn="l"/>
              </a:tabLst>
            </a:pPr>
            <a:r>
              <a:rPr lang="en-US" dirty="0" err="1"/>
              <a:t>subfunction</a:t>
            </a:r>
            <a:r>
              <a:rPr lang="en-US" dirty="0"/>
              <a:t> (</a:t>
            </a:r>
            <a:r>
              <a:rPr lang="en-US" dirty="0" err="1"/>
              <a:t>E.g</a:t>
            </a:r>
            <a:r>
              <a:rPr lang="en-US" dirty="0"/>
              <a:t> logging in, locate device in </a:t>
            </a:r>
            <a:r>
              <a:rPr lang="en-US" dirty="0" smtClean="0"/>
              <a:t>DB)</a:t>
            </a:r>
            <a:endParaRPr lang="en-US" sz="900" dirty="0" smtClean="0">
              <a:solidFill>
                <a:srgbClr val="000000"/>
              </a:solidFill>
            </a:endParaRPr>
          </a:p>
          <a:p>
            <a:pPr marL="342900" indent="-342900">
              <a:tabLst>
                <a:tab pos="6915150" algn="l"/>
              </a:tabLst>
            </a:pPr>
            <a:r>
              <a:rPr lang="en-US" b="1" dirty="0"/>
              <a:t>stakeholder</a:t>
            </a:r>
            <a:r>
              <a:rPr lang="en-US" dirty="0"/>
              <a:t>: anyone interested in the </a:t>
            </a:r>
            <a:r>
              <a:rPr lang="en-US" dirty="0" smtClean="0"/>
              <a:t>system</a:t>
            </a:r>
          </a:p>
          <a:p>
            <a:pPr marL="742950" lvl="1" indent="-285750">
              <a:tabLst>
                <a:tab pos="6915150" algn="l"/>
              </a:tabLst>
            </a:pPr>
            <a:r>
              <a:rPr lang="en-US" dirty="0" smtClean="0"/>
              <a:t>supplier, stock agency, vendor</a:t>
            </a:r>
          </a:p>
          <a:p>
            <a:pPr marL="742950" lvl="1" indent="-285750">
              <a:tabLst>
                <a:tab pos="6915150" algn="l"/>
              </a:tabLst>
            </a:pPr>
            <a:r>
              <a:rPr lang="en-US" dirty="0" smtClean="0"/>
              <a:t>stakeholder might not "act" in any scenario</a:t>
            </a:r>
          </a:p>
        </p:txBody>
      </p:sp>
    </p:spTree>
    <p:extLst>
      <p:ext uri="{BB962C8B-B14F-4D97-AF65-F5344CB8AC3E}">
        <p14:creationId xmlns:p14="http://schemas.microsoft.com/office/powerpoint/2010/main" val="1953470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 </a:t>
            </a:r>
            <a:endParaRPr lang="en-US" dirty="0"/>
          </a:p>
        </p:txBody>
      </p:sp>
      <p:sp>
        <p:nvSpPr>
          <p:cNvPr id="3" name="Content Placeholder 2"/>
          <p:cNvSpPr>
            <a:spLocks noGrp="1"/>
          </p:cNvSpPr>
          <p:nvPr>
            <p:ph idx="1"/>
          </p:nvPr>
        </p:nvSpPr>
        <p:spPr/>
        <p:txBody>
          <a:bodyPr>
            <a:normAutofit fontScale="92500" lnSpcReduction="20000"/>
          </a:bodyPr>
          <a:lstStyle/>
          <a:p>
            <a:pPr marL="201168" lvl="1" indent="0">
              <a:buNone/>
            </a:pPr>
            <a:r>
              <a:rPr lang="en-US" dirty="0"/>
              <a:t> </a:t>
            </a:r>
            <a:r>
              <a:rPr lang="en-US" b="1" dirty="0"/>
              <a:t>scope</a:t>
            </a:r>
            <a:r>
              <a:rPr lang="en-US" dirty="0"/>
              <a:t>: is the extent of the </a:t>
            </a:r>
            <a:r>
              <a:rPr lang="en-US" dirty="0" smtClean="0"/>
              <a:t>system</a:t>
            </a:r>
          </a:p>
          <a:p>
            <a:pPr lvl="5">
              <a:buFont typeface="Courier New" panose="02070309020205020404" pitchFamily="49" charset="0"/>
              <a:buChar char="o"/>
            </a:pPr>
            <a:r>
              <a:rPr lang="en-US" sz="1600" b="1" dirty="0" smtClean="0"/>
              <a:t>System</a:t>
            </a:r>
          </a:p>
          <a:p>
            <a:pPr lvl="5">
              <a:buFont typeface="Courier New" panose="02070309020205020404" pitchFamily="49" charset="0"/>
              <a:buChar char="o"/>
            </a:pPr>
            <a:r>
              <a:rPr lang="en-US" sz="1600" b="1" dirty="0" smtClean="0"/>
              <a:t>Component</a:t>
            </a:r>
          </a:p>
          <a:p>
            <a:pPr lvl="5">
              <a:buFont typeface="Courier New" panose="02070309020205020404" pitchFamily="49" charset="0"/>
              <a:buChar char="o"/>
            </a:pPr>
            <a:r>
              <a:rPr lang="en-US" sz="1600" b="1" dirty="0" smtClean="0"/>
              <a:t>Organization</a:t>
            </a:r>
          </a:p>
          <a:p>
            <a:pPr marL="201168" lvl="1" indent="0">
              <a:buNone/>
            </a:pPr>
            <a:r>
              <a:rPr lang="en-US" b="1" dirty="0" smtClean="0"/>
              <a:t>Level: </a:t>
            </a:r>
            <a:r>
              <a:rPr lang="en-US" dirty="0" smtClean="0"/>
              <a:t>level at which the use case is written</a:t>
            </a:r>
            <a:endParaRPr lang="en-US" b="1" dirty="0" smtClean="0"/>
          </a:p>
          <a:p>
            <a:pPr lvl="3">
              <a:buFont typeface="Courier New" panose="02070309020205020404" pitchFamily="49" charset="0"/>
              <a:buChar char="o"/>
            </a:pPr>
            <a:r>
              <a:rPr lang="en-US" sz="1700" b="1" dirty="0" smtClean="0"/>
              <a:t>User</a:t>
            </a:r>
          </a:p>
          <a:p>
            <a:pPr lvl="3">
              <a:buFont typeface="Courier New" panose="02070309020205020404" pitchFamily="49" charset="0"/>
              <a:buChar char="o"/>
            </a:pPr>
            <a:r>
              <a:rPr lang="en-US" sz="1700" b="1" dirty="0" smtClean="0"/>
              <a:t>Summary </a:t>
            </a:r>
          </a:p>
          <a:p>
            <a:pPr lvl="3">
              <a:buFont typeface="Courier New" panose="02070309020205020404" pitchFamily="49" charset="0"/>
              <a:buChar char="o"/>
            </a:pPr>
            <a:r>
              <a:rPr lang="en-US" sz="1700" b="1" dirty="0" err="1"/>
              <a:t>S</a:t>
            </a:r>
            <a:r>
              <a:rPr lang="en-US" sz="1700" b="1" dirty="0" err="1" smtClean="0"/>
              <a:t>ubfunction</a:t>
            </a:r>
            <a:endParaRPr lang="en-US" sz="1700" b="1" dirty="0"/>
          </a:p>
          <a:p>
            <a:pPr marL="201168" lvl="1" indent="0">
              <a:buNone/>
            </a:pPr>
            <a:r>
              <a:rPr lang="en-US" b="1" dirty="0" smtClean="0"/>
              <a:t>precondition: </a:t>
            </a:r>
            <a:r>
              <a:rPr lang="en-US" dirty="0" smtClean="0"/>
              <a:t>conditions that need to be met before the use case can happen</a:t>
            </a:r>
            <a:r>
              <a:rPr lang="en-US" b="1" dirty="0" smtClean="0"/>
              <a:t> </a:t>
            </a:r>
          </a:p>
          <a:p>
            <a:pPr marL="201168" lvl="1" indent="0">
              <a:buNone/>
            </a:pPr>
            <a:r>
              <a:rPr lang="en-US" b="1" dirty="0"/>
              <a:t>t</a:t>
            </a:r>
            <a:r>
              <a:rPr lang="en-US" b="1" dirty="0" smtClean="0"/>
              <a:t>rigger:  </a:t>
            </a:r>
            <a:r>
              <a:rPr lang="en-US" dirty="0" smtClean="0"/>
              <a:t>event that causes the use case to happen</a:t>
            </a:r>
            <a:endParaRPr lang="en-US" b="1" dirty="0" smtClean="0"/>
          </a:p>
          <a:p>
            <a:pPr marL="201168" lvl="1" indent="0">
              <a:buNone/>
            </a:pPr>
            <a:r>
              <a:rPr lang="en-US" b="1" dirty="0" smtClean="0"/>
              <a:t>main </a:t>
            </a:r>
            <a:r>
              <a:rPr lang="en-US" b="1" dirty="0"/>
              <a:t>success </a:t>
            </a:r>
            <a:r>
              <a:rPr lang="en-US" b="1" dirty="0" smtClean="0"/>
              <a:t>scenario</a:t>
            </a:r>
            <a:r>
              <a:rPr lang="en-US" dirty="0" smtClean="0"/>
              <a:t>:  </a:t>
            </a:r>
            <a:r>
              <a:rPr lang="en-US" dirty="0"/>
              <a:t>The main success scenario is a case in which nothing goes </a:t>
            </a:r>
            <a:r>
              <a:rPr lang="en-US" dirty="0" smtClean="0"/>
              <a:t>wrong</a:t>
            </a:r>
          </a:p>
          <a:p>
            <a:pPr lvl="6">
              <a:buFont typeface="Courier New" panose="02070309020205020404" pitchFamily="49" charset="0"/>
              <a:buChar char="o"/>
            </a:pPr>
            <a:r>
              <a:rPr lang="en-US" sz="1600" dirty="0" smtClean="0"/>
              <a:t>Main flow of the use case</a:t>
            </a:r>
          </a:p>
          <a:p>
            <a:pPr marL="201168" lvl="1" indent="0">
              <a:buNone/>
            </a:pPr>
            <a:r>
              <a:rPr lang="en-US" dirty="0" smtClean="0"/>
              <a:t> </a:t>
            </a:r>
            <a:r>
              <a:rPr lang="en-US" b="1" dirty="0" smtClean="0"/>
              <a:t>alternate scenario</a:t>
            </a:r>
            <a:r>
              <a:rPr lang="en-US" dirty="0" smtClean="0"/>
              <a:t>: section </a:t>
            </a:r>
            <a:r>
              <a:rPr lang="en-US" dirty="0"/>
              <a:t>describes what can happen differently during that scenario</a:t>
            </a:r>
            <a:r>
              <a:rPr lang="en-US" dirty="0" smtClean="0"/>
              <a:t>.</a:t>
            </a:r>
          </a:p>
          <a:p>
            <a:pPr lvl="6">
              <a:buFont typeface="Courier New" panose="02070309020205020404" pitchFamily="49" charset="0"/>
              <a:buChar char="o"/>
            </a:pPr>
            <a:r>
              <a:rPr lang="en-US" dirty="0" smtClean="0"/>
              <a:t>Alternate possibility of the flow of the scenario</a:t>
            </a:r>
          </a:p>
          <a:p>
            <a:pPr marL="201168" lvl="1" indent="0">
              <a:buNone/>
            </a:pPr>
            <a:r>
              <a:rPr lang="en-US" dirty="0" smtClean="0"/>
              <a:t> </a:t>
            </a:r>
            <a:r>
              <a:rPr lang="en-US" b="1" dirty="0" smtClean="0"/>
              <a:t>extension scenario</a:t>
            </a:r>
            <a:r>
              <a:rPr lang="en-US" dirty="0" smtClean="0"/>
              <a:t>: describes when the main scenario can not be performed due to an error</a:t>
            </a:r>
            <a:endParaRPr lang="en-US" dirty="0"/>
          </a:p>
        </p:txBody>
      </p:sp>
    </p:spTree>
    <p:extLst>
      <p:ext uri="{BB962C8B-B14F-4D97-AF65-F5344CB8AC3E}">
        <p14:creationId xmlns:p14="http://schemas.microsoft.com/office/powerpoint/2010/main" val="3706526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7727</TotalTime>
  <Words>839</Words>
  <Application>Microsoft Office PowerPoint</Application>
  <PresentationFormat>Widescreen</PresentationFormat>
  <Paragraphs>100</Paragraphs>
  <Slides>19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Calibri</vt:lpstr>
      <vt:lpstr>Calibri Light</vt:lpstr>
      <vt:lpstr>Courier New</vt:lpstr>
      <vt:lpstr>Times New Roman</vt:lpstr>
      <vt:lpstr>Wingdings</vt:lpstr>
      <vt:lpstr>Retrospect</vt:lpstr>
      <vt:lpstr>Document</vt:lpstr>
      <vt:lpstr>Creating an SRS</vt:lpstr>
      <vt:lpstr>What is a Requirement? </vt:lpstr>
      <vt:lpstr>Why do we need to have requirements?</vt:lpstr>
      <vt:lpstr>Classification and identification of requirements</vt:lpstr>
      <vt:lpstr>Use Case vs User Stories</vt:lpstr>
      <vt:lpstr>Writing Use Cases</vt:lpstr>
      <vt:lpstr>PowerPoint Presentation</vt:lpstr>
      <vt:lpstr>Definition of terms</vt:lpstr>
      <vt:lpstr>Continued </vt:lpstr>
      <vt:lpstr>What makes a good usecase?</vt:lpstr>
      <vt:lpstr>Example</vt:lpstr>
      <vt:lpstr>PowerPoint Presentation</vt:lpstr>
      <vt:lpstr>Use Case Diagram</vt:lpstr>
      <vt:lpstr>Components of Use Case Diagram</vt:lpstr>
      <vt:lpstr>Continued</vt:lpstr>
      <vt:lpstr>Continued</vt:lpstr>
      <vt:lpstr>Prototyping</vt:lpstr>
      <vt:lpstr>Requirement Use Case Example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 SRS</dc:title>
  <dc:creator>Same</dc:creator>
  <cp:lastModifiedBy>Same</cp:lastModifiedBy>
  <cp:revision>27</cp:revision>
  <dcterms:created xsi:type="dcterms:W3CDTF">2019-05-06T00:10:13Z</dcterms:created>
  <dcterms:modified xsi:type="dcterms:W3CDTF">2019-05-13T07:23:51Z</dcterms:modified>
</cp:coreProperties>
</file>