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71" r:id="rId3"/>
    <p:sldId id="270" r:id="rId4"/>
    <p:sldId id="269" r:id="rId5"/>
    <p:sldId id="285" r:id="rId6"/>
    <p:sldId id="273" r:id="rId7"/>
    <p:sldId id="261" r:id="rId8"/>
    <p:sldId id="264" r:id="rId9"/>
    <p:sldId id="289" r:id="rId10"/>
    <p:sldId id="296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959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479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0385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12745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597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6159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5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326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91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1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95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2676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300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4913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729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0908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03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126702-A520-488F-8ED5-7599398BFFE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7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799" y="1238273"/>
            <a:ext cx="8030308" cy="12259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BIIT Attendance Management System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2593" y="2863640"/>
            <a:ext cx="4672719" cy="2732809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By:</a:t>
            </a:r>
          </a:p>
          <a:p>
            <a:pPr algn="ctr"/>
            <a:r>
              <a:rPr lang="en-GB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Sir. Zahid </a:t>
            </a:r>
            <a:endParaRPr lang="en-GB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  <a:p>
            <a:pPr algn="ctr"/>
            <a:r>
              <a:rPr lang="en-GB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pPr algn="ctr"/>
            <a:r>
              <a:rPr lang="en-GB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Mirza Abdullah </a:t>
            </a:r>
            <a:r>
              <a:rPr lang="en-GB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Izhar</a:t>
            </a:r>
            <a:endParaRPr lang="en-GB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  <a:p>
            <a:pPr algn="ctr"/>
            <a:r>
              <a:rPr lang="en-GB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iar Dreams" panose="020B0402020204020504" pitchFamily="34" charset="0"/>
              </a:rPr>
              <a:t>18-Arid-0255</a:t>
            </a:r>
            <a:endParaRPr lang="en-GB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viar Dreams" panose="020B0402020204020504" pitchFamily="34" charset="0"/>
            </a:endParaRPr>
          </a:p>
          <a:p>
            <a:pPr algn="ctr">
              <a:defRPr/>
            </a:pPr>
            <a:endParaRPr lang="en-GB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1582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725" y="199426"/>
            <a:ext cx="7140275" cy="1127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Screen Shots:</a:t>
            </a:r>
            <a:br>
              <a:rPr lang="en-US" sz="3600" b="1" dirty="0" smtClean="0"/>
            </a:br>
            <a:r>
              <a:rPr lang="en-US" sz="3600" b="1" dirty="0" smtClean="0"/>
              <a:t>(Director Screens)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25070" y="452718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7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168"/>
            <a:ext cx="12192000" cy="59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15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725" y="199426"/>
            <a:ext cx="7140275" cy="1127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Screen Shots:</a:t>
            </a:r>
            <a:br>
              <a:rPr lang="en-US" sz="3600" b="1" dirty="0" smtClean="0"/>
            </a:br>
            <a:r>
              <a:rPr lang="en-US" sz="3600" b="1" dirty="0" smtClean="0"/>
              <a:t>(Director Screens)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25070" y="452718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8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828"/>
            <a:ext cx="12192000" cy="62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64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725" y="199426"/>
            <a:ext cx="7140275" cy="1127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Screen Shots:</a:t>
            </a:r>
            <a:br>
              <a:rPr lang="en-US" sz="3600" b="1" dirty="0" smtClean="0"/>
            </a:br>
            <a:r>
              <a:rPr lang="en-US" sz="3600" b="1" dirty="0" smtClean="0"/>
              <a:t>(Teacher Screens)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25070" y="452718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9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523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25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725" y="199426"/>
            <a:ext cx="7140275" cy="1127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Screen Shots:</a:t>
            </a:r>
            <a:br>
              <a:rPr lang="en-US" sz="3600" b="1" dirty="0" smtClean="0"/>
            </a:br>
            <a:r>
              <a:rPr lang="en-US" sz="3600" b="1" dirty="0" smtClean="0"/>
              <a:t>(Teacher Screens)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576361" y="513913"/>
            <a:ext cx="42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10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523"/>
            <a:ext cx="12192000" cy="61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94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725" y="199426"/>
            <a:ext cx="7140275" cy="1127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Screen Shots:</a:t>
            </a:r>
            <a:br>
              <a:rPr lang="en-US" sz="3600" b="1" dirty="0" smtClean="0"/>
            </a:br>
            <a:r>
              <a:rPr lang="en-US" sz="3600" b="1" dirty="0" smtClean="0"/>
              <a:t>(Teacher Screens)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576361" y="513913"/>
            <a:ext cx="42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11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523"/>
            <a:ext cx="12192000" cy="62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725" y="199426"/>
            <a:ext cx="7140275" cy="1127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Screen Shots:</a:t>
            </a:r>
            <a:br>
              <a:rPr lang="en-US" sz="3600" b="1" dirty="0" smtClean="0"/>
            </a:br>
            <a:r>
              <a:rPr lang="en-US" sz="3600" b="1" dirty="0" smtClean="0"/>
              <a:t>(Student Screens)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576361" y="513913"/>
            <a:ext cx="42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12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523"/>
            <a:ext cx="12192000" cy="6185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7780" y="5167883"/>
            <a:ext cx="147918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70%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9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119" y="2569138"/>
            <a:ext cx="7140275" cy="1127097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chemeClr val="tx1"/>
                </a:solidFill>
              </a:rPr>
              <a:t>END</a:t>
            </a:r>
            <a:endParaRPr 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2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025" y="600663"/>
            <a:ext cx="9229004" cy="8410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Objectives: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55" y="1595939"/>
            <a:ext cx="9229003" cy="418633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dirty="0" smtClean="0">
                <a:cs typeface="Times New Roman" panose="02020603050405020304" pitchFamily="18" charset="0"/>
              </a:rPr>
              <a:t>An </a:t>
            </a:r>
            <a:r>
              <a:rPr lang="en-US" dirty="0">
                <a:cs typeface="Times New Roman" panose="02020603050405020304" pitchFamily="18" charset="0"/>
              </a:rPr>
              <a:t>application </a:t>
            </a:r>
            <a:r>
              <a:rPr lang="en-US" dirty="0" smtClean="0">
                <a:cs typeface="Times New Roman" panose="02020603050405020304" pitchFamily="18" charset="0"/>
              </a:rPr>
              <a:t>to Manage Students Attendance.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can view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their attendance.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dirty="0" smtClean="0">
                <a:cs typeface="Times New Roman" panose="02020603050405020304" pitchFamily="18" charset="0"/>
              </a:rPr>
              <a:t>Teachers can mark attendance according to their schedule. 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cs typeface="Times New Roman" panose="02020603050405020304" pitchFamily="18" charset="0"/>
              </a:rPr>
              <a:t>Director can view the attendance of all students.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dirty="0" smtClean="0">
                <a:cs typeface="Times New Roman" panose="02020603050405020304" pitchFamily="18" charset="0"/>
              </a:rPr>
              <a:t>Message notifications would be sent to short attendance students.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3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Conceptual Diagram:</a:t>
            </a:r>
            <a:endParaRPr lang="en-US" sz="36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70" y="3787460"/>
            <a:ext cx="1181332" cy="1181332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165318" y="1659559"/>
            <a:ext cx="1431209" cy="9906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308769" y="3864690"/>
            <a:ext cx="1287758" cy="1551306"/>
            <a:chOff x="1023937" y="4583788"/>
            <a:chExt cx="1457325" cy="1451893"/>
          </a:xfrm>
        </p:grpSpPr>
        <p:pic>
          <p:nvPicPr>
            <p:cNvPr id="22" name="Picture 3" descr="20def4f8-d524-4384-af57-81c7cef5c8f9_Database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3937" y="4583788"/>
              <a:ext cx="1457325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ctangle 22"/>
            <p:cNvSpPr/>
            <p:nvPr/>
          </p:nvSpPr>
          <p:spPr>
            <a:xfrm>
              <a:off x="1459472" y="5726788"/>
              <a:ext cx="671979" cy="30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DB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33" y="1659559"/>
            <a:ext cx="1181332" cy="1251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32" y="4723000"/>
            <a:ext cx="1006548" cy="118578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357172" y="4926566"/>
            <a:ext cx="1154784" cy="389326"/>
            <a:chOff x="1419529" y="3392301"/>
            <a:chExt cx="696916" cy="366047"/>
          </a:xfrm>
        </p:grpSpPr>
        <p:sp>
          <p:nvSpPr>
            <p:cNvPr id="26" name="Rectangle 25"/>
            <p:cNvSpPr/>
            <p:nvPr/>
          </p:nvSpPr>
          <p:spPr>
            <a:xfrm>
              <a:off x="1435553" y="3392301"/>
              <a:ext cx="680892" cy="361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419529" y="3396686"/>
              <a:ext cx="680892" cy="36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ctr" defTabSz="711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/>
                </a:rPr>
                <a:t>Director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23818" y="2820980"/>
            <a:ext cx="1154784" cy="389326"/>
            <a:chOff x="1419529" y="3392301"/>
            <a:chExt cx="696916" cy="366047"/>
          </a:xfrm>
        </p:grpSpPr>
        <p:sp>
          <p:nvSpPr>
            <p:cNvPr id="29" name="Rectangle 28"/>
            <p:cNvSpPr/>
            <p:nvPr/>
          </p:nvSpPr>
          <p:spPr>
            <a:xfrm>
              <a:off x="1435553" y="3392301"/>
              <a:ext cx="680892" cy="361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419529" y="3396686"/>
              <a:ext cx="680892" cy="36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ctr" defTabSz="711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noProof="0" dirty="0" smtClean="0">
                  <a:solidFill>
                    <a:schemeClr val="tx1"/>
                  </a:solidFill>
                  <a:latin typeface="Calibri" panose="020F0502020204030204"/>
                </a:rPr>
                <a:t>Teacher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72047" y="5823240"/>
            <a:ext cx="1131117" cy="384662"/>
            <a:chOff x="3138540" y="4160532"/>
            <a:chExt cx="682633" cy="361662"/>
          </a:xfrm>
        </p:grpSpPr>
        <p:sp>
          <p:nvSpPr>
            <p:cNvPr id="32" name="Rectangle 31"/>
            <p:cNvSpPr/>
            <p:nvPr/>
          </p:nvSpPr>
          <p:spPr>
            <a:xfrm>
              <a:off x="3138540" y="4160532"/>
              <a:ext cx="680892" cy="361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3140281" y="4160532"/>
              <a:ext cx="680892" cy="36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ctr" defTabSz="711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noProof="0" dirty="0" smtClean="0">
                  <a:solidFill>
                    <a:schemeClr val="tx1"/>
                  </a:solidFill>
                  <a:latin typeface="Calibri" panose="020F0502020204030204"/>
                </a:rPr>
                <a:t>Student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69" y="2738917"/>
            <a:ext cx="933450" cy="9334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513626" y="3711259"/>
            <a:ext cx="116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BIIT AMS </a:t>
            </a:r>
          </a:p>
          <a:p>
            <a:pPr algn="ctr"/>
            <a:r>
              <a:rPr lang="en-US" sz="1200" b="1" dirty="0" smtClean="0"/>
              <a:t>Web</a:t>
            </a:r>
          </a:p>
          <a:p>
            <a:pPr algn="ctr"/>
            <a:r>
              <a:rPr lang="en-US" sz="1200" b="1" dirty="0" smtClean="0"/>
              <a:t>App</a:t>
            </a:r>
            <a:endParaRPr lang="en-US" sz="1200" b="1" dirty="0"/>
          </a:p>
        </p:txBody>
      </p:sp>
      <p:sp>
        <p:nvSpPr>
          <p:cNvPr id="35" name="Left-Right Arrow 34"/>
          <p:cNvSpPr/>
          <p:nvPr/>
        </p:nvSpPr>
        <p:spPr>
          <a:xfrm rot="835826">
            <a:off x="2330021" y="2676130"/>
            <a:ext cx="2186362" cy="180214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Left-Right Arrow 35"/>
          <p:cNvSpPr/>
          <p:nvPr/>
        </p:nvSpPr>
        <p:spPr>
          <a:xfrm rot="20401692">
            <a:off x="5610340" y="2715451"/>
            <a:ext cx="2553001" cy="192176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Left-Right Arrow 36"/>
          <p:cNvSpPr/>
          <p:nvPr/>
        </p:nvSpPr>
        <p:spPr>
          <a:xfrm rot="8834641">
            <a:off x="2505158" y="4133953"/>
            <a:ext cx="2216728" cy="218103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Left-Right Arrow 37"/>
          <p:cNvSpPr/>
          <p:nvPr/>
        </p:nvSpPr>
        <p:spPr>
          <a:xfrm rot="13307483">
            <a:off x="5140173" y="4874010"/>
            <a:ext cx="1783235" cy="235199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eft-Right Arrow 38"/>
          <p:cNvSpPr/>
          <p:nvPr/>
        </p:nvSpPr>
        <p:spPr>
          <a:xfrm rot="5400000">
            <a:off x="8334383" y="3247399"/>
            <a:ext cx="1137301" cy="174977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 rot="19628757">
            <a:off x="2463599" y="3685336"/>
            <a:ext cx="191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 &amp; Set short attendance criteria for any class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830795">
            <a:off x="2402261" y="1803182"/>
            <a:ext cx="156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See attendance</a:t>
            </a:r>
          </a:p>
        </p:txBody>
      </p:sp>
      <p:sp>
        <p:nvSpPr>
          <p:cNvPr id="43" name="TextBox 42"/>
          <p:cNvSpPr txBox="1"/>
          <p:nvPr/>
        </p:nvSpPr>
        <p:spPr>
          <a:xfrm rot="880057">
            <a:off x="2391037" y="2029472"/>
            <a:ext cx="191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their schedule</a:t>
            </a:r>
          </a:p>
          <a:p>
            <a:r>
              <a:rPr lang="en-US" sz="1200" dirty="0" smtClean="0"/>
              <a:t>Mark attendance offline or online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 rot="20406017">
            <a:off x="6313197" y="2403635"/>
            <a:ext cx="1058469" cy="818868"/>
            <a:chOff x="2388081" y="2371483"/>
            <a:chExt cx="1058469" cy="888856"/>
          </a:xfrm>
        </p:grpSpPr>
        <p:sp>
          <p:nvSpPr>
            <p:cNvPr id="45" name="TextBox 15"/>
            <p:cNvSpPr txBox="1">
              <a:spLocks noChangeArrowheads="1"/>
            </p:cNvSpPr>
            <p:nvPr/>
          </p:nvSpPr>
          <p:spPr bwMode="auto">
            <a:xfrm flipH="1">
              <a:off x="2421800" y="2371483"/>
              <a:ext cx="9905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Request</a:t>
              </a:r>
            </a:p>
          </p:txBody>
        </p:sp>
        <p:sp>
          <p:nvSpPr>
            <p:cNvPr id="46" name="TextBox 15"/>
            <p:cNvSpPr txBox="1">
              <a:spLocks noChangeArrowheads="1"/>
            </p:cNvSpPr>
            <p:nvPr/>
          </p:nvSpPr>
          <p:spPr bwMode="auto">
            <a:xfrm flipH="1">
              <a:off x="2388081" y="2983340"/>
              <a:ext cx="10584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Response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15"/>
          <p:cNvSpPr txBox="1">
            <a:spLocks noChangeArrowheads="1"/>
          </p:cNvSpPr>
          <p:nvPr/>
        </p:nvSpPr>
        <p:spPr bwMode="auto">
          <a:xfrm rot="16200000" flipH="1">
            <a:off x="8407735" y="2991342"/>
            <a:ext cx="99059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5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Request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5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Response </a:t>
            </a:r>
            <a:endParaRPr kumimoji="0" lang="en-US" altLang="en-US" sz="13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972087">
            <a:off x="2742172" y="2850734"/>
            <a:ext cx="1216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 rot="19646578">
            <a:off x="3158700" y="4351735"/>
            <a:ext cx="1216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 rot="2589600">
            <a:off x="5250248" y="4985061"/>
            <a:ext cx="1216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 rot="2556555">
            <a:off x="5438073" y="4492168"/>
            <a:ext cx="156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View his/her attendance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5070" y="452718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1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5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900" y="380568"/>
            <a:ext cx="8815754" cy="7370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ERD: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25" y="1081825"/>
            <a:ext cx="9018485" cy="5434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25070" y="452718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2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95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42" y="167423"/>
            <a:ext cx="9956800" cy="16098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itchFamily="18" charset="0"/>
              </a:rPr>
              <a:t>DFD(Data Flow Diagram</a:t>
            </a:r>
            <a:r>
              <a:rPr lang="en-US" sz="4000" b="1" dirty="0" smtClean="0">
                <a:latin typeface="Century" pitchFamily="18" charset="0"/>
              </a:rPr>
              <a:t>)</a:t>
            </a:r>
            <a:br>
              <a:rPr lang="en-US" sz="4000" b="1" dirty="0" smtClean="0">
                <a:latin typeface="Century" pitchFamily="18" charset="0"/>
              </a:rPr>
            </a:br>
            <a:r>
              <a:rPr lang="en-US" sz="4000" b="1" dirty="0" smtClean="0">
                <a:latin typeface="Century" pitchFamily="18" charset="0"/>
              </a:rPr>
              <a:t>Level 0</a:t>
            </a:r>
            <a:endParaRPr lang="en-US" sz="4000" dirty="0">
              <a:latin typeface="Century" pitchFamily="18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:a16="http://schemas.microsoft.com/office/drawing/2014/main" xmlns="" id="{4DF9933C-04E0-4C40-9084-828E87FD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03" y="1966049"/>
            <a:ext cx="2435422" cy="1483604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BIIT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8422280" y="3886871"/>
            <a:ext cx="2293257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Student</a:t>
            </a:r>
            <a:endParaRPr lang="ur-PK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0240" y="2470496"/>
            <a:ext cx="1420563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997003" y="3449653"/>
            <a:ext cx="677288" cy="11339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86982" y="2278745"/>
            <a:ext cx="2293257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Director</a:t>
            </a:r>
            <a:endParaRPr lang="ur-PK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736225" y="2702930"/>
            <a:ext cx="828226" cy="11839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319E0F2-2D6B-4346-A57A-790A0D1D5B0E}"/>
              </a:ext>
            </a:extLst>
          </p:cNvPr>
          <p:cNvCxnSpPr/>
          <p:nvPr/>
        </p:nvCxnSpPr>
        <p:spPr>
          <a:xfrm flipV="1">
            <a:off x="5335647" y="2266219"/>
            <a:ext cx="2435422" cy="125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39359" y="4557488"/>
            <a:ext cx="2293257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Teacher</a:t>
            </a:r>
            <a:endParaRPr lang="ur-PK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 flipV="1">
            <a:off x="3880241" y="2702930"/>
            <a:ext cx="1420562" cy="49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7736225" y="3294900"/>
            <a:ext cx="686055" cy="940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790941" y="3449653"/>
            <a:ext cx="663998" cy="1107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6178" y="2077860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312055">
            <a:off x="7799003" y="2918544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8025024">
            <a:off x="4335313" y="3765057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3249833">
            <a:off x="7309079" y="3757251"/>
            <a:ext cx="1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7949383">
            <a:off x="4963217" y="3831939"/>
            <a:ext cx="1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8903" y="2733879"/>
            <a:ext cx="1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25070" y="452718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3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20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758" y="270458"/>
            <a:ext cx="9956800" cy="7212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000" b="1" dirty="0" smtClean="0"/>
              <a:t>Level 1</a:t>
            </a:r>
            <a:endParaRPr lang="en-US" sz="4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3" y="1433150"/>
            <a:ext cx="7650050" cy="5424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5070" y="452718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4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0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Tools and Technologies: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Visual Studio Code.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Visual </a:t>
            </a:r>
            <a:r>
              <a:rPr lang="en-US" dirty="0" smtClean="0"/>
              <a:t>Studio.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MSSQL Server 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Web Service.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5070" y="452718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5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12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725" y="199426"/>
            <a:ext cx="7140275" cy="1127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Screen Shots:</a:t>
            </a:r>
            <a:br>
              <a:rPr lang="en-US" sz="3600" b="1" dirty="0" smtClean="0"/>
            </a:br>
            <a:r>
              <a:rPr lang="en-US" sz="3600" b="1" dirty="0" smtClean="0"/>
              <a:t>(Login Screen)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25070" y="452718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6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523"/>
            <a:ext cx="12191999" cy="56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1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725" y="199426"/>
            <a:ext cx="7140275" cy="11270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Screen Shots:</a:t>
            </a:r>
            <a:br>
              <a:rPr lang="en-US" sz="3600" b="1" dirty="0" smtClean="0"/>
            </a:br>
            <a:r>
              <a:rPr lang="en-US" sz="3600" b="1" dirty="0" smtClean="0"/>
              <a:t>(Director Screens)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25070" y="452718"/>
            <a:ext cx="3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7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6523"/>
            <a:ext cx="12191999" cy="60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4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2334</TotalTime>
  <Words>176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Bahnschrift SemiBold SemiConden</vt:lpstr>
      <vt:lpstr>Calibri</vt:lpstr>
      <vt:lpstr>Caviar Dreams</vt:lpstr>
      <vt:lpstr>Century</vt:lpstr>
      <vt:lpstr>Century Gothic</vt:lpstr>
      <vt:lpstr>Impact</vt:lpstr>
      <vt:lpstr>Times New Roman</vt:lpstr>
      <vt:lpstr>Wingdings</vt:lpstr>
      <vt:lpstr>Wingdings 3</vt:lpstr>
      <vt:lpstr>Ion</vt:lpstr>
      <vt:lpstr>BIIT Attendance Management System</vt:lpstr>
      <vt:lpstr>Objectives:</vt:lpstr>
      <vt:lpstr>Conceptual Diagram:</vt:lpstr>
      <vt:lpstr>ERD:</vt:lpstr>
      <vt:lpstr>DFD(Data Flow Diagram) Level 0</vt:lpstr>
      <vt:lpstr> Level 1</vt:lpstr>
      <vt:lpstr>Tools and Technologies:</vt:lpstr>
      <vt:lpstr>Screen Shots: (Login Screen)</vt:lpstr>
      <vt:lpstr>Screen Shots: (Director Screens)</vt:lpstr>
      <vt:lpstr>Screen Shots: (Director Screens)</vt:lpstr>
      <vt:lpstr>Screen Shots: (Director Screens)</vt:lpstr>
      <vt:lpstr>Screen Shots: (Teacher Screens)</vt:lpstr>
      <vt:lpstr>Screen Shots: (Teacher Screens)</vt:lpstr>
      <vt:lpstr>Screen Shots: (Teacher Screens)</vt:lpstr>
      <vt:lpstr>Screen Shots: (Student Screens)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For Calmness</dc:title>
  <dc:creator>MUSA TECH</dc:creator>
  <cp:lastModifiedBy>Windows User</cp:lastModifiedBy>
  <cp:revision>153</cp:revision>
  <dcterms:created xsi:type="dcterms:W3CDTF">2019-05-15T17:24:42Z</dcterms:created>
  <dcterms:modified xsi:type="dcterms:W3CDTF">2020-07-22T16:36:53Z</dcterms:modified>
</cp:coreProperties>
</file>