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67" r:id="rId2"/>
    <p:sldId id="272" r:id="rId3"/>
    <p:sldId id="274" r:id="rId4"/>
    <p:sldId id="273" r:id="rId5"/>
    <p:sldId id="275" r:id="rId6"/>
    <p:sldId id="258" r:id="rId7"/>
    <p:sldId id="259" r:id="rId8"/>
    <p:sldId id="260" r:id="rId9"/>
    <p:sldId id="276" r:id="rId10"/>
    <p:sldId id="262" r:id="rId11"/>
    <p:sldId id="277" r:id="rId12"/>
    <p:sldId id="278" r:id="rId13"/>
    <p:sldId id="283" r:id="rId14"/>
    <p:sldId id="284" r:id="rId15"/>
    <p:sldId id="285" r:id="rId16"/>
    <p:sldId id="269" r:id="rId17"/>
    <p:sldId id="270" r:id="rId18"/>
    <p:sldId id="268" r:id="rId19"/>
    <p:sldId id="287" r:id="rId20"/>
    <p:sldId id="279" r:id="rId21"/>
    <p:sldId id="280" r:id="rId22"/>
    <p:sldId id="289" r:id="rId23"/>
    <p:sldId id="281" r:id="rId24"/>
    <p:sldId id="282" r:id="rId25"/>
    <p:sldId id="264"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a:srgbClr val="FF0066"/>
    <a:srgbClr val="FF5050"/>
    <a:srgbClr val="FFFFFF"/>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86" autoAdjust="0"/>
    <p:restoredTop sz="94629" autoAdjust="0"/>
  </p:normalViewPr>
  <p:slideViewPr>
    <p:cSldViewPr>
      <p:cViewPr>
        <p:scale>
          <a:sx n="160" d="100"/>
          <a:sy n="160" d="100"/>
        </p:scale>
        <p:origin x="1280" y="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DE829A-79E4-4EFF-B446-456FF5853A4B}" type="datetimeFigureOut">
              <a:rPr lang="en-US" smtClean="0"/>
              <a:pPr/>
              <a:t>7/9/23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708D0E9-E02D-4B77-8938-7A7689B9CDBB}" type="slidenum">
              <a:rPr lang="en-US" smtClean="0"/>
              <a:pPr/>
              <a:t>‹#›</a:t>
            </a:fld>
            <a:endParaRPr lang="en-US"/>
          </a:p>
        </p:txBody>
      </p:sp>
    </p:spTree>
    <p:extLst>
      <p:ext uri="{BB962C8B-B14F-4D97-AF65-F5344CB8AC3E}">
        <p14:creationId xmlns:p14="http://schemas.microsoft.com/office/powerpoint/2010/main" val="38445670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Orbit high== volume high</a:t>
            </a:r>
            <a:r>
              <a:rPr lang="en-BD" dirty="0"/>
              <a:t>, high orbit= more reactive</a:t>
            </a:r>
            <a:endParaRPr lang="en-GB" dirty="0"/>
          </a:p>
        </p:txBody>
      </p:sp>
      <p:sp>
        <p:nvSpPr>
          <p:cNvPr id="4" name="Slide Number Placeholder 3"/>
          <p:cNvSpPr>
            <a:spLocks noGrp="1"/>
          </p:cNvSpPr>
          <p:nvPr>
            <p:ph type="sldNum" sz="quarter" idx="5"/>
          </p:nvPr>
        </p:nvSpPr>
        <p:spPr/>
        <p:txBody>
          <a:bodyPr/>
          <a:lstStyle/>
          <a:p>
            <a:fld id="{1708D0E9-E02D-4B77-8938-7A7689B9CDBB}" type="slidenum">
              <a:rPr lang="en-US" smtClean="0"/>
              <a:pPr/>
              <a:t>6</a:t>
            </a:fld>
            <a:endParaRPr lang="en-US"/>
          </a:p>
        </p:txBody>
      </p:sp>
    </p:spTree>
    <p:extLst>
      <p:ext uri="{BB962C8B-B14F-4D97-AF65-F5344CB8AC3E}">
        <p14:creationId xmlns:p14="http://schemas.microsoft.com/office/powerpoint/2010/main" val="39463069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a:t>
            </a:r>
            <a:r>
              <a:rPr lang="en-BD" dirty="0"/>
              <a:t>trong elcetron always spin up and weak electron always go down</a:t>
            </a:r>
          </a:p>
        </p:txBody>
      </p:sp>
      <p:sp>
        <p:nvSpPr>
          <p:cNvPr id="4" name="Slide Number Placeholder 3"/>
          <p:cNvSpPr>
            <a:spLocks noGrp="1"/>
          </p:cNvSpPr>
          <p:nvPr>
            <p:ph type="sldNum" sz="quarter" idx="5"/>
          </p:nvPr>
        </p:nvSpPr>
        <p:spPr/>
        <p:txBody>
          <a:bodyPr/>
          <a:lstStyle/>
          <a:p>
            <a:fld id="{1708D0E9-E02D-4B77-8938-7A7689B9CDBB}" type="slidenum">
              <a:rPr lang="en-US" smtClean="0"/>
              <a:pPr/>
              <a:t>9</a:t>
            </a:fld>
            <a:endParaRPr lang="en-US"/>
          </a:p>
        </p:txBody>
      </p:sp>
    </p:spTree>
    <p:extLst>
      <p:ext uri="{BB962C8B-B14F-4D97-AF65-F5344CB8AC3E}">
        <p14:creationId xmlns:p14="http://schemas.microsoft.com/office/powerpoint/2010/main" val="39197598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1D8BD707-D9CF-40AE-B4C6-C98DA3205C09}" type="datetimeFigureOut">
              <a:rPr lang="en-US" smtClean="0"/>
              <a:pPr/>
              <a:t>7/9/23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7/9/23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7/9/23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7/9/23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7/9/23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7/9/23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7/9/23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8.gif"/><Relationship Id="rId1" Type="http://schemas.openxmlformats.org/officeDocument/2006/relationships/slideLayout" Target="../slideLayouts/slideLayout6.xml"/><Relationship Id="rId4" Type="http://schemas.openxmlformats.org/officeDocument/2006/relationships/image" Target="../media/image10.gif"/></Relationships>
</file>

<file path=ppt/slides/_rels/slide11.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themeOverride" Target="../theme/themeOverride1.xml"/><Relationship Id="rId4" Type="http://schemas.openxmlformats.org/officeDocument/2006/relationships/image" Target="../media/image4.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7.gif"/><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4"/>
          <p:cNvSpPr txBox="1">
            <a:spLocks noChangeArrowheads="1"/>
          </p:cNvSpPr>
          <p:nvPr/>
        </p:nvSpPr>
        <p:spPr bwMode="auto">
          <a:xfrm>
            <a:off x="533400" y="838200"/>
            <a:ext cx="807720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sz="2800" u="sng" dirty="0"/>
              <a:t>Department of Mathematics and Natural Sciences</a:t>
            </a:r>
          </a:p>
          <a:p>
            <a:pPr algn="ctr" eaLnBrk="1" hangingPunct="1">
              <a:spcBef>
                <a:spcPct val="0"/>
              </a:spcBef>
              <a:buFontTx/>
              <a:buNone/>
            </a:pPr>
            <a:r>
              <a:rPr lang="en-US" sz="2800" u="sng" dirty="0"/>
              <a:t>CHE 101: Introduction to Chemistry</a:t>
            </a:r>
          </a:p>
          <a:p>
            <a:pPr algn="ctr" eaLnBrk="1" hangingPunct="1">
              <a:spcBef>
                <a:spcPct val="0"/>
              </a:spcBef>
              <a:buFontTx/>
              <a:buNone/>
            </a:pPr>
            <a:endParaRPr lang="en-US" sz="2800" dirty="0"/>
          </a:p>
          <a:p>
            <a:pPr algn="ctr">
              <a:spcBef>
                <a:spcPct val="0"/>
              </a:spcBef>
              <a:buNone/>
            </a:pPr>
            <a:r>
              <a:rPr lang="en-US" sz="2800"/>
              <a:t>Lecturer: </a:t>
            </a:r>
            <a:r>
              <a:rPr lang="en-US" sz="2800" b="1" i="1" dirty="0" err="1"/>
              <a:t>Afsana</a:t>
            </a:r>
            <a:r>
              <a:rPr lang="en-US" sz="2800" b="1" i="1" dirty="0"/>
              <a:t> </a:t>
            </a:r>
            <a:r>
              <a:rPr lang="en-US" sz="2800" b="1" i="1" dirty="0" err="1"/>
              <a:t>Tasnim</a:t>
            </a:r>
            <a:r>
              <a:rPr lang="en-US" sz="2800" b="1" i="1" dirty="0"/>
              <a:t> </a:t>
            </a:r>
            <a:r>
              <a:rPr lang="en-US" sz="2800" b="1" i="1" dirty="0" err="1"/>
              <a:t>Oshin</a:t>
            </a:r>
            <a:endParaRPr lang="en-US" sz="2800" dirty="0"/>
          </a:p>
        </p:txBody>
      </p:sp>
      <p:sp>
        <p:nvSpPr>
          <p:cNvPr id="9" name="TextBox 5"/>
          <p:cNvSpPr txBox="1">
            <a:spLocks noChangeArrowheads="1"/>
          </p:cNvSpPr>
          <p:nvPr/>
        </p:nvSpPr>
        <p:spPr bwMode="auto">
          <a:xfrm>
            <a:off x="609600" y="3316288"/>
            <a:ext cx="79248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sz="2400" dirty="0">
                <a:cs typeface="Calibri" panose="020F0502020204030204" pitchFamily="34" charset="0"/>
              </a:rPr>
              <a:t>Section A, Lecture 3</a:t>
            </a:r>
          </a:p>
          <a:p>
            <a:pPr algn="ctr">
              <a:spcBef>
                <a:spcPct val="0"/>
              </a:spcBef>
              <a:buNone/>
            </a:pPr>
            <a:r>
              <a:rPr lang="en-US" sz="2400" dirty="0">
                <a:cs typeface="Calibri" panose="020F0502020204030204" pitchFamily="34" charset="0"/>
              </a:rPr>
              <a:t>Content: </a:t>
            </a:r>
            <a:r>
              <a:rPr lang="en-US" sz="2400" dirty="0"/>
              <a:t>Different quantum numbers, orbit and orbital, electronic configurations</a:t>
            </a:r>
            <a:endParaRPr lang="en-US" sz="2400" dirty="0">
              <a:cs typeface="Calibri" panose="020F05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533400"/>
            <a:ext cx="8305800" cy="1143000"/>
          </a:xfrm>
        </p:spPr>
        <p:txBody>
          <a:bodyPr>
            <a:noAutofit/>
          </a:bodyPr>
          <a:lstStyle/>
          <a:p>
            <a:pPr algn="ctr"/>
            <a:r>
              <a:rPr lang="en-US" sz="4000" b="1" i="1" dirty="0"/>
              <a:t>Different types of orbital with different quantum numbers</a:t>
            </a:r>
          </a:p>
        </p:txBody>
      </p:sp>
      <p:pic>
        <p:nvPicPr>
          <p:cNvPr id="20487" name="Picture 7" descr="D:\Education\New folder\3.d-orbitals.gif"/>
          <p:cNvPicPr>
            <a:picLocks noChangeAspect="1" noChangeArrowheads="1"/>
          </p:cNvPicPr>
          <p:nvPr/>
        </p:nvPicPr>
        <p:blipFill>
          <a:blip r:embed="rId2"/>
          <a:srcRect/>
          <a:stretch>
            <a:fillRect/>
          </a:stretch>
        </p:blipFill>
        <p:spPr bwMode="auto">
          <a:xfrm>
            <a:off x="5181600" y="1981200"/>
            <a:ext cx="3581400" cy="4495800"/>
          </a:xfrm>
          <a:prstGeom prst="rect">
            <a:avLst/>
          </a:prstGeom>
        </p:spPr>
        <p:style>
          <a:lnRef idx="2">
            <a:schemeClr val="accent4"/>
          </a:lnRef>
          <a:fillRef idx="1">
            <a:schemeClr val="lt1"/>
          </a:fillRef>
          <a:effectRef idx="0">
            <a:schemeClr val="accent4"/>
          </a:effectRef>
          <a:fontRef idx="minor">
            <a:schemeClr val="dk1"/>
          </a:fontRef>
        </p:style>
      </p:pic>
      <p:grpSp>
        <p:nvGrpSpPr>
          <p:cNvPr id="14" name="Group 13"/>
          <p:cNvGrpSpPr/>
          <p:nvPr/>
        </p:nvGrpSpPr>
        <p:grpSpPr>
          <a:xfrm>
            <a:off x="609600" y="1600200"/>
            <a:ext cx="1600200" cy="2209800"/>
            <a:chOff x="609600" y="1676400"/>
            <a:chExt cx="1685925" cy="2438400"/>
          </a:xfrm>
        </p:grpSpPr>
        <p:grpSp>
          <p:nvGrpSpPr>
            <p:cNvPr id="12" name="Group 11"/>
            <p:cNvGrpSpPr/>
            <p:nvPr/>
          </p:nvGrpSpPr>
          <p:grpSpPr>
            <a:xfrm>
              <a:off x="609600" y="1676400"/>
              <a:ext cx="1685925" cy="1895475"/>
              <a:chOff x="609600" y="1600200"/>
              <a:chExt cx="1685925" cy="1895475"/>
            </a:xfrm>
          </p:grpSpPr>
          <p:pic>
            <p:nvPicPr>
              <p:cNvPr id="20485" name="Picture 5" descr="D:\Education\New folder\1. s-orbitals.gif"/>
              <p:cNvPicPr>
                <a:picLocks noChangeAspect="1" noChangeArrowheads="1"/>
              </p:cNvPicPr>
              <p:nvPr/>
            </p:nvPicPr>
            <p:blipFill>
              <a:blip r:embed="rId3"/>
              <a:srcRect/>
              <a:stretch>
                <a:fillRect/>
              </a:stretch>
            </p:blipFill>
            <p:spPr bwMode="auto">
              <a:xfrm>
                <a:off x="609600" y="1600200"/>
                <a:ext cx="1685925" cy="1895475"/>
              </a:xfrm>
              <a:prstGeom prst="rect">
                <a:avLst/>
              </a:prstGeom>
              <a:noFill/>
            </p:spPr>
          </p:pic>
          <p:sp>
            <p:nvSpPr>
              <p:cNvPr id="11" name="Oval 10"/>
              <p:cNvSpPr/>
              <p:nvPr/>
            </p:nvSpPr>
            <p:spPr>
              <a:xfrm>
                <a:off x="1295400" y="22860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a:t>
                </a:r>
              </a:p>
            </p:txBody>
          </p:sp>
        </p:grpSp>
        <p:sp>
          <p:nvSpPr>
            <p:cNvPr id="8" name="Rounded Rectangle 7"/>
            <p:cNvSpPr/>
            <p:nvPr/>
          </p:nvSpPr>
          <p:spPr>
            <a:xfrm>
              <a:off x="838200" y="3733800"/>
              <a:ext cx="1295400" cy="3810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l=0, m=0</a:t>
              </a:r>
            </a:p>
          </p:txBody>
        </p:sp>
      </p:grpSp>
      <p:grpSp>
        <p:nvGrpSpPr>
          <p:cNvPr id="19" name="Group 18"/>
          <p:cNvGrpSpPr/>
          <p:nvPr/>
        </p:nvGrpSpPr>
        <p:grpSpPr>
          <a:xfrm>
            <a:off x="76200" y="4114800"/>
            <a:ext cx="4953000" cy="2362200"/>
            <a:chOff x="76200" y="4495800"/>
            <a:chExt cx="4572000" cy="1981200"/>
          </a:xfrm>
        </p:grpSpPr>
        <p:pic>
          <p:nvPicPr>
            <p:cNvPr id="20486" name="Picture 6" descr="D:\Education\New folder\2. p-orbitals.gif"/>
            <p:cNvPicPr>
              <a:picLocks noChangeAspect="1" noChangeArrowheads="1"/>
            </p:cNvPicPr>
            <p:nvPr/>
          </p:nvPicPr>
          <p:blipFill>
            <a:blip r:embed="rId4"/>
            <a:srcRect/>
            <a:stretch>
              <a:fillRect/>
            </a:stretch>
          </p:blipFill>
          <p:spPr bwMode="auto">
            <a:xfrm>
              <a:off x="76200" y="4495800"/>
              <a:ext cx="4572000" cy="1419225"/>
            </a:xfrm>
            <a:prstGeom prst="rect">
              <a:avLst/>
            </a:prstGeom>
            <a:noFill/>
          </p:spPr>
        </p:pic>
        <p:grpSp>
          <p:nvGrpSpPr>
            <p:cNvPr id="18" name="Group 17"/>
            <p:cNvGrpSpPr/>
            <p:nvPr/>
          </p:nvGrpSpPr>
          <p:grpSpPr>
            <a:xfrm>
              <a:off x="152400" y="6096000"/>
              <a:ext cx="4419600" cy="381000"/>
              <a:chOff x="152400" y="6096000"/>
              <a:chExt cx="4419600" cy="381000"/>
            </a:xfrm>
          </p:grpSpPr>
          <p:sp>
            <p:nvSpPr>
              <p:cNvPr id="9" name="Rounded Rectangle 8"/>
              <p:cNvSpPr/>
              <p:nvPr/>
            </p:nvSpPr>
            <p:spPr>
              <a:xfrm>
                <a:off x="152400" y="6096000"/>
                <a:ext cx="11430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l=1, m=-1</a:t>
                </a:r>
              </a:p>
            </p:txBody>
          </p:sp>
          <p:sp>
            <p:nvSpPr>
              <p:cNvPr id="10" name="Rounded Rectangle 9"/>
              <p:cNvSpPr/>
              <p:nvPr/>
            </p:nvSpPr>
            <p:spPr>
              <a:xfrm>
                <a:off x="1752600" y="6096000"/>
                <a:ext cx="11430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l=1, m=0</a:t>
                </a:r>
              </a:p>
            </p:txBody>
          </p:sp>
          <p:sp>
            <p:nvSpPr>
              <p:cNvPr id="13" name="Rounded Rectangle 12"/>
              <p:cNvSpPr/>
              <p:nvPr/>
            </p:nvSpPr>
            <p:spPr>
              <a:xfrm>
                <a:off x="3429000" y="6096000"/>
                <a:ext cx="11430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l=1, m=+1</a:t>
                </a:r>
              </a:p>
            </p:txBody>
          </p:sp>
        </p:grpSp>
      </p:grpSp>
    </p:spTree>
  </p:cSld>
  <p:clrMapOvr>
    <a:masterClrMapping/>
  </p:clrMapOvr>
  <p:transition spd="med">
    <p:zoom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1000" fill="hold"/>
                                        <p:tgtEl>
                                          <p:spTgt spid="14"/>
                                        </p:tgtEl>
                                        <p:attrNameLst>
                                          <p:attrName>ppt_x</p:attrName>
                                        </p:attrNameLst>
                                      </p:cBhvr>
                                      <p:tavLst>
                                        <p:tav tm="0">
                                          <p:val>
                                            <p:strVal val="0-#ppt_w/2"/>
                                          </p:val>
                                        </p:tav>
                                        <p:tav tm="100000">
                                          <p:val>
                                            <p:strVal val="#ppt_x"/>
                                          </p:val>
                                        </p:tav>
                                      </p:tavLst>
                                    </p:anim>
                                    <p:anim calcmode="lin" valueType="num">
                                      <p:cBhvr additive="base">
                                        <p:cTn id="8" dur="10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9"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1000" fill="hold"/>
                                        <p:tgtEl>
                                          <p:spTgt spid="14"/>
                                        </p:tgtEl>
                                        <p:attrNameLst>
                                          <p:attrName>ppt_x</p:attrName>
                                        </p:attrNameLst>
                                      </p:cBhvr>
                                      <p:tavLst>
                                        <p:tav tm="0">
                                          <p:val>
                                            <p:strVal val="0-#ppt_w/2"/>
                                          </p:val>
                                        </p:tav>
                                        <p:tav tm="100000">
                                          <p:val>
                                            <p:strVal val="#ppt_x"/>
                                          </p:val>
                                        </p:tav>
                                      </p:tavLst>
                                    </p:anim>
                                    <p:anim calcmode="lin" valueType="num">
                                      <p:cBhvr additive="base">
                                        <p:cTn id="12" dur="1000" fill="hold"/>
                                        <p:tgtEl>
                                          <p:spTgt spid="14"/>
                                        </p:tgtEl>
                                        <p:attrNameLst>
                                          <p:attrName>ppt_y</p:attrName>
                                        </p:attrNameLst>
                                      </p:cBhvr>
                                      <p:tavLst>
                                        <p:tav tm="0">
                                          <p:val>
                                            <p:strVal val="0-#ppt_h/2"/>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0-#ppt_w/2"/>
                                          </p:val>
                                        </p:tav>
                                        <p:tav tm="100000">
                                          <p:val>
                                            <p:strVal val="#ppt_x"/>
                                          </p:val>
                                        </p:tav>
                                      </p:tavLst>
                                    </p:anim>
                                    <p:anim calcmode="lin" valueType="num">
                                      <p:cBhvr additive="base">
                                        <p:cTn id="16" dur="500" fill="hold"/>
                                        <p:tgtEl>
                                          <p:spTgt spid="19"/>
                                        </p:tgtEl>
                                        <p:attrNameLst>
                                          <p:attrName>ppt_y</p:attrName>
                                        </p:attrNameLst>
                                      </p:cBhvr>
                                      <p:tavLst>
                                        <p:tav tm="0">
                                          <p:val>
                                            <p:strVal val="#ppt_y"/>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0487"/>
                                        </p:tgtEl>
                                        <p:attrNameLst>
                                          <p:attrName>style.visibility</p:attrName>
                                        </p:attrNameLst>
                                      </p:cBhvr>
                                      <p:to>
                                        <p:strVal val="visible"/>
                                      </p:to>
                                    </p:set>
                                    <p:anim calcmode="lin" valueType="num">
                                      <p:cBhvr additive="base">
                                        <p:cTn id="19" dur="1000" fill="hold"/>
                                        <p:tgtEl>
                                          <p:spTgt spid="20487"/>
                                        </p:tgtEl>
                                        <p:attrNameLst>
                                          <p:attrName>ppt_x</p:attrName>
                                        </p:attrNameLst>
                                      </p:cBhvr>
                                      <p:tavLst>
                                        <p:tav tm="0">
                                          <p:val>
                                            <p:strVal val="#ppt_x"/>
                                          </p:val>
                                        </p:tav>
                                        <p:tav tm="100000">
                                          <p:val>
                                            <p:strVal val="#ppt_x"/>
                                          </p:val>
                                        </p:tav>
                                      </p:tavLst>
                                    </p:anim>
                                    <p:anim calcmode="lin" valueType="num">
                                      <p:cBhvr additive="base">
                                        <p:cTn id="20" dur="1000" fill="hold"/>
                                        <p:tgtEl>
                                          <p:spTgt spid="2048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762000"/>
            <a:ext cx="8305800" cy="533400"/>
          </a:xfrm>
        </p:spPr>
        <p:txBody>
          <a:bodyPr>
            <a:noAutofit/>
          </a:bodyPr>
          <a:lstStyle/>
          <a:p>
            <a:pPr algn="ctr"/>
            <a:r>
              <a:rPr lang="en-US" sz="4400" b="1" i="1" dirty="0"/>
              <a:t>Shapes of different types of orbital</a:t>
            </a:r>
          </a:p>
        </p:txBody>
      </p:sp>
      <p:pic>
        <p:nvPicPr>
          <p:cNvPr id="4" name="Picture 3" descr="p-orbitals.JPG"/>
          <p:cNvPicPr>
            <a:picLocks noChangeAspect="1"/>
          </p:cNvPicPr>
          <p:nvPr/>
        </p:nvPicPr>
        <p:blipFill>
          <a:blip r:embed="rId2"/>
          <a:stretch>
            <a:fillRect/>
          </a:stretch>
        </p:blipFill>
        <p:spPr>
          <a:xfrm>
            <a:off x="3520873" y="1447800"/>
            <a:ext cx="5318327" cy="4711643"/>
          </a:xfrm>
          <a:prstGeom prst="rect">
            <a:avLst/>
          </a:prstGeom>
          <a:ln>
            <a:solidFill>
              <a:srgbClr val="FF0000"/>
            </a:solidFill>
          </a:ln>
        </p:spPr>
      </p:pic>
      <p:pic>
        <p:nvPicPr>
          <p:cNvPr id="5" name="Picture 4" descr="sorbital.gif"/>
          <p:cNvPicPr>
            <a:picLocks noChangeAspect="1"/>
          </p:cNvPicPr>
          <p:nvPr/>
        </p:nvPicPr>
        <p:blipFill>
          <a:blip r:embed="rId3"/>
          <a:srcRect l="6447" t="3799" r="6447" b="6231"/>
          <a:stretch>
            <a:fillRect/>
          </a:stretch>
        </p:blipFill>
        <p:spPr>
          <a:xfrm>
            <a:off x="304800" y="1981200"/>
            <a:ext cx="2895600" cy="2819400"/>
          </a:xfrm>
          <a:prstGeom prst="rect">
            <a:avLst/>
          </a:prstGeom>
          <a:ln>
            <a:solidFill>
              <a:schemeClr val="tx1">
                <a:lumMod val="95000"/>
                <a:lumOff val="5000"/>
              </a:schemeClr>
            </a:solidFill>
          </a:ln>
        </p:spPr>
      </p:pic>
      <p:sp>
        <p:nvSpPr>
          <p:cNvPr id="6" name="TextBox 5"/>
          <p:cNvSpPr txBox="1"/>
          <p:nvPr/>
        </p:nvSpPr>
        <p:spPr>
          <a:xfrm>
            <a:off x="533400" y="4953000"/>
            <a:ext cx="2438400" cy="830997"/>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sz="2400" b="1" dirty="0">
                <a:latin typeface="Calibri" pitchFamily="34" charset="0"/>
                <a:cs typeface="Calibri" pitchFamily="34" charset="0"/>
              </a:rPr>
              <a:t>s-orbital (spherical shape)</a:t>
            </a:r>
          </a:p>
        </p:txBody>
      </p:sp>
      <p:sp>
        <p:nvSpPr>
          <p:cNvPr id="7" name="TextBox 6"/>
          <p:cNvSpPr txBox="1"/>
          <p:nvPr/>
        </p:nvSpPr>
        <p:spPr>
          <a:xfrm>
            <a:off x="3810000" y="6243935"/>
            <a:ext cx="5039360" cy="461665"/>
          </a:xfrm>
          <a:prstGeom prst="rect">
            <a:avLst/>
          </a:prstGeom>
          <a:solidFill>
            <a:srgbClr val="FF5050"/>
          </a:solidFill>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sz="2400" b="1" dirty="0">
                <a:latin typeface="Calibri" pitchFamily="34" charset="0"/>
                <a:cs typeface="Calibri" pitchFamily="34" charset="0"/>
              </a:rPr>
              <a:t>p-</a:t>
            </a:r>
            <a:r>
              <a:rPr lang="en-US" sz="2400" b="1" dirty="0" err="1">
                <a:latin typeface="Calibri" pitchFamily="34" charset="0"/>
                <a:cs typeface="Calibri" pitchFamily="34" charset="0"/>
              </a:rPr>
              <a:t>orbitals</a:t>
            </a:r>
            <a:r>
              <a:rPr lang="en-US" sz="2400" b="1" dirty="0">
                <a:latin typeface="Calibri" pitchFamily="34" charset="0"/>
                <a:cs typeface="Calibri" pitchFamily="34" charset="0"/>
              </a:rPr>
              <a:t> (dumbbell shaped)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hapes of d-orbitals.jpg"/>
          <p:cNvPicPr>
            <a:picLocks noChangeAspect="1"/>
          </p:cNvPicPr>
          <p:nvPr/>
        </p:nvPicPr>
        <p:blipFill>
          <a:blip r:embed="rId2"/>
          <a:srcRect t="4023" r="6610" b="11583"/>
          <a:stretch>
            <a:fillRect/>
          </a:stretch>
        </p:blipFill>
        <p:spPr>
          <a:xfrm>
            <a:off x="533400" y="1524000"/>
            <a:ext cx="8077200" cy="4800600"/>
          </a:xfrm>
          <a:prstGeom prst="rect">
            <a:avLst/>
          </a:prstGeom>
          <a:ln>
            <a:solidFill>
              <a:schemeClr val="accent2">
                <a:lumMod val="50000"/>
              </a:schemeClr>
            </a:solidFill>
          </a:ln>
        </p:spPr>
      </p:pic>
      <p:sp>
        <p:nvSpPr>
          <p:cNvPr id="4" name="Title 2"/>
          <p:cNvSpPr>
            <a:spLocks noGrp="1"/>
          </p:cNvSpPr>
          <p:nvPr>
            <p:ph type="title"/>
          </p:nvPr>
        </p:nvSpPr>
        <p:spPr>
          <a:xfrm>
            <a:off x="609600" y="762000"/>
            <a:ext cx="8305800" cy="533400"/>
          </a:xfrm>
        </p:spPr>
        <p:txBody>
          <a:bodyPr>
            <a:noAutofit/>
          </a:bodyPr>
          <a:lstStyle/>
          <a:p>
            <a:pPr algn="ctr"/>
            <a:r>
              <a:rPr lang="en-US" sz="4400" b="1" i="1" dirty="0"/>
              <a:t>Shapes of five different d-</a:t>
            </a:r>
            <a:r>
              <a:rPr lang="en-US" sz="4400" b="1" i="1" dirty="0" err="1"/>
              <a:t>orbitals</a:t>
            </a:r>
            <a:endParaRPr lang="en-US" sz="4400" b="1" i="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305800" cy="457200"/>
          </a:xfrm>
        </p:spPr>
        <p:txBody>
          <a:bodyPr>
            <a:noAutofit/>
          </a:bodyPr>
          <a:lstStyle/>
          <a:p>
            <a:pPr algn="ctr"/>
            <a:r>
              <a:rPr lang="en-US" sz="3600" b="1" dirty="0"/>
              <a:t>Quantum Numbers</a:t>
            </a: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900" t="3332" r="32511" b="38888"/>
          <a:stretch/>
        </p:blipFill>
        <p:spPr>
          <a:xfrm>
            <a:off x="1066800" y="914400"/>
            <a:ext cx="7010400" cy="54864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448" t="60000" r="33410"/>
          <a:stretch/>
        </p:blipFill>
        <p:spPr>
          <a:xfrm>
            <a:off x="1066800" y="2057400"/>
            <a:ext cx="7010400" cy="4419600"/>
          </a:xfrm>
          <a:prstGeom prst="rect">
            <a:avLst/>
          </a:prstGeom>
        </p:spPr>
      </p:pic>
      <p:sp>
        <p:nvSpPr>
          <p:cNvPr id="4" name="Title 1"/>
          <p:cNvSpPr>
            <a:spLocks noGrp="1"/>
          </p:cNvSpPr>
          <p:nvPr>
            <p:ph type="title"/>
          </p:nvPr>
        </p:nvSpPr>
        <p:spPr>
          <a:xfrm>
            <a:off x="533400" y="609600"/>
            <a:ext cx="8305800" cy="457200"/>
          </a:xfrm>
        </p:spPr>
        <p:txBody>
          <a:bodyPr>
            <a:noAutofit/>
          </a:bodyPr>
          <a:lstStyle/>
          <a:p>
            <a:pPr algn="ctr"/>
            <a:r>
              <a:rPr lang="en-US" sz="3600" b="1" dirty="0"/>
              <a:t>Quantum Numbers</a:t>
            </a: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900" t="3332" r="32511" b="90248"/>
          <a:stretch/>
        </p:blipFill>
        <p:spPr>
          <a:xfrm>
            <a:off x="1066800" y="1143000"/>
            <a:ext cx="7010400" cy="609600"/>
          </a:xfrm>
          <a:prstGeom prst="rect">
            <a:avLst/>
          </a:prstGeom>
        </p:spPr>
      </p:pic>
    </p:spTree>
    <p:extLst>
      <p:ext uri="{BB962C8B-B14F-4D97-AF65-F5344CB8AC3E}">
        <p14:creationId xmlns:p14="http://schemas.microsoft.com/office/powerpoint/2010/main" val="39508158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t="1282" b="1"/>
          <a:stretch/>
        </p:blipFill>
        <p:spPr>
          <a:xfrm>
            <a:off x="533400" y="762000"/>
            <a:ext cx="8153400" cy="6019800"/>
          </a:xfrm>
          <a:prstGeom prst="rect">
            <a:avLst/>
          </a:prstGeom>
        </p:spPr>
      </p:pic>
      <p:sp>
        <p:nvSpPr>
          <p:cNvPr id="4" name="Title 1"/>
          <p:cNvSpPr>
            <a:spLocks noGrp="1"/>
          </p:cNvSpPr>
          <p:nvPr>
            <p:ph type="title"/>
          </p:nvPr>
        </p:nvSpPr>
        <p:spPr>
          <a:xfrm>
            <a:off x="457200" y="76200"/>
            <a:ext cx="8305800" cy="457200"/>
          </a:xfrm>
        </p:spPr>
        <p:txBody>
          <a:bodyPr>
            <a:noAutofit/>
          </a:bodyPr>
          <a:lstStyle/>
          <a:p>
            <a:pPr algn="ctr"/>
            <a:r>
              <a:rPr lang="en-US" sz="3600" b="1" dirty="0"/>
              <a:t>Quantum Numbers &amp; related </a:t>
            </a:r>
            <a:r>
              <a:rPr lang="en-US" sz="3600" b="1" dirty="0" err="1"/>
              <a:t>informations</a:t>
            </a:r>
            <a:endParaRPr lang="en-US" sz="3600" b="1" dirty="0"/>
          </a:p>
        </p:txBody>
      </p:sp>
    </p:spTree>
    <p:extLst>
      <p:ext uri="{BB962C8B-B14F-4D97-AF65-F5344CB8AC3E}">
        <p14:creationId xmlns:p14="http://schemas.microsoft.com/office/powerpoint/2010/main" val="12258750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990600" y="654308"/>
            <a:ext cx="6858000" cy="48320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tabLst/>
            </a:pPr>
            <a:r>
              <a:rPr kumimoji="0" lang="en-US" sz="28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Q: Supply the values of the missing quantum numbers and sublevel   names.                                       </a:t>
            </a:r>
            <a:endParaRPr kumimoji="0" lang="en-US" sz="2800" b="1" i="0" u="none" strike="noStrike" cap="none" normalizeH="0" baseline="0" dirty="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800" b="1" i="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US" sz="2800" b="1" i="1"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n         l          m</a:t>
            </a:r>
            <a:r>
              <a:rPr kumimoji="0" lang="en-US" sz="2800" b="1" i="1" strike="noStrike" cap="none" normalizeH="0" baseline="-25000" dirty="0">
                <a:ln>
                  <a:noFill/>
                </a:ln>
                <a:solidFill>
                  <a:schemeClr val="tx1"/>
                </a:solidFill>
                <a:effectLst/>
                <a:latin typeface="Times New Roman" pitchFamily="18" charset="0"/>
                <a:ea typeface="Times New Roman" pitchFamily="18" charset="0"/>
                <a:cs typeface="Times New Roman" pitchFamily="18" charset="0"/>
              </a:rPr>
              <a:t>l</a:t>
            </a:r>
            <a:r>
              <a:rPr kumimoji="0" lang="en-US" sz="2800" b="1" i="1"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Name</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US" sz="28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a:t>
            </a:r>
            <a:r>
              <a:rPr kumimoji="0" lang="en-US" sz="28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US" sz="28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0           4</a:t>
            </a:r>
            <a:r>
              <a:rPr kumimoji="0" lang="en-US" sz="2800" b="0" i="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p</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(ii)                  </a:t>
            </a:r>
            <a:r>
              <a:rPr kumimoji="0" lang="en-US" sz="28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2        1          0             ?</a:t>
            </a:r>
          </a:p>
          <a:p>
            <a:pPr marL="0" marR="0" lvl="0" indent="0" algn="ctr" defTabSz="914400" rtl="0" eaLnBrk="0" fontAlgn="base" latinLnBrk="0" hangingPunct="0">
              <a:lnSpc>
                <a:spcPct val="100000"/>
              </a:lnSpc>
              <a:spcBef>
                <a:spcPct val="0"/>
              </a:spcBef>
              <a:spcAft>
                <a:spcPct val="0"/>
              </a:spcAft>
              <a:buClrTx/>
              <a:buSzTx/>
              <a:buFontTx/>
              <a:buNone/>
              <a:tabLst/>
            </a:pPr>
            <a:endParaRPr lang="en-US" sz="2800" dirty="0">
              <a:latin typeface="Arial" pitchFamily="34" charset="0"/>
              <a:ea typeface="Times New Roman" pitchFamily="18"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(iii)                 </a:t>
            </a:r>
            <a:r>
              <a:rPr kumimoji="0" lang="en-US" sz="28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3   </a:t>
            </a:r>
            <a:r>
              <a:rPr kumimoji="0" lang="en-US" sz="2800" b="0" i="0" u="none" strike="noStrike" cap="none" normalizeH="0" dirty="0">
                <a:ln>
                  <a:noFill/>
                </a:ln>
                <a:solidFill>
                  <a:schemeClr val="tx1"/>
                </a:solidFill>
                <a:effectLst/>
                <a:latin typeface="Times New Roman" pitchFamily="18" charset="0"/>
                <a:ea typeface="Times New Roman" pitchFamily="18" charset="0"/>
                <a:cs typeface="Times New Roman" pitchFamily="18" charset="0"/>
              </a:rPr>
              <a:t>  </a:t>
            </a:r>
            <a:r>
              <a:rPr kumimoji="0" lang="en-US" sz="28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US" sz="2800" b="0" i="0" u="none" strike="noStrike" cap="none" normalizeH="0" dirty="0">
                <a:ln>
                  <a:noFill/>
                </a:ln>
                <a:solidFill>
                  <a:schemeClr val="tx1"/>
                </a:solidFill>
                <a:effectLst/>
                <a:latin typeface="Times New Roman" pitchFamily="18" charset="0"/>
                <a:ea typeface="Times New Roman" pitchFamily="18" charset="0"/>
                <a:cs typeface="Times New Roman" pitchFamily="18" charset="0"/>
              </a:rPr>
              <a:t> </a:t>
            </a:r>
            <a:r>
              <a:rPr kumimoji="0" lang="en-US" sz="28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2       </a:t>
            </a:r>
            <a:r>
              <a:rPr kumimoji="0" lang="en-US" sz="2800" b="0" i="0" u="none" strike="noStrike" cap="none" normalizeH="0" dirty="0">
                <a:ln>
                  <a:noFill/>
                </a:ln>
                <a:solidFill>
                  <a:schemeClr val="tx1"/>
                </a:solidFill>
                <a:effectLst/>
                <a:latin typeface="Times New Roman" pitchFamily="18" charset="0"/>
                <a:ea typeface="Times New Roman" pitchFamily="18" charset="0"/>
                <a:cs typeface="Times New Roman" pitchFamily="18" charset="0"/>
              </a:rPr>
              <a:t>   </a:t>
            </a:r>
            <a:r>
              <a:rPr kumimoji="0" lang="en-US" sz="28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-2             ?</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(iv)                  </a:t>
            </a:r>
            <a:r>
              <a:rPr kumimoji="0" lang="en-US" sz="28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           2</a:t>
            </a:r>
            <a:r>
              <a:rPr kumimoji="0" lang="en-US" sz="2800" b="0" i="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s</a:t>
            </a:r>
            <a:endParaRPr kumimoji="0" lang="en-US" sz="2800" b="0" i="0" u="none" strike="noStrike" cap="none" normalizeH="0" baseline="0" dirty="0">
              <a:ln>
                <a:noFill/>
              </a:ln>
              <a:solidFill>
                <a:schemeClr val="tx1"/>
              </a:solidFill>
              <a:effectLst/>
              <a:latin typeface="Arial" pitchFamily="34" charset="0"/>
              <a:cs typeface="Arial" pitchFamily="34" charset="0"/>
            </a:endParaRPr>
          </a:p>
        </p:txBody>
      </p:sp>
      <p:cxnSp>
        <p:nvCxnSpPr>
          <p:cNvPr id="4" name="Straight Connector 3"/>
          <p:cNvCxnSpPr/>
          <p:nvPr/>
        </p:nvCxnSpPr>
        <p:spPr>
          <a:xfrm>
            <a:off x="3505200" y="2057400"/>
            <a:ext cx="41910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ChangeArrowheads="1"/>
          </p:cNvSpPr>
          <p:nvPr/>
        </p:nvSpPr>
        <p:spPr bwMode="auto">
          <a:xfrm>
            <a:off x="457200" y="1032808"/>
            <a:ext cx="8382000" cy="19389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tabLst/>
            </a:pPr>
            <a:r>
              <a:rPr kumimoji="0" lang="en-US" sz="2400" b="1" i="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Q: According to the </a:t>
            </a:r>
            <a:r>
              <a:rPr lang="en-US" sz="2400" b="1" i="1" dirty="0">
                <a:latin typeface="Times New Roman" pitchFamily="18" charset="0"/>
                <a:ea typeface="Times New Roman" pitchFamily="18" charset="0"/>
                <a:cs typeface="Times New Roman" pitchFamily="18" charset="0"/>
              </a:rPr>
              <a:t>concept of the quantum numbers w</a:t>
            </a:r>
            <a:r>
              <a:rPr kumimoji="0" lang="en-US" sz="2400" b="1" i="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hich of the following orbitals are possible and which are not? Give possible explanation against your reasons.  </a:t>
            </a:r>
          </a:p>
          <a:p>
            <a:pPr marL="0" marR="0" lvl="0" indent="0" algn="just" defTabSz="914400" rtl="0" eaLnBrk="1" fontAlgn="base" latinLnBrk="0" hangingPunct="1">
              <a:lnSpc>
                <a:spcPct val="100000"/>
              </a:lnSpc>
              <a:spcBef>
                <a:spcPct val="0"/>
              </a:spcBef>
              <a:spcAft>
                <a:spcPct val="0"/>
              </a:spcAft>
              <a:buClrTx/>
              <a:buSzTx/>
              <a:tabLst/>
            </a:pPr>
            <a:r>
              <a:rPr kumimoji="0" lang="en-US" sz="2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endParaRPr kumimoji="0" lang="en-US" sz="2400" b="0" i="0" u="none" strike="noStrike" cap="none" normalizeH="0" baseline="0" dirty="0">
              <a:ln>
                <a:noFill/>
              </a:ln>
              <a:solidFill>
                <a:schemeClr val="tx1"/>
              </a:solidFill>
              <a:effectLst/>
              <a:latin typeface="Arial" pitchFamily="34" charset="0"/>
              <a:cs typeface="Arial" pitchFamily="34" charset="0"/>
            </a:endParaRPr>
          </a:p>
          <a:p>
            <a:pPr lvl="0" algn="just" eaLnBrk="0" fontAlgn="base" hangingPunct="0">
              <a:spcBef>
                <a:spcPct val="0"/>
              </a:spcBef>
              <a:spcAft>
                <a:spcPct val="0"/>
              </a:spcAft>
            </a:pPr>
            <a:r>
              <a:rPr kumimoji="0" lang="en-US" sz="24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a:t>
            </a:r>
            <a:r>
              <a:rPr kumimoji="0" lang="en-US" sz="24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2p             </a:t>
            </a:r>
            <a:r>
              <a:rPr lang="en-US" sz="2400" b="1" dirty="0">
                <a:latin typeface="Times New Roman" pitchFamily="18" charset="0"/>
                <a:ea typeface="Times New Roman" pitchFamily="18" charset="0"/>
                <a:cs typeface="Times New Roman" pitchFamily="18" charset="0"/>
              </a:rPr>
              <a:t> ii) 2d           iii) 3d         iv) 1p</a:t>
            </a:r>
            <a:endParaRPr kumimoji="0" lang="en-US" sz="2400" b="1" i="0" u="none" strike="noStrike" cap="none" normalizeH="0" baseline="0" dirty="0">
              <a:ln>
                <a:noFill/>
              </a:ln>
              <a:solidFill>
                <a:schemeClr val="tx1"/>
              </a:solidFill>
              <a:effectLst/>
              <a:latin typeface="Times New Roman" pitchFamily="18" charset="0"/>
              <a:cs typeface="Times New Roman" pitchFamily="18" charset="0"/>
            </a:endParaRPr>
          </a:p>
        </p:txBody>
      </p:sp>
      <p:grpSp>
        <p:nvGrpSpPr>
          <p:cNvPr id="5" name="Group 4"/>
          <p:cNvGrpSpPr/>
          <p:nvPr/>
        </p:nvGrpSpPr>
        <p:grpSpPr>
          <a:xfrm>
            <a:off x="-152400" y="3770531"/>
            <a:ext cx="8991600" cy="2325469"/>
            <a:chOff x="-304800" y="3090208"/>
            <a:chExt cx="8991600" cy="2325469"/>
          </a:xfrm>
        </p:grpSpPr>
        <p:sp>
          <p:nvSpPr>
            <p:cNvPr id="3" name="Rectangle 3"/>
            <p:cNvSpPr>
              <a:spLocks noChangeArrowheads="1"/>
            </p:cNvSpPr>
            <p:nvPr/>
          </p:nvSpPr>
          <p:spPr bwMode="auto">
            <a:xfrm>
              <a:off x="304800" y="3090208"/>
              <a:ext cx="8382000"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tabLst/>
              </a:pPr>
              <a:r>
                <a:rPr kumimoji="0" lang="en-US" sz="2400" b="1" i="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Q: Explain why each of the following sets of quantum numbers is not permissible for an orbital</a:t>
              </a:r>
            </a:p>
          </p:txBody>
        </p:sp>
        <p:sp>
          <p:nvSpPr>
            <p:cNvPr id="4" name="Rectangle 1"/>
            <p:cNvSpPr>
              <a:spLocks noChangeArrowheads="1"/>
            </p:cNvSpPr>
            <p:nvPr/>
          </p:nvSpPr>
          <p:spPr bwMode="auto">
            <a:xfrm>
              <a:off x="-304800" y="4030682"/>
              <a:ext cx="6019800" cy="138499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r>
                <a:rPr kumimoji="0" lang="en-US" sz="28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a:t>
              </a:r>
              <a:r>
                <a:rPr kumimoji="0" lang="en-US" sz="28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n = 0, l =</a:t>
              </a:r>
              <a:r>
                <a:rPr kumimoji="0" lang="en-US" sz="2800" b="1" i="0" u="none" strike="noStrike" cap="none" normalizeH="0" dirty="0">
                  <a:ln>
                    <a:noFill/>
                  </a:ln>
                  <a:solidFill>
                    <a:schemeClr val="tx1"/>
                  </a:solidFill>
                  <a:effectLst/>
                  <a:latin typeface="Times New Roman" pitchFamily="18" charset="0"/>
                  <a:ea typeface="Times New Roman" pitchFamily="18" charset="0"/>
                  <a:cs typeface="Times New Roman" pitchFamily="18" charset="0"/>
                </a:rPr>
                <a:t> 1, m</a:t>
              </a:r>
              <a:r>
                <a:rPr kumimoji="0" lang="en-US" sz="2800" b="1" i="0" u="none" strike="noStrike" cap="none" normalizeH="0" baseline="-25000" dirty="0">
                  <a:ln>
                    <a:noFill/>
                  </a:ln>
                  <a:solidFill>
                    <a:schemeClr val="tx1"/>
                  </a:solidFill>
                  <a:effectLst/>
                  <a:latin typeface="Times New Roman" pitchFamily="18" charset="0"/>
                  <a:ea typeface="Times New Roman" pitchFamily="18" charset="0"/>
                  <a:cs typeface="Times New Roman" pitchFamily="18" charset="0"/>
                </a:rPr>
                <a:t>l</a:t>
              </a:r>
              <a:r>
                <a:rPr kumimoji="0" lang="en-US" sz="2800" b="1" i="0" u="none" strike="noStrike" cap="none" normalizeH="0" dirty="0">
                  <a:ln>
                    <a:noFill/>
                  </a:ln>
                  <a:solidFill>
                    <a:schemeClr val="tx1"/>
                  </a:solidFill>
                  <a:effectLst/>
                  <a:latin typeface="Times New Roman" pitchFamily="18" charset="0"/>
                  <a:ea typeface="Times New Roman" pitchFamily="18" charset="0"/>
                  <a:cs typeface="Times New Roman" pitchFamily="18" charset="0"/>
                </a:rPr>
                <a:t> = 0, m</a:t>
              </a:r>
              <a:r>
                <a:rPr kumimoji="0" lang="en-US" sz="2800" b="1" i="0" u="none" strike="noStrike" cap="none" normalizeH="0" baseline="-25000" dirty="0">
                  <a:ln>
                    <a:noFill/>
                  </a:ln>
                  <a:solidFill>
                    <a:schemeClr val="tx1"/>
                  </a:solidFill>
                  <a:effectLst/>
                  <a:latin typeface="Times New Roman" pitchFamily="18" charset="0"/>
                  <a:ea typeface="Times New Roman" pitchFamily="18" charset="0"/>
                  <a:cs typeface="Times New Roman" pitchFamily="18" charset="0"/>
                </a:rPr>
                <a:t>s</a:t>
              </a:r>
              <a:r>
                <a:rPr kumimoji="0" lang="en-US" sz="2800" b="1" i="0" u="none" strike="noStrike" cap="none" normalizeH="0" dirty="0">
                  <a:ln>
                    <a:noFill/>
                  </a:ln>
                  <a:solidFill>
                    <a:schemeClr val="tx1"/>
                  </a:solidFill>
                  <a:effectLst/>
                  <a:latin typeface="Times New Roman" pitchFamily="18" charset="0"/>
                  <a:ea typeface="Times New Roman" pitchFamily="18" charset="0"/>
                  <a:cs typeface="Times New Roman" pitchFamily="18" charset="0"/>
                </a:rPr>
                <a:t> = +1/2</a:t>
              </a:r>
              <a:endParaRPr kumimoji="0" lang="en-US" sz="2800" b="0" i="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a:ln>
                  <a:noFill/>
                </a:ln>
                <a:solidFill>
                  <a:schemeClr val="tx1"/>
                </a:solidFill>
                <a:effectLst/>
                <a:latin typeface="Arial" pitchFamily="34" charset="0"/>
                <a:cs typeface="Arial" pitchFamily="34" charset="0"/>
              </a:endParaRPr>
            </a:p>
            <a:p>
              <a:pPr lvl="0" algn="ctr" eaLnBrk="0" fontAlgn="base" hangingPunct="0">
                <a:spcBef>
                  <a:spcPct val="0"/>
                </a:spcBef>
                <a:spcAft>
                  <a:spcPct val="0"/>
                </a:spcAft>
              </a:pPr>
              <a:r>
                <a:rPr kumimoji="0" lang="en-US" sz="28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lang="en-US" sz="2800" b="1" dirty="0">
                  <a:latin typeface="Times New Roman" pitchFamily="18" charset="0"/>
                  <a:ea typeface="Times New Roman" pitchFamily="18" charset="0"/>
                  <a:cs typeface="Times New Roman" pitchFamily="18" charset="0"/>
                </a:rPr>
                <a:t>(ii ) n = 3, l = 2, m</a:t>
              </a:r>
              <a:r>
                <a:rPr lang="en-US" sz="2800" b="1" baseline="-25000" dirty="0">
                  <a:latin typeface="Times New Roman" pitchFamily="18" charset="0"/>
                  <a:ea typeface="Times New Roman" pitchFamily="18" charset="0"/>
                  <a:cs typeface="Times New Roman" pitchFamily="18" charset="0"/>
                </a:rPr>
                <a:t>l</a:t>
              </a:r>
              <a:r>
                <a:rPr lang="en-US" sz="2800" b="1" dirty="0">
                  <a:latin typeface="Times New Roman" pitchFamily="18" charset="0"/>
                  <a:ea typeface="Times New Roman" pitchFamily="18" charset="0"/>
                  <a:cs typeface="Times New Roman" pitchFamily="18" charset="0"/>
                </a:rPr>
                <a:t> = +3, m</a:t>
              </a:r>
              <a:r>
                <a:rPr lang="en-US" sz="2800" b="1" baseline="-25000" dirty="0">
                  <a:latin typeface="Times New Roman" pitchFamily="18" charset="0"/>
                  <a:ea typeface="Times New Roman" pitchFamily="18" charset="0"/>
                  <a:cs typeface="Times New Roman" pitchFamily="18" charset="0"/>
                </a:rPr>
                <a:t>s</a:t>
              </a:r>
              <a:r>
                <a:rPr lang="en-US" sz="2800" b="1" dirty="0">
                  <a:latin typeface="Times New Roman" pitchFamily="18" charset="0"/>
                  <a:ea typeface="Times New Roman" pitchFamily="18" charset="0"/>
                  <a:cs typeface="Times New Roman" pitchFamily="18" charset="0"/>
                </a:rPr>
                <a:t> = -1/2</a:t>
              </a:r>
              <a:endParaRPr kumimoji="0" lang="en-US" sz="28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9144000" cy="1524000"/>
          </a:xfrm>
        </p:spPr>
        <p:txBody>
          <a:bodyPr>
            <a:normAutofit fontScale="90000"/>
          </a:bodyPr>
          <a:lstStyle/>
          <a:p>
            <a:pPr algn="ctr"/>
            <a:r>
              <a:rPr lang="en-US" b="1" dirty="0">
                <a:latin typeface="Calibri" pitchFamily="34" charset="0"/>
                <a:cs typeface="Calibri" pitchFamily="34" charset="0"/>
              </a:rPr>
              <a:t>Electronic Configuration</a:t>
            </a:r>
            <a:br>
              <a:rPr lang="en-US" b="1" dirty="0">
                <a:latin typeface="Calibri" pitchFamily="34" charset="0"/>
                <a:cs typeface="Calibri" pitchFamily="34" charset="0"/>
              </a:rPr>
            </a:br>
            <a:r>
              <a:rPr lang="en-US" b="1" dirty="0">
                <a:latin typeface="Calibri" pitchFamily="34" charset="0"/>
                <a:cs typeface="Calibri" pitchFamily="34" charset="0"/>
              </a:rPr>
              <a:t>of Atoms</a:t>
            </a:r>
          </a:p>
        </p:txBody>
      </p:sp>
      <p:sp>
        <p:nvSpPr>
          <p:cNvPr id="3" name="TextBox 2"/>
          <p:cNvSpPr txBox="1"/>
          <p:nvPr/>
        </p:nvSpPr>
        <p:spPr>
          <a:xfrm>
            <a:off x="304800" y="1981200"/>
            <a:ext cx="8610600"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dirty="0"/>
              <a:t>In an atom the electrons are held in different orbits, sub-shells and orbital in a regular way. This arrangement of electrons in an atom is called the </a:t>
            </a:r>
            <a:r>
              <a:rPr lang="en-US" sz="2400" dirty="0">
                <a:highlight>
                  <a:srgbClr val="FFFF00"/>
                </a:highlight>
              </a:rPr>
              <a:t>electronic configuration.</a:t>
            </a:r>
          </a:p>
        </p:txBody>
      </p:sp>
      <p:sp>
        <p:nvSpPr>
          <p:cNvPr id="4" name="Title 1"/>
          <p:cNvSpPr txBox="1">
            <a:spLocks/>
          </p:cNvSpPr>
          <p:nvPr/>
        </p:nvSpPr>
        <p:spPr>
          <a:xfrm>
            <a:off x="0" y="3524071"/>
            <a:ext cx="9144000" cy="381000"/>
          </a:xfrm>
          <a:prstGeom prst="rect">
            <a:avLst/>
          </a:prstGeom>
        </p:spPr>
        <p:style>
          <a:lnRef idx="1">
            <a:schemeClr val="accent6"/>
          </a:lnRef>
          <a:fillRef idx="2">
            <a:schemeClr val="accent6"/>
          </a:fillRef>
          <a:effectRef idx="1">
            <a:schemeClr val="accent6"/>
          </a:effectRef>
          <a:fontRef idx="minor">
            <a:schemeClr val="dk1"/>
          </a:fontRef>
        </p:style>
        <p:txBody>
          <a:bodyPr vert="horz" lIns="0" tIns="45720" rIns="0" bIns="0" anchor="b">
            <a:noAutofit/>
            <a:scene3d>
              <a:camera prst="orthographicFront"/>
              <a:lightRig rig="freezing" dir="t">
                <a:rot lat="0" lon="0" rev="5640000"/>
              </a:lightRig>
            </a:scene3d>
            <a:sp3d prstMaterial="flat">
              <a:contourClr>
                <a:schemeClr val="tx2"/>
              </a:contourClr>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a:ln>
                  <a:noFill/>
                </a:ln>
                <a:solidFill>
                  <a:schemeClr val="accent1">
                    <a:lumMod val="75000"/>
                  </a:schemeClr>
                </a:solidFill>
                <a:effectLst/>
                <a:uLnTx/>
                <a:uFillTx/>
                <a:latin typeface="Calibri" pitchFamily="34" charset="0"/>
                <a:ea typeface="+mj-ea"/>
                <a:cs typeface="Calibri" pitchFamily="34" charset="0"/>
              </a:rPr>
              <a:t>Principles that</a:t>
            </a:r>
            <a:r>
              <a:rPr kumimoji="0" lang="en-US" sz="2800" b="1" i="0" u="none" strike="noStrike" kern="1200" cap="none" spc="0" normalizeH="0" noProof="0" dirty="0">
                <a:ln>
                  <a:noFill/>
                </a:ln>
                <a:solidFill>
                  <a:schemeClr val="accent1">
                    <a:lumMod val="75000"/>
                  </a:schemeClr>
                </a:solidFill>
                <a:effectLst/>
                <a:uLnTx/>
                <a:uFillTx/>
                <a:latin typeface="Calibri" pitchFamily="34" charset="0"/>
                <a:ea typeface="+mj-ea"/>
                <a:cs typeface="Calibri" pitchFamily="34" charset="0"/>
              </a:rPr>
              <a:t> influence the electronic configuration of atom:</a:t>
            </a:r>
            <a:endParaRPr kumimoji="0" lang="en-US" sz="2800" b="1" i="0" u="none" strike="noStrike" kern="1200" cap="none" spc="0" normalizeH="0" baseline="0" noProof="0" dirty="0">
              <a:ln>
                <a:noFill/>
              </a:ln>
              <a:solidFill>
                <a:schemeClr val="accent1">
                  <a:lumMod val="75000"/>
                </a:schemeClr>
              </a:solidFill>
              <a:effectLst/>
              <a:uLnTx/>
              <a:uFillTx/>
              <a:latin typeface="Calibri" pitchFamily="34" charset="0"/>
              <a:ea typeface="+mj-ea"/>
              <a:cs typeface="Calibri" pitchFamily="34" charset="0"/>
            </a:endParaRPr>
          </a:p>
        </p:txBody>
      </p:sp>
      <p:sp>
        <p:nvSpPr>
          <p:cNvPr id="5" name="TextBox 4"/>
          <p:cNvSpPr txBox="1"/>
          <p:nvPr/>
        </p:nvSpPr>
        <p:spPr>
          <a:xfrm>
            <a:off x="152400" y="4057471"/>
            <a:ext cx="7010400" cy="1384995"/>
          </a:xfrm>
          <a:prstGeom prst="rect">
            <a:avLst/>
          </a:prstGeom>
          <a:noFill/>
        </p:spPr>
        <p:txBody>
          <a:bodyPr wrap="square" rtlCol="0">
            <a:spAutoFit/>
          </a:bodyPr>
          <a:lstStyle/>
          <a:p>
            <a:pPr>
              <a:buClr>
                <a:schemeClr val="accent1"/>
              </a:buClr>
              <a:buSzPct val="130000"/>
              <a:buFont typeface="Wingdings" pitchFamily="2" charset="2"/>
              <a:buChar char="Ø"/>
            </a:pPr>
            <a:r>
              <a:rPr lang="en-US" sz="2800" dirty="0"/>
              <a:t> Pauli’s exclusion principle</a:t>
            </a:r>
          </a:p>
          <a:p>
            <a:pPr>
              <a:buClr>
                <a:schemeClr val="accent1"/>
              </a:buClr>
              <a:buSzPct val="130000"/>
              <a:buFont typeface="Wingdings" pitchFamily="2" charset="2"/>
              <a:buChar char="Ø"/>
            </a:pPr>
            <a:r>
              <a:rPr lang="en-US" sz="2800" dirty="0"/>
              <a:t> </a:t>
            </a:r>
            <a:r>
              <a:rPr lang="en-US" sz="2800" dirty="0" err="1"/>
              <a:t>Aufbau</a:t>
            </a:r>
            <a:r>
              <a:rPr lang="en-US" sz="2800" dirty="0"/>
              <a:t> principle</a:t>
            </a:r>
          </a:p>
          <a:p>
            <a:pPr>
              <a:buClr>
                <a:schemeClr val="accent1"/>
              </a:buClr>
              <a:buSzPct val="130000"/>
              <a:buFont typeface="Wingdings" pitchFamily="2" charset="2"/>
              <a:buChar char="Ø"/>
            </a:pPr>
            <a:r>
              <a:rPr lang="en-US" sz="2800" dirty="0"/>
              <a:t> </a:t>
            </a:r>
            <a:r>
              <a:rPr lang="en-US" sz="2800" dirty="0" err="1"/>
              <a:t>Hund’s</a:t>
            </a:r>
            <a:r>
              <a:rPr lang="en-US" sz="2800" dirty="0"/>
              <a:t> rule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381000" y="457200"/>
            <a:ext cx="6248400" cy="715963"/>
          </a:xfrm>
        </p:spPr>
        <p:txBody>
          <a:bodyPr>
            <a:normAutofit fontScale="90000"/>
          </a:bodyPr>
          <a:lstStyle/>
          <a:p>
            <a:r>
              <a:rPr lang="en-US" dirty="0"/>
              <a:t>Wolfgang Pauli 1900-1958</a:t>
            </a:r>
          </a:p>
        </p:txBody>
      </p:sp>
      <p:sp>
        <p:nvSpPr>
          <p:cNvPr id="8196" name="TextBox 4"/>
          <p:cNvSpPr txBox="1">
            <a:spLocks noChangeArrowheads="1"/>
          </p:cNvSpPr>
          <p:nvPr/>
        </p:nvSpPr>
        <p:spPr bwMode="auto">
          <a:xfrm>
            <a:off x="4419600" y="2514600"/>
            <a:ext cx="41529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2800" dirty="0">
                <a:solidFill>
                  <a:srgbClr val="FF0000"/>
                </a:solidFill>
                <a:latin typeface="Arial" panose="020B0604020202020204" pitchFamily="34" charset="0"/>
              </a:rPr>
              <a:t>Nobel Prize in Physics 1945 </a:t>
            </a:r>
          </a:p>
        </p:txBody>
      </p:sp>
      <p:sp>
        <p:nvSpPr>
          <p:cNvPr id="8197" name="TextBox 5"/>
          <p:cNvSpPr txBox="1">
            <a:spLocks noChangeArrowheads="1"/>
          </p:cNvSpPr>
          <p:nvPr/>
        </p:nvSpPr>
        <p:spPr bwMode="auto">
          <a:xfrm>
            <a:off x="4743450" y="3603625"/>
            <a:ext cx="3048000"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2800" dirty="0"/>
              <a:t>"for the discovery of the Exclusion Principle, also called the Pauli Principle."</a:t>
            </a:r>
            <a:endParaRPr lang="en-US" sz="2800" dirty="0">
              <a:latin typeface="Arial" panose="020B0604020202020204" pitchFamily="34" charset="0"/>
            </a:endParaRPr>
          </a:p>
        </p:txBody>
      </p:sp>
      <p:pic>
        <p:nvPicPr>
          <p:cNvPr id="8198" name="Picture 6"/>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05625" y="457200"/>
            <a:ext cx="1771650" cy="174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9600" y="2057400"/>
            <a:ext cx="2667000" cy="3771900"/>
          </a:xfrm>
        </p:spPr>
      </p:pic>
    </p:spTree>
    <p:extLst>
      <p:ext uri="{BB962C8B-B14F-4D97-AF65-F5344CB8AC3E}">
        <p14:creationId xmlns:p14="http://schemas.microsoft.com/office/powerpoint/2010/main" val="1381476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5"/>
          <p:cNvSpPr>
            <a:spLocks noGrp="1"/>
          </p:cNvSpPr>
          <p:nvPr>
            <p:ph type="title"/>
          </p:nvPr>
        </p:nvSpPr>
        <p:spPr>
          <a:xfrm>
            <a:off x="533400" y="762000"/>
            <a:ext cx="8305800" cy="838200"/>
          </a:xfrm>
        </p:spPr>
        <p:txBody>
          <a:bodyPr/>
          <a:lstStyle/>
          <a:p>
            <a:r>
              <a:rPr lang="en-US" b="1" i="1" dirty="0"/>
              <a:t>Orbit and orbital</a:t>
            </a:r>
            <a:endParaRPr lang="en-US" dirty="0"/>
          </a:p>
        </p:txBody>
      </p:sp>
      <p:sp>
        <p:nvSpPr>
          <p:cNvPr id="4" name="Rectangle 3"/>
          <p:cNvSpPr/>
          <p:nvPr/>
        </p:nvSpPr>
        <p:spPr>
          <a:xfrm>
            <a:off x="152400" y="1712416"/>
            <a:ext cx="7010400" cy="4893647"/>
          </a:xfrm>
          <a:prstGeom prst="rect">
            <a:avLst/>
          </a:prstGeom>
        </p:spPr>
        <p:txBody>
          <a:bodyPr wrap="square">
            <a:spAutoFit/>
          </a:bodyPr>
          <a:lstStyle/>
          <a:p>
            <a:pPr lvl="0" algn="just"/>
            <a:r>
              <a:rPr lang="en-US" sz="2400" dirty="0">
                <a:latin typeface="Times New Roman" panose="02020603050405020304" pitchFamily="18" charset="0"/>
                <a:cs typeface="Times New Roman" panose="02020603050405020304" pitchFamily="18" charset="0"/>
              </a:rPr>
              <a:t>In an atom electrons move around the nucleus in a </a:t>
            </a:r>
            <a:r>
              <a:rPr lang="en-US" sz="2400" dirty="0">
                <a:highlight>
                  <a:srgbClr val="FFFF00"/>
                </a:highlight>
                <a:latin typeface="Times New Roman" panose="02020603050405020304" pitchFamily="18" charset="0"/>
                <a:cs typeface="Times New Roman" panose="02020603050405020304" pitchFamily="18" charset="0"/>
              </a:rPr>
              <a:t>two dimensional, spherical fixed energy levels </a:t>
            </a:r>
            <a:r>
              <a:rPr lang="en-US" sz="2400" dirty="0">
                <a:latin typeface="Times New Roman" panose="02020603050405020304" pitchFamily="18" charset="0"/>
                <a:cs typeface="Times New Roman" panose="02020603050405020304" pitchFamily="18" charset="0"/>
              </a:rPr>
              <a:t>which is called the </a:t>
            </a:r>
            <a:r>
              <a:rPr lang="en-US" sz="2400" b="1" dirty="0">
                <a:solidFill>
                  <a:schemeClr val="accent2">
                    <a:lumMod val="50000"/>
                  </a:schemeClr>
                </a:solidFill>
                <a:latin typeface="Times New Roman" panose="02020603050405020304" pitchFamily="18" charset="0"/>
                <a:cs typeface="Times New Roman" panose="02020603050405020304" pitchFamily="18" charset="0"/>
              </a:rPr>
              <a:t>orbit. </a:t>
            </a:r>
          </a:p>
          <a:p>
            <a:pPr lvl="0" algn="just"/>
            <a:endParaRPr lang="en-US" sz="2400" dirty="0">
              <a:latin typeface="Times New Roman" panose="02020603050405020304" pitchFamily="18" charset="0"/>
              <a:cs typeface="Times New Roman" panose="02020603050405020304" pitchFamily="18" charset="0"/>
            </a:endParaRPr>
          </a:p>
          <a:p>
            <a:pPr lvl="0" algn="just"/>
            <a:r>
              <a:rPr lang="en-US" sz="2400" dirty="0">
                <a:latin typeface="Times New Roman" panose="02020603050405020304" pitchFamily="18" charset="0"/>
                <a:cs typeface="Times New Roman" panose="02020603050405020304" pitchFamily="18" charset="0"/>
              </a:rPr>
              <a:t>The orbit nearest to the nucleus is the first energy level and is called </a:t>
            </a:r>
            <a:r>
              <a:rPr lang="en-US" sz="2400" b="1" dirty="0">
                <a:solidFill>
                  <a:schemeClr val="accent2">
                    <a:lumMod val="50000"/>
                  </a:schemeClr>
                </a:solidFill>
                <a:latin typeface="Times New Roman" panose="02020603050405020304" pitchFamily="18" charset="0"/>
                <a:cs typeface="Times New Roman" panose="02020603050405020304" pitchFamily="18" charset="0"/>
              </a:rPr>
              <a:t>‘K shell’.</a:t>
            </a:r>
          </a:p>
          <a:p>
            <a:pPr lvl="0" algn="just"/>
            <a:r>
              <a:rPr lang="en-US" sz="2400" dirty="0">
                <a:latin typeface="Times New Roman" panose="02020603050405020304" pitchFamily="18" charset="0"/>
                <a:cs typeface="Times New Roman" panose="02020603050405020304" pitchFamily="18" charset="0"/>
              </a:rPr>
              <a:t>The next orbits are named as </a:t>
            </a:r>
            <a:r>
              <a:rPr lang="en-US" sz="2400" b="1" dirty="0">
                <a:solidFill>
                  <a:schemeClr val="accent2">
                    <a:lumMod val="50000"/>
                  </a:schemeClr>
                </a:solidFill>
                <a:latin typeface="Times New Roman" panose="02020603050405020304" pitchFamily="18" charset="0"/>
                <a:cs typeface="Times New Roman" panose="02020603050405020304" pitchFamily="18" charset="0"/>
              </a:rPr>
              <a:t>L, M, N and so on.</a:t>
            </a:r>
          </a:p>
          <a:p>
            <a:pPr lvl="0" algn="just"/>
            <a:endParaRPr lang="en-US" sz="2400" dirty="0">
              <a:solidFill>
                <a:schemeClr val="accent2">
                  <a:lumMod val="50000"/>
                </a:schemeClr>
              </a:solidFill>
              <a:latin typeface="Times New Roman" panose="02020603050405020304" pitchFamily="18" charset="0"/>
              <a:cs typeface="Times New Roman" panose="02020603050405020304" pitchFamily="18" charset="0"/>
            </a:endParaRPr>
          </a:p>
          <a:p>
            <a:pPr lvl="0" algn="just"/>
            <a:r>
              <a:rPr lang="en-US" sz="2400" dirty="0">
                <a:latin typeface="Times New Roman" panose="02020603050405020304" pitchFamily="18" charset="0"/>
                <a:cs typeface="Times New Roman" panose="02020603050405020304" pitchFamily="18" charset="0"/>
              </a:rPr>
              <a:t>The </a:t>
            </a:r>
            <a:r>
              <a:rPr lang="en-US" sz="2400" dirty="0">
                <a:highlight>
                  <a:srgbClr val="FFFF00"/>
                </a:highlight>
                <a:latin typeface="Times New Roman" panose="02020603050405020304" pitchFamily="18" charset="0"/>
                <a:cs typeface="Times New Roman" panose="02020603050405020304" pitchFamily="18" charset="0"/>
              </a:rPr>
              <a:t>three dimensional region </a:t>
            </a:r>
            <a:r>
              <a:rPr lang="en-US" sz="2400" dirty="0">
                <a:latin typeface="Times New Roman" panose="02020603050405020304" pitchFamily="18" charset="0"/>
                <a:cs typeface="Times New Roman" panose="02020603050405020304" pitchFamily="18" charset="0"/>
              </a:rPr>
              <a:t>in space around the nucleus where the probability of finding an electron is </a:t>
            </a:r>
            <a:r>
              <a:rPr lang="en-US" sz="2400" dirty="0">
                <a:highlight>
                  <a:srgbClr val="FFFF00"/>
                </a:highlight>
                <a:latin typeface="Times New Roman" panose="02020603050405020304" pitchFamily="18" charset="0"/>
                <a:cs typeface="Times New Roman" panose="02020603050405020304" pitchFamily="18" charset="0"/>
              </a:rPr>
              <a:t>maximum (90-95 %) is called </a:t>
            </a:r>
            <a:r>
              <a:rPr lang="en-US" sz="2400" b="1" dirty="0">
                <a:solidFill>
                  <a:schemeClr val="accent2">
                    <a:lumMod val="50000"/>
                  </a:schemeClr>
                </a:solidFill>
                <a:highlight>
                  <a:srgbClr val="FFFF00"/>
                </a:highlight>
                <a:latin typeface="Times New Roman" panose="02020603050405020304" pitchFamily="18" charset="0"/>
                <a:cs typeface="Times New Roman" panose="02020603050405020304" pitchFamily="18" charset="0"/>
              </a:rPr>
              <a:t>orbital.</a:t>
            </a:r>
          </a:p>
          <a:p>
            <a:pPr lvl="0" algn="just"/>
            <a:endParaRPr lang="en-US" sz="2400" b="1" dirty="0">
              <a:solidFill>
                <a:schemeClr val="accent2">
                  <a:lumMod val="50000"/>
                </a:schemeClr>
              </a:solidFill>
              <a:latin typeface="Times New Roman" panose="02020603050405020304" pitchFamily="18" charset="0"/>
              <a:cs typeface="Times New Roman" panose="02020603050405020304" pitchFamily="18" charset="0"/>
            </a:endParaRPr>
          </a:p>
          <a:p>
            <a:pPr lvl="0" algn="just"/>
            <a:r>
              <a:rPr lang="en-US" sz="2400" b="1" dirty="0">
                <a:solidFill>
                  <a:srgbClr val="FF0000"/>
                </a:solidFill>
                <a:latin typeface="Times New Roman" panose="02020603050405020304" pitchFamily="18" charset="0"/>
                <a:cs typeface="Times New Roman" panose="02020603050405020304" pitchFamily="18" charset="0"/>
              </a:rPr>
              <a:t>On each orbital maximum number of electron is two</a:t>
            </a:r>
          </a:p>
        </p:txBody>
      </p:sp>
      <p:pic>
        <p:nvPicPr>
          <p:cNvPr id="6" name="Picture 5" descr="tumblr_ltjf8pl6vO1r1rfmmo1_400.gif"/>
          <p:cNvPicPr>
            <a:picLocks noChangeAspect="1"/>
          </p:cNvPicPr>
          <p:nvPr/>
        </p:nvPicPr>
        <p:blipFill>
          <a:blip r:embed="rId2"/>
          <a:stretch>
            <a:fillRect/>
          </a:stretch>
        </p:blipFill>
        <p:spPr>
          <a:xfrm>
            <a:off x="8991600" y="2438400"/>
            <a:ext cx="2362200" cy="2121487"/>
          </a:xfrm>
          <a:prstGeom prst="rect">
            <a:avLst/>
          </a:prstGeom>
        </p:spPr>
      </p:pic>
      <p:sp>
        <p:nvSpPr>
          <p:cNvPr id="5" name="Oval 4"/>
          <p:cNvSpPr/>
          <p:nvPr/>
        </p:nvSpPr>
        <p:spPr>
          <a:xfrm>
            <a:off x="6477000" y="6096000"/>
            <a:ext cx="838200" cy="533400"/>
          </a:xfrm>
          <a:prstGeom prst="ellipse">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8183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0"/>
            <a:ext cx="9144000" cy="533400"/>
          </a:xfrm>
          <a:prstGeom prst="rect">
            <a:avLst/>
          </a:prstGeom>
        </p:spPr>
        <p:style>
          <a:lnRef idx="1">
            <a:schemeClr val="accent6"/>
          </a:lnRef>
          <a:fillRef idx="2">
            <a:schemeClr val="accent6"/>
          </a:fillRef>
          <a:effectRef idx="1">
            <a:schemeClr val="accent6"/>
          </a:effectRef>
          <a:fontRef idx="minor">
            <a:schemeClr val="dk1"/>
          </a:fontRef>
        </p:style>
        <p:txBody>
          <a:bodyPr vert="horz" lIns="0" tIns="45720" rIns="0" bIns="0" anchor="b">
            <a:noAutofit/>
            <a:scene3d>
              <a:camera prst="orthographicFront"/>
              <a:lightRig rig="freezing" dir="t">
                <a:rot lat="0" lon="0" rev="5640000"/>
              </a:lightRig>
            </a:scene3d>
            <a:sp3d prstMaterial="flat">
              <a:contourClr>
                <a:schemeClr val="tx2"/>
              </a:contourClr>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a:ln>
                  <a:noFill/>
                </a:ln>
                <a:solidFill>
                  <a:schemeClr val="accent1">
                    <a:lumMod val="75000"/>
                  </a:schemeClr>
                </a:solidFill>
                <a:effectLst/>
                <a:uLnTx/>
                <a:uFillTx/>
                <a:latin typeface="Calibri" pitchFamily="34" charset="0"/>
                <a:ea typeface="+mj-ea"/>
                <a:cs typeface="Calibri" pitchFamily="34" charset="0"/>
              </a:rPr>
              <a:t>Pauli’s exclusion principle</a:t>
            </a:r>
          </a:p>
        </p:txBody>
      </p:sp>
      <p:sp>
        <p:nvSpPr>
          <p:cNvPr id="3" name="TextBox 2"/>
          <p:cNvSpPr txBox="1"/>
          <p:nvPr/>
        </p:nvSpPr>
        <p:spPr>
          <a:xfrm>
            <a:off x="0" y="533400"/>
            <a:ext cx="9144000"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en-US" sz="2400" dirty="0">
                <a:highlight>
                  <a:srgbClr val="FFFF00"/>
                </a:highlight>
              </a:rPr>
              <a:t>According to this principle, ‘no two electrons in the same atom can have the same values for the four quantum numbers’.</a:t>
            </a:r>
          </a:p>
        </p:txBody>
      </p:sp>
      <p:sp>
        <p:nvSpPr>
          <p:cNvPr id="4" name="TextBox 3"/>
          <p:cNvSpPr txBox="1"/>
          <p:nvPr/>
        </p:nvSpPr>
        <p:spPr>
          <a:xfrm>
            <a:off x="228600" y="1633240"/>
            <a:ext cx="8610600" cy="4462760"/>
          </a:xfrm>
          <a:prstGeom prst="rect">
            <a:avLst/>
          </a:prstGeom>
          <a:noFill/>
        </p:spPr>
        <p:txBody>
          <a:bodyPr wrap="square" rtlCol="0">
            <a:spAutoFit/>
          </a:bodyPr>
          <a:lstStyle/>
          <a:p>
            <a:pPr algn="just"/>
            <a:r>
              <a:rPr lang="en-US" sz="2000" dirty="0">
                <a:latin typeface="Times New Roman" pitchFamily="18" charset="0"/>
                <a:cs typeface="Times New Roman" pitchFamily="18" charset="0"/>
              </a:rPr>
              <a:t>For </a:t>
            </a:r>
            <a:r>
              <a:rPr lang="en-US" sz="2000" dirty="0">
                <a:solidFill>
                  <a:srgbClr val="0070C0"/>
                </a:solidFill>
                <a:latin typeface="Times New Roman" pitchFamily="18" charset="0"/>
                <a:cs typeface="Times New Roman" pitchFamily="18" charset="0"/>
              </a:rPr>
              <a:t>example</a:t>
            </a:r>
            <a:r>
              <a:rPr lang="en-US" sz="2000" dirty="0">
                <a:latin typeface="Times New Roman" pitchFamily="18" charset="0"/>
                <a:cs typeface="Times New Roman" pitchFamily="18" charset="0"/>
              </a:rPr>
              <a:t>, He (helium) had two electrons in 1s orbital and their electronic configuration is 1s</a:t>
            </a:r>
            <a:r>
              <a:rPr lang="en-US" sz="2000" baseline="30000" dirty="0">
                <a:latin typeface="Times New Roman" pitchFamily="18" charset="0"/>
                <a:cs typeface="Times New Roman" pitchFamily="18" charset="0"/>
              </a:rPr>
              <a:t>2</a:t>
            </a:r>
            <a:r>
              <a:rPr lang="en-US" sz="2000" dirty="0">
                <a:latin typeface="Times New Roman" pitchFamily="18" charset="0"/>
                <a:cs typeface="Times New Roman" pitchFamily="18" charset="0"/>
              </a:rPr>
              <a:t>, that means they had two electrons in the 1s orbital. This two electrons can have same values for three of their quantum numbers, but the fourth quantum number must be different for the two electrons.</a:t>
            </a:r>
          </a:p>
          <a:p>
            <a:pPr algn="just"/>
            <a:endParaRPr lang="en-US" sz="20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Electronic configuration of helium atom is:</a:t>
            </a:r>
          </a:p>
          <a:p>
            <a:pPr algn="just"/>
            <a:r>
              <a:rPr lang="en-US" sz="2400" dirty="0">
                <a:latin typeface="Times New Roman" pitchFamily="18" charset="0"/>
                <a:cs typeface="Times New Roman" pitchFamily="18" charset="0"/>
              </a:rPr>
              <a:t>He (2) = 1s</a:t>
            </a:r>
            <a:r>
              <a:rPr lang="en-US" sz="2400" baseline="30000" dirty="0">
                <a:latin typeface="Times New Roman" pitchFamily="18" charset="0"/>
                <a:cs typeface="Times New Roman" pitchFamily="18" charset="0"/>
              </a:rPr>
              <a:t>2</a:t>
            </a:r>
          </a:p>
          <a:p>
            <a:pPr algn="just"/>
            <a:endParaRPr lang="en-US" sz="2400" baseline="300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For the first electron, </a:t>
            </a:r>
            <a:r>
              <a:rPr lang="en-US" sz="2400" b="1" dirty="0">
                <a:latin typeface="Times New Roman" pitchFamily="18" charset="0"/>
                <a:ea typeface="Times New Roman" pitchFamily="18" charset="0"/>
                <a:cs typeface="Times New Roman" pitchFamily="18" charset="0"/>
              </a:rPr>
              <a:t>n = 1, l = 0, m</a:t>
            </a:r>
            <a:r>
              <a:rPr lang="en-US" sz="2400" b="1" baseline="-25000" dirty="0">
                <a:latin typeface="Times New Roman" pitchFamily="18" charset="0"/>
                <a:ea typeface="Times New Roman" pitchFamily="18" charset="0"/>
                <a:cs typeface="Times New Roman" pitchFamily="18" charset="0"/>
              </a:rPr>
              <a:t>l</a:t>
            </a:r>
            <a:r>
              <a:rPr lang="en-US" sz="2400" b="1" dirty="0">
                <a:latin typeface="Times New Roman" pitchFamily="18" charset="0"/>
                <a:ea typeface="Times New Roman" pitchFamily="18" charset="0"/>
                <a:cs typeface="Times New Roman" pitchFamily="18" charset="0"/>
              </a:rPr>
              <a:t> = 0, </a:t>
            </a:r>
            <a:r>
              <a:rPr lang="en-US" sz="2400" b="1" dirty="0">
                <a:solidFill>
                  <a:srgbClr val="FF0000"/>
                </a:solidFill>
                <a:latin typeface="Times New Roman" pitchFamily="18" charset="0"/>
                <a:ea typeface="Times New Roman" pitchFamily="18" charset="0"/>
                <a:cs typeface="Times New Roman" pitchFamily="18" charset="0"/>
              </a:rPr>
              <a:t>m</a:t>
            </a:r>
            <a:r>
              <a:rPr lang="en-US" sz="2400" b="1" baseline="-25000" dirty="0">
                <a:solidFill>
                  <a:srgbClr val="FF0000"/>
                </a:solidFill>
                <a:latin typeface="Times New Roman" pitchFamily="18" charset="0"/>
                <a:ea typeface="Times New Roman" pitchFamily="18" charset="0"/>
                <a:cs typeface="Times New Roman" pitchFamily="18" charset="0"/>
              </a:rPr>
              <a:t>s</a:t>
            </a:r>
            <a:r>
              <a:rPr lang="en-US" sz="2400" b="1" dirty="0">
                <a:solidFill>
                  <a:srgbClr val="FF0000"/>
                </a:solidFill>
                <a:latin typeface="Times New Roman" pitchFamily="18" charset="0"/>
                <a:ea typeface="Times New Roman" pitchFamily="18" charset="0"/>
                <a:cs typeface="Times New Roman" pitchFamily="18" charset="0"/>
              </a:rPr>
              <a:t> = +1/2</a:t>
            </a:r>
          </a:p>
          <a:p>
            <a:pPr algn="just"/>
            <a:r>
              <a:rPr lang="en-US" sz="2400" dirty="0">
                <a:latin typeface="Times New Roman" pitchFamily="18" charset="0"/>
                <a:cs typeface="Times New Roman" pitchFamily="18" charset="0"/>
              </a:rPr>
              <a:t>And for the second electron, </a:t>
            </a:r>
            <a:r>
              <a:rPr lang="en-US" sz="2400" b="1" dirty="0">
                <a:latin typeface="Times New Roman" pitchFamily="18" charset="0"/>
                <a:ea typeface="Times New Roman" pitchFamily="18" charset="0"/>
                <a:cs typeface="Times New Roman" pitchFamily="18" charset="0"/>
              </a:rPr>
              <a:t>n = 1, l = 0, m</a:t>
            </a:r>
            <a:r>
              <a:rPr lang="en-US" sz="2400" b="1" baseline="-25000" dirty="0">
                <a:latin typeface="Times New Roman" pitchFamily="18" charset="0"/>
                <a:ea typeface="Times New Roman" pitchFamily="18" charset="0"/>
                <a:cs typeface="Times New Roman" pitchFamily="18" charset="0"/>
              </a:rPr>
              <a:t>l</a:t>
            </a:r>
            <a:r>
              <a:rPr lang="en-US" sz="2400" b="1" dirty="0">
                <a:latin typeface="Times New Roman" pitchFamily="18" charset="0"/>
                <a:ea typeface="Times New Roman" pitchFamily="18" charset="0"/>
                <a:cs typeface="Times New Roman" pitchFamily="18" charset="0"/>
              </a:rPr>
              <a:t> = 0, </a:t>
            </a:r>
            <a:r>
              <a:rPr lang="en-US" sz="2400" b="1" dirty="0">
                <a:solidFill>
                  <a:srgbClr val="FF0000"/>
                </a:solidFill>
                <a:latin typeface="Times New Roman" pitchFamily="18" charset="0"/>
                <a:ea typeface="Times New Roman" pitchFamily="18" charset="0"/>
                <a:cs typeface="Times New Roman" pitchFamily="18" charset="0"/>
              </a:rPr>
              <a:t>m</a:t>
            </a:r>
            <a:r>
              <a:rPr lang="en-US" sz="2400" b="1" baseline="-25000" dirty="0">
                <a:solidFill>
                  <a:srgbClr val="FF0000"/>
                </a:solidFill>
                <a:latin typeface="Times New Roman" pitchFamily="18" charset="0"/>
                <a:ea typeface="Times New Roman" pitchFamily="18" charset="0"/>
                <a:cs typeface="Times New Roman" pitchFamily="18" charset="0"/>
              </a:rPr>
              <a:t>s</a:t>
            </a:r>
            <a:r>
              <a:rPr lang="en-US" sz="2400" b="1" dirty="0">
                <a:solidFill>
                  <a:srgbClr val="FF0000"/>
                </a:solidFill>
                <a:latin typeface="Times New Roman" pitchFamily="18" charset="0"/>
                <a:ea typeface="Times New Roman" pitchFamily="18" charset="0"/>
                <a:cs typeface="Times New Roman" pitchFamily="18" charset="0"/>
              </a:rPr>
              <a:t> = -1/2</a:t>
            </a:r>
          </a:p>
          <a:p>
            <a:pPr algn="just"/>
            <a:endParaRPr lang="en-US" sz="2400" b="1"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So, these two electrons have different values of their spin quantum number.</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0" y="0"/>
            <a:ext cx="9144000" cy="533400"/>
          </a:xfrm>
          <a:prstGeom prst="rect">
            <a:avLst/>
          </a:prstGeom>
        </p:spPr>
        <p:style>
          <a:lnRef idx="1">
            <a:schemeClr val="accent6"/>
          </a:lnRef>
          <a:fillRef idx="2">
            <a:schemeClr val="accent6"/>
          </a:fillRef>
          <a:effectRef idx="1">
            <a:schemeClr val="accent6"/>
          </a:effectRef>
          <a:fontRef idx="minor">
            <a:schemeClr val="dk1"/>
          </a:fontRef>
        </p:style>
        <p:txBody>
          <a:bodyPr vert="horz" lIns="0" tIns="45720" rIns="0" bIns="0" anchor="b">
            <a:noAutofit/>
            <a:scene3d>
              <a:camera prst="orthographicFront"/>
              <a:lightRig rig="freezing" dir="t">
                <a:rot lat="0" lon="0" rev="5640000"/>
              </a:lightRig>
            </a:scene3d>
            <a:sp3d prstMaterial="flat">
              <a:contourClr>
                <a:schemeClr val="tx2"/>
              </a:contourClr>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err="1">
                <a:ln>
                  <a:noFill/>
                </a:ln>
                <a:solidFill>
                  <a:schemeClr val="accent1">
                    <a:lumMod val="75000"/>
                  </a:schemeClr>
                </a:solidFill>
                <a:effectLst/>
                <a:uLnTx/>
                <a:uFillTx/>
                <a:latin typeface="Calibri" pitchFamily="34" charset="0"/>
                <a:ea typeface="+mj-ea"/>
                <a:cs typeface="Calibri" pitchFamily="34" charset="0"/>
              </a:rPr>
              <a:t>Aufbau</a:t>
            </a:r>
            <a:r>
              <a:rPr kumimoji="0" lang="en-US" sz="3600" b="1" i="0" u="none" strike="noStrike" kern="1200" cap="none" spc="0" normalizeH="0" noProof="0" dirty="0">
                <a:ln>
                  <a:noFill/>
                </a:ln>
                <a:solidFill>
                  <a:schemeClr val="accent1">
                    <a:lumMod val="75000"/>
                  </a:schemeClr>
                </a:solidFill>
                <a:effectLst/>
                <a:uLnTx/>
                <a:uFillTx/>
                <a:latin typeface="Calibri" pitchFamily="34" charset="0"/>
                <a:ea typeface="+mj-ea"/>
                <a:cs typeface="Calibri" pitchFamily="34" charset="0"/>
              </a:rPr>
              <a:t> </a:t>
            </a:r>
            <a:r>
              <a:rPr kumimoji="0" lang="en-US" sz="3600" b="1" i="0" u="none" strike="noStrike" kern="1200" cap="none" spc="0" normalizeH="0" baseline="0" noProof="0" dirty="0">
                <a:ln>
                  <a:noFill/>
                </a:ln>
                <a:solidFill>
                  <a:schemeClr val="accent1">
                    <a:lumMod val="75000"/>
                  </a:schemeClr>
                </a:solidFill>
                <a:effectLst/>
                <a:uLnTx/>
                <a:uFillTx/>
                <a:latin typeface="Calibri" pitchFamily="34" charset="0"/>
                <a:ea typeface="+mj-ea"/>
                <a:cs typeface="Calibri" pitchFamily="34" charset="0"/>
              </a:rPr>
              <a:t>principle</a:t>
            </a:r>
          </a:p>
        </p:txBody>
      </p:sp>
      <p:sp>
        <p:nvSpPr>
          <p:cNvPr id="4" name="TextBox 3"/>
          <p:cNvSpPr txBox="1"/>
          <p:nvPr/>
        </p:nvSpPr>
        <p:spPr>
          <a:xfrm>
            <a:off x="0" y="533400"/>
            <a:ext cx="9144000"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en-US" sz="2400" dirty="0"/>
              <a:t>According to this principle, ‘the electrons will </a:t>
            </a:r>
            <a:r>
              <a:rPr lang="en-US" sz="2400" b="1" dirty="0"/>
              <a:t>first</a:t>
            </a:r>
            <a:r>
              <a:rPr lang="en-US" sz="2400" dirty="0"/>
              <a:t> occupy the </a:t>
            </a:r>
            <a:r>
              <a:rPr lang="en-US" sz="2400" b="1" dirty="0"/>
              <a:t>lowest</a:t>
            </a:r>
            <a:r>
              <a:rPr lang="en-US" sz="2400" dirty="0"/>
              <a:t> energy levels’.</a:t>
            </a:r>
          </a:p>
        </p:txBody>
      </p:sp>
      <p:sp>
        <p:nvSpPr>
          <p:cNvPr id="5" name="TextBox 4"/>
          <p:cNvSpPr txBox="1"/>
          <p:nvPr/>
        </p:nvSpPr>
        <p:spPr>
          <a:xfrm>
            <a:off x="0" y="1349514"/>
            <a:ext cx="9144000" cy="707886"/>
          </a:xfrm>
          <a:prstGeom prst="rect">
            <a:avLst/>
          </a:prstGeom>
          <a:noFill/>
        </p:spPr>
        <p:txBody>
          <a:bodyPr wrap="square" rtlCol="0">
            <a:spAutoFit/>
          </a:bodyPr>
          <a:lstStyle/>
          <a:p>
            <a:pPr>
              <a:buFont typeface="Wingdings" pitchFamily="2" charset="2"/>
              <a:buChar char="v"/>
            </a:pPr>
            <a:r>
              <a:rPr lang="en-US" sz="2000" dirty="0"/>
              <a:t> The energy of the levels are determined by their (n + l) values. </a:t>
            </a:r>
          </a:p>
          <a:p>
            <a:pPr>
              <a:buFont typeface="Wingdings" pitchFamily="2" charset="2"/>
              <a:buChar char="v"/>
            </a:pPr>
            <a:r>
              <a:rPr lang="en-US" sz="2000" dirty="0"/>
              <a:t> The electron will first occupy the orbital having the lowest value of (n + l)</a:t>
            </a:r>
          </a:p>
        </p:txBody>
      </p:sp>
      <p:sp>
        <p:nvSpPr>
          <p:cNvPr id="6" name="TextBox 5"/>
          <p:cNvSpPr txBox="1"/>
          <p:nvPr/>
        </p:nvSpPr>
        <p:spPr>
          <a:xfrm>
            <a:off x="228600" y="2362200"/>
            <a:ext cx="4648200" cy="1015663"/>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2000" b="1" dirty="0">
                <a:solidFill>
                  <a:srgbClr val="C00000"/>
                </a:solidFill>
              </a:rPr>
              <a:t>Q. In which orbital the electron will go first if the values of (n + l) is same for both of the orbital?</a:t>
            </a:r>
          </a:p>
        </p:txBody>
      </p:sp>
      <p:sp>
        <p:nvSpPr>
          <p:cNvPr id="7" name="TextBox 6"/>
          <p:cNvSpPr txBox="1"/>
          <p:nvPr/>
        </p:nvSpPr>
        <p:spPr>
          <a:xfrm>
            <a:off x="228600" y="3429000"/>
            <a:ext cx="4648200" cy="707886"/>
          </a:xfrm>
          <a:prstGeom prst="rect">
            <a:avLst/>
          </a:prstGeom>
          <a:noFill/>
        </p:spPr>
        <p:txBody>
          <a:bodyPr wrap="square" rtlCol="0">
            <a:spAutoFit/>
          </a:bodyPr>
          <a:lstStyle/>
          <a:p>
            <a:pPr algn="just"/>
            <a:r>
              <a:rPr lang="en-US" sz="2000" b="1" dirty="0" err="1"/>
              <a:t>Ans</a:t>
            </a:r>
            <a:r>
              <a:rPr lang="en-US" sz="2000" b="1" dirty="0"/>
              <a:t>: </a:t>
            </a:r>
            <a:r>
              <a:rPr lang="en-US" sz="2000" dirty="0">
                <a:highlight>
                  <a:srgbClr val="FFFF00"/>
                </a:highlight>
              </a:rPr>
              <a:t>In that case the electron goes to the orbital with lowest value of ‘n’.</a:t>
            </a:r>
          </a:p>
        </p:txBody>
      </p:sp>
      <p:grpSp>
        <p:nvGrpSpPr>
          <p:cNvPr id="11" name="Group 10"/>
          <p:cNvGrpSpPr/>
          <p:nvPr/>
        </p:nvGrpSpPr>
        <p:grpSpPr>
          <a:xfrm>
            <a:off x="228600" y="5562600"/>
            <a:ext cx="6705600" cy="1066800"/>
            <a:chOff x="228600" y="5715000"/>
            <a:chExt cx="6705600" cy="1066800"/>
          </a:xfrm>
        </p:grpSpPr>
        <p:sp>
          <p:nvSpPr>
            <p:cNvPr id="9" name="TextBox 8"/>
            <p:cNvSpPr txBox="1"/>
            <p:nvPr/>
          </p:nvSpPr>
          <p:spPr>
            <a:xfrm>
              <a:off x="228600" y="6320135"/>
              <a:ext cx="6705600" cy="461665"/>
            </a:xfrm>
            <a:prstGeom prst="rect">
              <a:avLst/>
            </a:prstGeom>
            <a:noFill/>
          </p:spPr>
          <p:txBody>
            <a:bodyPr wrap="square" rtlCol="0">
              <a:spAutoFit/>
            </a:bodyPr>
            <a:lstStyle/>
            <a:p>
              <a:r>
                <a:rPr lang="en-US" sz="2400" dirty="0">
                  <a:latin typeface="Times New Roman" pitchFamily="18" charset="0"/>
                  <a:cs typeface="Times New Roman" pitchFamily="18" charset="0"/>
                </a:rPr>
                <a:t>1s &lt; 2s &lt; 2p &lt; 3s &lt; 3p &lt; 4s &lt; 3d &lt; 4p &lt; 5s…………</a:t>
              </a:r>
            </a:p>
          </p:txBody>
        </p:sp>
        <p:sp>
          <p:nvSpPr>
            <p:cNvPr id="10" name="TextBox 9"/>
            <p:cNvSpPr txBox="1"/>
            <p:nvPr/>
          </p:nvSpPr>
          <p:spPr>
            <a:xfrm>
              <a:off x="228600" y="5715000"/>
              <a:ext cx="4800600" cy="707886"/>
            </a:xfrm>
            <a:prstGeom prst="rect">
              <a:avLst/>
            </a:prstGeom>
            <a:noFill/>
          </p:spPr>
          <p:txBody>
            <a:bodyPr wrap="square" rtlCol="0">
              <a:spAutoFit/>
            </a:bodyPr>
            <a:lstStyle/>
            <a:p>
              <a:pPr algn="ctr"/>
              <a:r>
                <a:rPr lang="en-US" sz="2000" u="sng" dirty="0"/>
                <a:t>Increasing order of energies of the atomic </a:t>
              </a:r>
              <a:r>
                <a:rPr lang="en-US" sz="2000" u="sng" dirty="0" err="1"/>
                <a:t>orbitals</a:t>
              </a:r>
              <a:r>
                <a:rPr lang="en-US" sz="2000" u="sng" dirty="0"/>
                <a:t>:</a:t>
              </a:r>
            </a:p>
          </p:txBody>
        </p:sp>
      </p:grpSp>
      <p:grpSp>
        <p:nvGrpSpPr>
          <p:cNvPr id="16" name="Group 15"/>
          <p:cNvGrpSpPr/>
          <p:nvPr/>
        </p:nvGrpSpPr>
        <p:grpSpPr>
          <a:xfrm>
            <a:off x="5334000" y="5257801"/>
            <a:ext cx="3657600" cy="575845"/>
            <a:chOff x="5410200" y="5773579"/>
            <a:chExt cx="3505200" cy="830997"/>
          </a:xfrm>
        </p:grpSpPr>
        <p:sp>
          <p:nvSpPr>
            <p:cNvPr id="14" name="Rectangle 13"/>
            <p:cNvSpPr/>
            <p:nvPr/>
          </p:nvSpPr>
          <p:spPr>
            <a:xfrm>
              <a:off x="5410200" y="5791200"/>
              <a:ext cx="6096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a:latin typeface="Times New Roman" panose="02020603050405020304" pitchFamily="18" charset="0"/>
                <a:cs typeface="Times New Roman" panose="02020603050405020304" pitchFamily="18" charset="0"/>
              </a:endParaRPr>
            </a:p>
          </p:txBody>
        </p:sp>
        <p:sp>
          <p:nvSpPr>
            <p:cNvPr id="15" name="TextBox 14"/>
            <p:cNvSpPr txBox="1"/>
            <p:nvPr/>
          </p:nvSpPr>
          <p:spPr>
            <a:xfrm>
              <a:off x="5410200" y="5773579"/>
              <a:ext cx="3505200" cy="830997"/>
            </a:xfrm>
            <a:prstGeom prst="rect">
              <a:avLst/>
            </a:prstGeom>
            <a:noFill/>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Figure: Filling of electrons in various orbitals according to (n+1) rules </a:t>
              </a:r>
            </a:p>
          </p:txBody>
        </p:sp>
      </p:gr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t="1577" b="2401"/>
          <a:stretch/>
        </p:blipFill>
        <p:spPr>
          <a:xfrm>
            <a:off x="5653088" y="2057400"/>
            <a:ext cx="3186112" cy="3083243"/>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381000" y="457200"/>
            <a:ext cx="6248400" cy="715963"/>
          </a:xfrm>
        </p:spPr>
        <p:txBody>
          <a:bodyPr>
            <a:normAutofit fontScale="90000"/>
          </a:bodyPr>
          <a:lstStyle/>
          <a:p>
            <a:r>
              <a:rPr lang="en-US" dirty="0"/>
              <a:t>Friedrich </a:t>
            </a:r>
            <a:r>
              <a:rPr lang="en-US" dirty="0" err="1"/>
              <a:t>Hund</a:t>
            </a:r>
            <a:r>
              <a:rPr lang="en-US" dirty="0"/>
              <a:t> 1896-1997</a:t>
            </a:r>
          </a:p>
        </p:txBody>
      </p:sp>
      <p:sp>
        <p:nvSpPr>
          <p:cNvPr id="8196" name="TextBox 4"/>
          <p:cNvSpPr txBox="1">
            <a:spLocks noChangeArrowheads="1"/>
          </p:cNvSpPr>
          <p:nvPr/>
        </p:nvSpPr>
        <p:spPr bwMode="auto">
          <a:xfrm>
            <a:off x="4191000" y="1860550"/>
            <a:ext cx="41529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2800" dirty="0">
                <a:solidFill>
                  <a:srgbClr val="FF0000"/>
                </a:solidFill>
                <a:latin typeface="Arial" panose="020B0604020202020204" pitchFamily="34" charset="0"/>
              </a:rPr>
              <a:t>Max Planck Medal in Physics 1943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8586" y="1860550"/>
            <a:ext cx="3076614" cy="4389437"/>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2323" y="2971800"/>
            <a:ext cx="3650253" cy="3757613"/>
          </a:xfrm>
          <a:prstGeom prst="rect">
            <a:avLst/>
          </a:prstGeom>
        </p:spPr>
      </p:pic>
    </p:spTree>
    <p:extLst>
      <p:ext uri="{BB962C8B-B14F-4D97-AF65-F5344CB8AC3E}">
        <p14:creationId xmlns:p14="http://schemas.microsoft.com/office/powerpoint/2010/main" val="28982596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0" y="0"/>
            <a:ext cx="9144000" cy="533400"/>
          </a:xfrm>
          <a:prstGeom prst="rect">
            <a:avLst/>
          </a:prstGeom>
        </p:spPr>
        <p:style>
          <a:lnRef idx="1">
            <a:schemeClr val="accent6"/>
          </a:lnRef>
          <a:fillRef idx="2">
            <a:schemeClr val="accent6"/>
          </a:fillRef>
          <a:effectRef idx="1">
            <a:schemeClr val="accent6"/>
          </a:effectRef>
          <a:fontRef idx="minor">
            <a:schemeClr val="dk1"/>
          </a:fontRef>
        </p:style>
        <p:txBody>
          <a:bodyPr vert="horz" lIns="0" tIns="45720" rIns="0" bIns="0" anchor="b">
            <a:noAutofit/>
            <a:scene3d>
              <a:camera prst="orthographicFront"/>
              <a:lightRig rig="freezing" dir="t">
                <a:rot lat="0" lon="0" rev="5640000"/>
              </a:lightRig>
            </a:scene3d>
            <a:sp3d prstMaterial="flat">
              <a:contourClr>
                <a:schemeClr val="tx2"/>
              </a:contourClr>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err="1">
                <a:ln>
                  <a:noFill/>
                </a:ln>
                <a:solidFill>
                  <a:schemeClr val="accent1">
                    <a:lumMod val="75000"/>
                  </a:schemeClr>
                </a:solidFill>
                <a:effectLst/>
                <a:uLnTx/>
                <a:uFillTx/>
                <a:latin typeface="Calibri" pitchFamily="34" charset="0"/>
                <a:ea typeface="+mj-ea"/>
                <a:cs typeface="Calibri" pitchFamily="34" charset="0"/>
              </a:rPr>
              <a:t>Hund’s</a:t>
            </a:r>
            <a:r>
              <a:rPr kumimoji="0" lang="en-US" sz="3600" b="1" i="0" u="none" strike="noStrike" kern="1200" cap="none" spc="0" normalizeH="0" baseline="0" noProof="0" dirty="0">
                <a:ln>
                  <a:noFill/>
                </a:ln>
                <a:solidFill>
                  <a:schemeClr val="accent1">
                    <a:lumMod val="75000"/>
                  </a:schemeClr>
                </a:solidFill>
                <a:effectLst/>
                <a:uLnTx/>
                <a:uFillTx/>
                <a:latin typeface="Calibri" pitchFamily="34" charset="0"/>
                <a:ea typeface="+mj-ea"/>
                <a:cs typeface="Calibri" pitchFamily="34" charset="0"/>
              </a:rPr>
              <a:t> rule</a:t>
            </a:r>
          </a:p>
        </p:txBody>
      </p:sp>
      <p:sp>
        <p:nvSpPr>
          <p:cNvPr id="4" name="TextBox 3"/>
          <p:cNvSpPr txBox="1"/>
          <p:nvPr/>
        </p:nvSpPr>
        <p:spPr>
          <a:xfrm>
            <a:off x="0" y="533400"/>
            <a:ext cx="9144000"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en-US" sz="2400" dirty="0"/>
              <a:t>According to this rule, ‘electron pairing in any orbital of same sub level will not occur until each orbital contains one electron’.</a:t>
            </a:r>
          </a:p>
        </p:txBody>
      </p:sp>
      <p:sp>
        <p:nvSpPr>
          <p:cNvPr id="5" name="TextBox 4"/>
          <p:cNvSpPr txBox="1"/>
          <p:nvPr/>
        </p:nvSpPr>
        <p:spPr>
          <a:xfrm>
            <a:off x="304800" y="1524000"/>
            <a:ext cx="8534400" cy="1200329"/>
          </a:xfrm>
          <a:prstGeom prst="rect">
            <a:avLst/>
          </a:prstGeom>
          <a:noFill/>
        </p:spPr>
        <p:txBody>
          <a:bodyPr wrap="square" rtlCol="0">
            <a:spAutoFit/>
          </a:bodyPr>
          <a:lstStyle/>
          <a:p>
            <a:pPr algn="just"/>
            <a:r>
              <a:rPr lang="en-US" b="1" dirty="0">
                <a:latin typeface="Times New Roman" pitchFamily="18" charset="0"/>
                <a:cs typeface="Times New Roman" pitchFamily="18" charset="0"/>
              </a:rPr>
              <a:t>For example:</a:t>
            </a:r>
          </a:p>
          <a:p>
            <a:pPr algn="just"/>
            <a:r>
              <a:rPr lang="en-US" dirty="0">
                <a:latin typeface="Times New Roman" pitchFamily="18" charset="0"/>
                <a:cs typeface="Times New Roman" pitchFamily="18" charset="0"/>
              </a:rPr>
              <a:t>Electronic configuration of nitrogen atom is: </a:t>
            </a:r>
            <a:r>
              <a:rPr lang="en-US" b="1" dirty="0">
                <a:latin typeface="Times New Roman" pitchFamily="18" charset="0"/>
                <a:cs typeface="Times New Roman" pitchFamily="18" charset="0"/>
              </a:rPr>
              <a:t>N (7) = 1s</a:t>
            </a:r>
            <a:r>
              <a:rPr lang="en-US" b="1" baseline="30000" dirty="0">
                <a:latin typeface="Times New Roman" pitchFamily="18" charset="0"/>
                <a:cs typeface="Times New Roman" pitchFamily="18" charset="0"/>
              </a:rPr>
              <a:t>2  </a:t>
            </a:r>
            <a:r>
              <a:rPr lang="en-US" b="1" dirty="0">
                <a:latin typeface="Times New Roman" pitchFamily="18" charset="0"/>
                <a:cs typeface="Times New Roman" pitchFamily="18" charset="0"/>
              </a:rPr>
              <a:t>2s</a:t>
            </a:r>
            <a:r>
              <a:rPr lang="en-US" b="1" baseline="30000" dirty="0">
                <a:latin typeface="Times New Roman" pitchFamily="18" charset="0"/>
                <a:cs typeface="Times New Roman" pitchFamily="18" charset="0"/>
              </a:rPr>
              <a:t>2  </a:t>
            </a:r>
            <a:r>
              <a:rPr lang="en-US" b="1" dirty="0">
                <a:latin typeface="Times New Roman" pitchFamily="18" charset="0"/>
                <a:cs typeface="Times New Roman" pitchFamily="18" charset="0"/>
              </a:rPr>
              <a:t>2p</a:t>
            </a:r>
            <a:r>
              <a:rPr lang="en-US" b="1" baseline="-25000" dirty="0">
                <a:latin typeface="Times New Roman" pitchFamily="18" charset="0"/>
                <a:cs typeface="Times New Roman" pitchFamily="18" charset="0"/>
              </a:rPr>
              <a:t>x</a:t>
            </a:r>
            <a:r>
              <a:rPr lang="en-US" b="1" baseline="30000" dirty="0">
                <a:latin typeface="Times New Roman" pitchFamily="18" charset="0"/>
                <a:cs typeface="Times New Roman" pitchFamily="18" charset="0"/>
              </a:rPr>
              <a:t>1</a:t>
            </a:r>
            <a:r>
              <a:rPr lang="en-US" b="1" dirty="0">
                <a:latin typeface="Times New Roman" pitchFamily="18" charset="0"/>
                <a:cs typeface="Times New Roman" pitchFamily="18" charset="0"/>
              </a:rPr>
              <a:t>  2p</a:t>
            </a:r>
            <a:r>
              <a:rPr lang="en-US" b="1" baseline="-25000" dirty="0">
                <a:latin typeface="Times New Roman" pitchFamily="18" charset="0"/>
                <a:cs typeface="Times New Roman" pitchFamily="18" charset="0"/>
              </a:rPr>
              <a:t>y</a:t>
            </a:r>
            <a:r>
              <a:rPr lang="en-US" b="1" baseline="30000" dirty="0">
                <a:latin typeface="Times New Roman" pitchFamily="18" charset="0"/>
                <a:cs typeface="Times New Roman" pitchFamily="18" charset="0"/>
              </a:rPr>
              <a:t>1    </a:t>
            </a:r>
            <a:r>
              <a:rPr lang="en-US" b="1" dirty="0">
                <a:latin typeface="Times New Roman" pitchFamily="18" charset="0"/>
                <a:cs typeface="Times New Roman" pitchFamily="18" charset="0"/>
              </a:rPr>
              <a:t>2p</a:t>
            </a:r>
            <a:r>
              <a:rPr lang="en-US" b="1" baseline="-25000" dirty="0">
                <a:latin typeface="Times New Roman" pitchFamily="18" charset="0"/>
                <a:cs typeface="Times New Roman" pitchFamily="18" charset="0"/>
              </a:rPr>
              <a:t>z</a:t>
            </a:r>
            <a:r>
              <a:rPr lang="en-US" b="1" baseline="30000" dirty="0">
                <a:latin typeface="Times New Roman" pitchFamily="18" charset="0"/>
                <a:cs typeface="Times New Roman" pitchFamily="18" charset="0"/>
              </a:rPr>
              <a:t>1</a:t>
            </a:r>
          </a:p>
          <a:p>
            <a:pPr algn="just"/>
            <a:r>
              <a:rPr lang="en-US" dirty="0">
                <a:latin typeface="Times New Roman" pitchFamily="18" charset="0"/>
                <a:cs typeface="Times New Roman" pitchFamily="18" charset="0"/>
              </a:rPr>
              <a:t>The electrons of p orbital will be equally distributed in three p orbital ant the configuration of N will be:</a:t>
            </a:r>
            <a:endParaRPr lang="en-US" baseline="30000" dirty="0">
              <a:latin typeface="Times New Roman" pitchFamily="18" charset="0"/>
              <a:cs typeface="Times New Roman" pitchFamily="18" charset="0"/>
            </a:endParaRPr>
          </a:p>
        </p:txBody>
      </p:sp>
      <p:pic>
        <p:nvPicPr>
          <p:cNvPr id="6" name="Picture 5"/>
          <p:cNvPicPr>
            <a:picLocks noChangeAspect="1" noChangeArrowheads="1"/>
          </p:cNvPicPr>
          <p:nvPr/>
        </p:nvPicPr>
        <p:blipFill rotWithShape="1">
          <a:blip r:embed="rId2" cstate="print">
            <a:lum bright="20000" contrast="30000"/>
          </a:blip>
          <a:srcRect t="43400" r="28196" b="28475"/>
          <a:stretch/>
        </p:blipFill>
        <p:spPr bwMode="auto">
          <a:xfrm>
            <a:off x="381000" y="2895600"/>
            <a:ext cx="6629400" cy="1828800"/>
          </a:xfrm>
          <a:prstGeom prst="rect">
            <a:avLst/>
          </a:prstGeom>
          <a:noFill/>
          <a:ln w="9525">
            <a:noFill/>
            <a:miter lim="800000"/>
            <a:headEnd/>
            <a:tailEnd/>
          </a:ln>
          <a:effectLst/>
        </p:spPr>
      </p:pic>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t="35036"/>
          <a:stretch/>
        </p:blipFill>
        <p:spPr>
          <a:xfrm>
            <a:off x="3200400" y="5248275"/>
            <a:ext cx="3276600" cy="847725"/>
          </a:xfrm>
          <a:prstGeom prst="rect">
            <a:avLst/>
          </a:prstGeom>
        </p:spPr>
      </p:pic>
      <p:sp>
        <p:nvSpPr>
          <p:cNvPr id="7" name="TextBox 6"/>
          <p:cNvSpPr txBox="1"/>
          <p:nvPr/>
        </p:nvSpPr>
        <p:spPr>
          <a:xfrm>
            <a:off x="304800" y="6059269"/>
            <a:ext cx="8534400" cy="646331"/>
          </a:xfrm>
          <a:prstGeom prst="rect">
            <a:avLst/>
          </a:prstGeom>
          <a:noFill/>
        </p:spPr>
        <p:txBody>
          <a:bodyPr wrap="square" rtlCol="0">
            <a:spAutoFit/>
          </a:bodyPr>
          <a:lstStyle/>
          <a:p>
            <a:pPr algn="just"/>
            <a:r>
              <a:rPr lang="en-US" dirty="0"/>
              <a:t>The fourth electron become paired up in </a:t>
            </a:r>
            <a:r>
              <a:rPr lang="en-US" dirty="0" err="1"/>
              <a:t>p</a:t>
            </a:r>
            <a:r>
              <a:rPr lang="en-US" baseline="-25000" dirty="0" err="1"/>
              <a:t>x</a:t>
            </a:r>
            <a:r>
              <a:rPr lang="en-US" dirty="0"/>
              <a:t> and is of opposite spin as electron of same spin repel each other.</a:t>
            </a:r>
          </a:p>
        </p:txBody>
      </p:sp>
      <p:sp>
        <p:nvSpPr>
          <p:cNvPr id="8" name="Rectangle 7"/>
          <p:cNvSpPr/>
          <p:nvPr/>
        </p:nvSpPr>
        <p:spPr>
          <a:xfrm>
            <a:off x="3276600" y="4812268"/>
            <a:ext cx="3531910" cy="369332"/>
          </a:xfrm>
          <a:prstGeom prst="rect">
            <a:avLst/>
          </a:prstGeom>
        </p:spPr>
        <p:txBody>
          <a:bodyPr wrap="square">
            <a:spAutoFit/>
          </a:bodyPr>
          <a:lstStyle/>
          <a:p>
            <a:pPr algn="just"/>
            <a:r>
              <a:rPr lang="en-US" b="1" dirty="0">
                <a:latin typeface="Times New Roman" pitchFamily="18" charset="0"/>
                <a:cs typeface="Times New Roman" pitchFamily="18" charset="0"/>
              </a:rPr>
              <a:t>O (8) = 1s</a:t>
            </a:r>
            <a:r>
              <a:rPr lang="en-US" b="1" baseline="30000" dirty="0">
                <a:latin typeface="Times New Roman" pitchFamily="18" charset="0"/>
                <a:cs typeface="Times New Roman" pitchFamily="18" charset="0"/>
              </a:rPr>
              <a:t>2    </a:t>
            </a:r>
            <a:r>
              <a:rPr lang="en-US" b="1" dirty="0">
                <a:latin typeface="Times New Roman" pitchFamily="18" charset="0"/>
                <a:cs typeface="Times New Roman" pitchFamily="18" charset="0"/>
              </a:rPr>
              <a:t>2s</a:t>
            </a:r>
            <a:r>
              <a:rPr lang="en-US" b="1" baseline="30000" dirty="0">
                <a:latin typeface="Times New Roman" pitchFamily="18" charset="0"/>
                <a:cs typeface="Times New Roman" pitchFamily="18" charset="0"/>
              </a:rPr>
              <a:t>2    </a:t>
            </a:r>
            <a:r>
              <a:rPr lang="en-US" b="1" dirty="0">
                <a:latin typeface="Times New Roman" pitchFamily="18" charset="0"/>
                <a:cs typeface="Times New Roman" pitchFamily="18" charset="0"/>
              </a:rPr>
              <a:t>2p</a:t>
            </a:r>
            <a:r>
              <a:rPr lang="en-US" b="1" baseline="-25000" dirty="0">
                <a:latin typeface="Times New Roman" pitchFamily="18" charset="0"/>
                <a:cs typeface="Times New Roman" pitchFamily="18" charset="0"/>
              </a:rPr>
              <a:t>x</a:t>
            </a:r>
            <a:r>
              <a:rPr lang="en-US" b="1" baseline="30000" dirty="0">
                <a:latin typeface="Times New Roman" pitchFamily="18" charset="0"/>
                <a:cs typeface="Times New Roman" pitchFamily="18" charset="0"/>
              </a:rPr>
              <a:t>2</a:t>
            </a:r>
            <a:r>
              <a:rPr lang="en-US" b="1" dirty="0">
                <a:latin typeface="Times New Roman" pitchFamily="18" charset="0"/>
                <a:cs typeface="Times New Roman" pitchFamily="18" charset="0"/>
              </a:rPr>
              <a:t>   2p</a:t>
            </a:r>
            <a:r>
              <a:rPr lang="en-US" b="1" baseline="-25000" dirty="0">
                <a:latin typeface="Times New Roman" pitchFamily="18" charset="0"/>
                <a:cs typeface="Times New Roman" pitchFamily="18" charset="0"/>
              </a:rPr>
              <a:t>y</a:t>
            </a:r>
            <a:r>
              <a:rPr lang="en-US" b="1" baseline="30000" dirty="0">
                <a:latin typeface="Times New Roman" pitchFamily="18" charset="0"/>
                <a:cs typeface="Times New Roman" pitchFamily="18" charset="0"/>
              </a:rPr>
              <a:t>1    </a:t>
            </a:r>
            <a:r>
              <a:rPr lang="en-US" b="1" dirty="0">
                <a:latin typeface="Times New Roman" pitchFamily="18" charset="0"/>
                <a:cs typeface="Times New Roman" pitchFamily="18" charset="0"/>
              </a:rPr>
              <a:t>2p</a:t>
            </a:r>
            <a:r>
              <a:rPr lang="en-US" b="1" baseline="-25000" dirty="0">
                <a:latin typeface="Times New Roman" pitchFamily="18" charset="0"/>
                <a:cs typeface="Times New Roman" pitchFamily="18" charset="0"/>
              </a:rPr>
              <a:t>z</a:t>
            </a:r>
            <a:r>
              <a:rPr lang="en-US" b="1" baseline="30000" dirty="0">
                <a:latin typeface="Times New Roman" pitchFamily="18" charset="0"/>
                <a:cs typeface="Times New Roman" pitchFamily="18" charset="0"/>
              </a:rPr>
              <a:t>1</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lum bright="20000" contrast="20000"/>
          </a:blip>
          <a:srcRect l="3662" t="7796" r="31342" b="3783"/>
          <a:stretch>
            <a:fillRect/>
          </a:stretch>
        </p:blipFill>
        <p:spPr bwMode="auto">
          <a:xfrm rot="5400000">
            <a:off x="1409700" y="-571500"/>
            <a:ext cx="6324600" cy="8534400"/>
          </a:xfrm>
          <a:prstGeom prst="rect">
            <a:avLst/>
          </a:prstGeom>
          <a:noFill/>
          <a:ln w="9525">
            <a:noFill/>
            <a:miter lim="800000"/>
            <a:headEnd/>
            <a:tailEnd/>
          </a:ln>
          <a:effectLst/>
        </p:spPr>
      </p:pic>
      <p:sp>
        <p:nvSpPr>
          <p:cNvPr id="4" name="Title 1"/>
          <p:cNvSpPr txBox="1">
            <a:spLocks/>
          </p:cNvSpPr>
          <p:nvPr/>
        </p:nvSpPr>
        <p:spPr>
          <a:xfrm>
            <a:off x="0" y="0"/>
            <a:ext cx="9144000" cy="533400"/>
          </a:xfrm>
          <a:prstGeom prst="rect">
            <a:avLst/>
          </a:prstGeom>
        </p:spPr>
        <p:style>
          <a:lnRef idx="1">
            <a:schemeClr val="accent6"/>
          </a:lnRef>
          <a:fillRef idx="2">
            <a:schemeClr val="accent6"/>
          </a:fillRef>
          <a:effectRef idx="1">
            <a:schemeClr val="accent6"/>
          </a:effectRef>
          <a:fontRef idx="minor">
            <a:schemeClr val="dk1"/>
          </a:fontRef>
        </p:style>
        <p:txBody>
          <a:bodyPr vert="horz" lIns="0" tIns="45720" rIns="0" bIns="0" anchor="b">
            <a:noAutofit/>
            <a:scene3d>
              <a:camera prst="orthographicFront"/>
              <a:lightRig rig="freezing" dir="t">
                <a:rot lat="0" lon="0" rev="5640000"/>
              </a:lightRig>
            </a:scene3d>
            <a:sp3d prstMaterial="flat">
              <a:contourClr>
                <a:schemeClr val="tx2"/>
              </a:contourClr>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a:ln>
                  <a:noFill/>
                </a:ln>
                <a:solidFill>
                  <a:schemeClr val="accent1">
                    <a:lumMod val="75000"/>
                  </a:schemeClr>
                </a:solidFill>
                <a:effectLst/>
                <a:uLnTx/>
                <a:uFillTx/>
                <a:latin typeface="Calibri" pitchFamily="34" charset="0"/>
                <a:ea typeface="+mj-ea"/>
                <a:cs typeface="Calibri" pitchFamily="34" charset="0"/>
              </a:rPr>
              <a:t>Electronic configuration of elements following </a:t>
            </a:r>
            <a:r>
              <a:rPr kumimoji="0" lang="en-US" sz="2800" b="1" i="0" u="none" strike="noStrike" kern="1200" cap="none" spc="0" normalizeH="0" baseline="0" noProof="0" dirty="0" err="1">
                <a:ln>
                  <a:noFill/>
                </a:ln>
                <a:solidFill>
                  <a:schemeClr val="accent1">
                    <a:lumMod val="75000"/>
                  </a:schemeClr>
                </a:solidFill>
                <a:effectLst/>
                <a:uLnTx/>
                <a:uFillTx/>
                <a:latin typeface="Calibri" pitchFamily="34" charset="0"/>
                <a:ea typeface="+mj-ea"/>
                <a:cs typeface="Calibri" pitchFamily="34" charset="0"/>
              </a:rPr>
              <a:t>Hund’s</a:t>
            </a:r>
            <a:r>
              <a:rPr kumimoji="0" lang="en-US" sz="2800" b="1" i="0" u="none" strike="noStrike" kern="1200" cap="none" spc="0" normalizeH="0" baseline="0" noProof="0" dirty="0">
                <a:ln>
                  <a:noFill/>
                </a:ln>
                <a:solidFill>
                  <a:schemeClr val="accent1">
                    <a:lumMod val="75000"/>
                  </a:schemeClr>
                </a:solidFill>
                <a:effectLst/>
                <a:uLnTx/>
                <a:uFillTx/>
                <a:latin typeface="Calibri" pitchFamily="34" charset="0"/>
                <a:ea typeface="+mj-ea"/>
                <a:cs typeface="Calibri" pitchFamily="34" charset="0"/>
              </a:rPr>
              <a:t> rule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905000" y="3352800"/>
            <a:ext cx="4953000" cy="1143000"/>
          </a:xfrm>
        </p:spPr>
        <p:style>
          <a:lnRef idx="1">
            <a:schemeClr val="accent1"/>
          </a:lnRef>
          <a:fillRef idx="2">
            <a:schemeClr val="accent1"/>
          </a:fillRef>
          <a:effectRef idx="1">
            <a:schemeClr val="accent1"/>
          </a:effectRef>
          <a:fontRef idx="minor">
            <a:schemeClr val="dk1"/>
          </a:fontRef>
        </p:style>
        <p:txBody>
          <a:bodyPr>
            <a:norm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5400" cap="none"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Comic Sans MS" pitchFamily="66" charset="0"/>
              </a:rPr>
              <a:t>Thanks to All</a:t>
            </a:r>
          </a:p>
        </p:txBody>
      </p:sp>
    </p:spTree>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iterate type="lt">
                                    <p:tmPct val="0"/>
                                  </p:iterate>
                                  <p:childTnLst>
                                    <p:set>
                                      <p:cBhvr>
                                        <p:cTn id="6" dur="1" fill="hold">
                                          <p:stCondLst>
                                            <p:cond delay="0"/>
                                          </p:stCondLst>
                                        </p:cTn>
                                        <p:tgtEl>
                                          <p:spTgt spid="4"/>
                                        </p:tgtEl>
                                        <p:attrNameLst>
                                          <p:attrName>style.visibility</p:attrName>
                                        </p:attrNameLst>
                                      </p:cBhvr>
                                      <p:to>
                                        <p:strVal val="visible"/>
                                      </p:to>
                                    </p:set>
                                    <p:anim calcmode="lin" valueType="num">
                                      <p:cBhvr additive="base">
                                        <p:cTn id="7" dur="3000" fill="hold"/>
                                        <p:tgtEl>
                                          <p:spTgt spid="4"/>
                                        </p:tgtEl>
                                        <p:attrNameLst>
                                          <p:attrName>ppt_x</p:attrName>
                                        </p:attrNameLst>
                                      </p:cBhvr>
                                      <p:tavLst>
                                        <p:tav tm="0">
                                          <p:val>
                                            <p:strVal val="#ppt_x"/>
                                          </p:val>
                                        </p:tav>
                                        <p:tav tm="100000">
                                          <p:val>
                                            <p:strVal val="#ppt_x"/>
                                          </p:val>
                                        </p:tav>
                                      </p:tavLst>
                                    </p:anim>
                                    <p:anim calcmode="lin" valueType="num">
                                      <p:cBhvr additive="base">
                                        <p:cTn id="8" dur="30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3000"/>
                            </p:stCondLst>
                            <p:childTnLst>
                              <p:par>
                                <p:cTn id="10" presetID="6" presetClass="emph" presetSubtype="0" fill="hold" grpId="1" nodeType="afterEffect">
                                  <p:stCondLst>
                                    <p:cond delay="0"/>
                                  </p:stCondLst>
                                  <p:iterate type="lt">
                                    <p:tmPct val="0"/>
                                  </p:iterate>
                                  <p:childTnLst>
                                    <p:animScale>
                                      <p:cBhvr>
                                        <p:cTn id="11" dur="3000" fill="hold"/>
                                        <p:tgtEl>
                                          <p:spTgt spid="4"/>
                                        </p:tgtEl>
                                      </p:cBhvr>
                                      <p:by x="200000" y="200000"/>
                                    </p:animScale>
                                  </p:childTnLst>
                                </p:cTn>
                              </p:par>
                            </p:childTnLst>
                          </p:cTn>
                        </p:par>
                        <p:par>
                          <p:cTn id="12" fill="hold">
                            <p:stCondLst>
                              <p:cond delay="6000"/>
                            </p:stCondLst>
                            <p:childTnLst>
                              <p:par>
                                <p:cTn id="13" presetID="3" presetClass="emph" presetSubtype="2" fill="hold" grpId="2" nodeType="afterEffect">
                                  <p:stCondLst>
                                    <p:cond delay="0"/>
                                  </p:stCondLst>
                                  <p:iterate type="lt">
                                    <p:tmPct val="0"/>
                                  </p:iterate>
                                  <p:childTnLst>
                                    <p:animClr clrSpc="rgb" dir="cw">
                                      <p:cBhvr override="childStyle">
                                        <p:cTn id="14" dur="3000" fill="hold"/>
                                        <p:tgtEl>
                                          <p:spTgt spid="4"/>
                                        </p:tgtEl>
                                        <p:attrNameLst>
                                          <p:attrName>style.color</p:attrName>
                                        </p:attrNameLst>
                                      </p:cBhvr>
                                      <p:to>
                                        <a:srgbClr val="FD03DF"/>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5"/>
          <p:cNvSpPr>
            <a:spLocks noGrp="1"/>
          </p:cNvSpPr>
          <p:nvPr>
            <p:ph type="title"/>
          </p:nvPr>
        </p:nvSpPr>
        <p:spPr>
          <a:xfrm>
            <a:off x="0" y="685800"/>
            <a:ext cx="9144000" cy="838200"/>
          </a:xfrm>
        </p:spPr>
        <p:txBody>
          <a:bodyPr>
            <a:normAutofit fontScale="90000"/>
          </a:bodyPr>
          <a:lstStyle/>
          <a:p>
            <a:pPr algn="ctr"/>
            <a:r>
              <a:rPr lang="en-US" b="1" i="1" dirty="0"/>
              <a:t>Difference between orbit and orbital</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362674892"/>
              </p:ext>
            </p:extLst>
          </p:nvPr>
        </p:nvGraphicFramePr>
        <p:xfrm>
          <a:off x="381000" y="1534160"/>
          <a:ext cx="8382000" cy="4942840"/>
        </p:xfrm>
        <a:graphic>
          <a:graphicData uri="http://schemas.openxmlformats.org/drawingml/2006/table">
            <a:tbl>
              <a:tblPr firstRow="1" bandRow="1">
                <a:tableStyleId>{5C22544A-7EE6-4342-B048-85BDC9FD1C3A}</a:tableStyleId>
              </a:tblPr>
              <a:tblGrid>
                <a:gridCol w="4191000">
                  <a:extLst>
                    <a:ext uri="{9D8B030D-6E8A-4147-A177-3AD203B41FA5}">
                      <a16:colId xmlns:a16="http://schemas.microsoft.com/office/drawing/2014/main" val="20000"/>
                    </a:ext>
                  </a:extLst>
                </a:gridCol>
                <a:gridCol w="4191000">
                  <a:extLst>
                    <a:ext uri="{9D8B030D-6E8A-4147-A177-3AD203B41FA5}">
                      <a16:colId xmlns:a16="http://schemas.microsoft.com/office/drawing/2014/main" val="20001"/>
                    </a:ext>
                  </a:extLst>
                </a:gridCol>
              </a:tblGrid>
              <a:tr h="370840">
                <a:tc>
                  <a:txBody>
                    <a:bodyPr/>
                    <a:lstStyle/>
                    <a:p>
                      <a:pPr algn="ctr"/>
                      <a:r>
                        <a:rPr lang="en-US" dirty="0">
                          <a:latin typeface="Times New Roman" panose="02020603050405020304" pitchFamily="18" charset="0"/>
                          <a:cs typeface="Times New Roman" panose="02020603050405020304" pitchFamily="18" charset="0"/>
                        </a:rPr>
                        <a:t>Orbit</a:t>
                      </a:r>
                    </a:p>
                  </a:txBody>
                  <a:tcPr/>
                </a:tc>
                <a:tc>
                  <a:txBody>
                    <a:bodyPr/>
                    <a:lstStyle/>
                    <a:p>
                      <a:pPr algn="ctr"/>
                      <a:r>
                        <a:rPr lang="en-US" dirty="0">
                          <a:latin typeface="Times New Roman" panose="02020603050405020304" pitchFamily="18" charset="0"/>
                          <a:cs typeface="Times New Roman" panose="02020603050405020304" pitchFamily="18" charset="0"/>
                        </a:rPr>
                        <a:t>Orbital</a:t>
                      </a:r>
                    </a:p>
                  </a:txBody>
                  <a:tcPr/>
                </a:tc>
                <a:extLst>
                  <a:ext uri="{0D108BD9-81ED-4DB2-BD59-A6C34878D82A}">
                    <a16:rowId xmlns:a16="http://schemas.microsoft.com/office/drawing/2014/main" val="10000"/>
                  </a:ext>
                </a:extLst>
              </a:tr>
              <a:tr h="370840">
                <a:tc>
                  <a:txBody>
                    <a:bodyPr/>
                    <a:lstStyle/>
                    <a:p>
                      <a:pPr algn="just"/>
                      <a:r>
                        <a:rPr lang="en-US" dirty="0">
                          <a:latin typeface="Times New Roman" panose="02020603050405020304" pitchFamily="18" charset="0"/>
                          <a:cs typeface="Times New Roman" panose="02020603050405020304" pitchFamily="18" charset="0"/>
                        </a:rPr>
                        <a:t>Orbits are </a:t>
                      </a:r>
                      <a:r>
                        <a:rPr lang="en-US" dirty="0">
                          <a:highlight>
                            <a:srgbClr val="FFFF00"/>
                          </a:highlight>
                          <a:latin typeface="Times New Roman" panose="02020603050405020304" pitchFamily="18" charset="0"/>
                          <a:cs typeface="Times New Roman" panose="02020603050405020304" pitchFamily="18" charset="0"/>
                        </a:rPr>
                        <a:t>definite path or energy level </a:t>
                      </a:r>
                      <a:r>
                        <a:rPr lang="en-US" dirty="0">
                          <a:latin typeface="Times New Roman" panose="02020603050405020304" pitchFamily="18" charset="0"/>
                          <a:cs typeface="Times New Roman" panose="02020603050405020304" pitchFamily="18" charset="0"/>
                        </a:rPr>
                        <a:t>followed by an electron, according to Bohr</a:t>
                      </a:r>
                    </a:p>
                  </a:txBody>
                  <a:tcPr/>
                </a:tc>
                <a:tc>
                  <a:txBody>
                    <a:bodyPr/>
                    <a:lstStyle/>
                    <a:p>
                      <a:pPr lvl="0" algn="just"/>
                      <a:r>
                        <a:rPr lang="en-US" sz="1800" dirty="0">
                          <a:latin typeface="Times New Roman" panose="02020603050405020304" pitchFamily="18" charset="0"/>
                          <a:cs typeface="Times New Roman" panose="02020603050405020304" pitchFamily="18" charset="0"/>
                        </a:rPr>
                        <a:t>The three dimensional region in space around the nucleus where the probability of finding an electron is maximum (90-95 % ) is called </a:t>
                      </a:r>
                      <a:r>
                        <a:rPr lang="en-US" sz="1800" b="1" dirty="0">
                          <a:solidFill>
                            <a:schemeClr val="accent2">
                              <a:lumMod val="50000"/>
                            </a:schemeClr>
                          </a:solidFill>
                          <a:latin typeface="Times New Roman" panose="02020603050405020304" pitchFamily="18" charset="0"/>
                          <a:cs typeface="Times New Roman" panose="02020603050405020304" pitchFamily="18" charset="0"/>
                        </a:rPr>
                        <a:t>orbital.</a:t>
                      </a:r>
                    </a:p>
                  </a:txBody>
                  <a:tcPr/>
                </a:tc>
                <a:extLst>
                  <a:ext uri="{0D108BD9-81ED-4DB2-BD59-A6C34878D82A}">
                    <a16:rowId xmlns:a16="http://schemas.microsoft.com/office/drawing/2014/main" val="10001"/>
                  </a:ext>
                </a:extLst>
              </a:tr>
              <a:tr h="370840">
                <a:tc>
                  <a:txBody>
                    <a:bodyPr/>
                    <a:lstStyle/>
                    <a:p>
                      <a:pPr algn="just"/>
                      <a:r>
                        <a:rPr lang="en-US" dirty="0">
                          <a:latin typeface="Times New Roman" panose="02020603050405020304" pitchFamily="18" charset="0"/>
                          <a:cs typeface="Times New Roman" panose="02020603050405020304" pitchFamily="18" charset="0"/>
                        </a:rPr>
                        <a:t>It is represented two dimensionally.</a:t>
                      </a:r>
                    </a:p>
                  </a:txBody>
                  <a:tcPr/>
                </a:tc>
                <a:tc>
                  <a:txBody>
                    <a:bodyPr/>
                    <a:lstStyle/>
                    <a:p>
                      <a:pPr algn="just"/>
                      <a:r>
                        <a:rPr lang="en-US" dirty="0">
                          <a:latin typeface="Times New Roman" panose="02020603050405020304" pitchFamily="18" charset="0"/>
                          <a:cs typeface="Times New Roman" panose="02020603050405020304" pitchFamily="18" charset="0"/>
                        </a:rPr>
                        <a:t>An orbital is three dimensional representation.</a:t>
                      </a:r>
                    </a:p>
                  </a:txBody>
                  <a:tcPr/>
                </a:tc>
                <a:extLst>
                  <a:ext uri="{0D108BD9-81ED-4DB2-BD59-A6C34878D82A}">
                    <a16:rowId xmlns:a16="http://schemas.microsoft.com/office/drawing/2014/main" val="10002"/>
                  </a:ext>
                </a:extLst>
              </a:tr>
              <a:tr h="370840">
                <a:tc>
                  <a:txBody>
                    <a:bodyPr/>
                    <a:lstStyle/>
                    <a:p>
                      <a:pPr algn="just"/>
                      <a:r>
                        <a:rPr lang="en-US" dirty="0">
                          <a:latin typeface="Times New Roman" panose="02020603050405020304" pitchFamily="18" charset="0"/>
                          <a:cs typeface="Times New Roman" panose="02020603050405020304" pitchFamily="18" charset="0"/>
                        </a:rPr>
                        <a:t>The orbits may be </a:t>
                      </a:r>
                      <a:r>
                        <a:rPr lang="en-US" dirty="0">
                          <a:highlight>
                            <a:srgbClr val="FFFF00"/>
                          </a:highlight>
                          <a:latin typeface="Times New Roman" panose="02020603050405020304" pitchFamily="18" charset="0"/>
                          <a:cs typeface="Times New Roman" panose="02020603050405020304" pitchFamily="18" charset="0"/>
                        </a:rPr>
                        <a:t>circular or elliptical</a:t>
                      </a:r>
                      <a:r>
                        <a:rPr lang="en-US" dirty="0">
                          <a:latin typeface="Times New Roman" panose="02020603050405020304" pitchFamily="18" charset="0"/>
                          <a:cs typeface="Times New Roman" panose="02020603050405020304" pitchFamily="18" charset="0"/>
                        </a:rPr>
                        <a:t>.</a:t>
                      </a:r>
                    </a:p>
                  </a:txBody>
                  <a:tcPr/>
                </a:tc>
                <a:tc>
                  <a:txBody>
                    <a:bodyPr/>
                    <a:lstStyle/>
                    <a:p>
                      <a:pPr algn="just"/>
                      <a:r>
                        <a:rPr lang="en-US" dirty="0">
                          <a:latin typeface="Times New Roman" panose="02020603050405020304" pitchFamily="18" charset="0"/>
                          <a:cs typeface="Times New Roman" panose="02020603050405020304" pitchFamily="18" charset="0"/>
                        </a:rPr>
                        <a:t>Different orbitals have different</a:t>
                      </a:r>
                      <a:r>
                        <a:rPr lang="en-US" baseline="0" dirty="0">
                          <a:latin typeface="Times New Roman" panose="02020603050405020304" pitchFamily="18" charset="0"/>
                          <a:cs typeface="Times New Roman" panose="02020603050405020304" pitchFamily="18" charset="0"/>
                        </a:rPr>
                        <a:t> shapes.</a:t>
                      </a:r>
                    </a:p>
                    <a:p>
                      <a:pPr algn="just"/>
                      <a:r>
                        <a:rPr lang="en-US" baseline="0" dirty="0">
                          <a:latin typeface="Times New Roman" panose="02020603050405020304" pitchFamily="18" charset="0"/>
                          <a:cs typeface="Times New Roman" panose="02020603050405020304" pitchFamily="18" charset="0"/>
                        </a:rPr>
                        <a:t>e.g. </a:t>
                      </a:r>
                      <a:r>
                        <a:rPr lang="en-US" baseline="0" dirty="0">
                          <a:highlight>
                            <a:srgbClr val="FFFF00"/>
                          </a:highlight>
                          <a:latin typeface="Times New Roman" panose="02020603050405020304" pitchFamily="18" charset="0"/>
                          <a:cs typeface="Times New Roman" panose="02020603050405020304" pitchFamily="18" charset="0"/>
                        </a:rPr>
                        <a:t>s orbital spherical, p orbital dumbbell </a:t>
                      </a:r>
                      <a:r>
                        <a:rPr lang="en-US" baseline="0" dirty="0">
                          <a:latin typeface="Times New Roman" panose="02020603050405020304" pitchFamily="18" charset="0"/>
                          <a:cs typeface="Times New Roman" panose="02020603050405020304" pitchFamily="18" charset="0"/>
                        </a:rPr>
                        <a:t>shaped</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370840">
                <a:tc>
                  <a:txBody>
                    <a:bodyPr/>
                    <a:lstStyle/>
                    <a:p>
                      <a:pPr algn="just"/>
                      <a:r>
                        <a:rPr lang="en-US" dirty="0">
                          <a:latin typeface="Times New Roman" panose="02020603050405020304" pitchFamily="18" charset="0"/>
                          <a:cs typeface="Times New Roman" panose="02020603050405020304" pitchFamily="18" charset="0"/>
                        </a:rPr>
                        <a:t>Two orbits in an atom cannot have</a:t>
                      </a:r>
                      <a:r>
                        <a:rPr lang="en-US" baseline="0" dirty="0">
                          <a:latin typeface="Times New Roman" panose="02020603050405020304" pitchFamily="18" charset="0"/>
                          <a:cs typeface="Times New Roman" panose="02020603050405020304" pitchFamily="18" charset="0"/>
                        </a:rPr>
                        <a:t> the same energy.</a:t>
                      </a:r>
                      <a:endParaRPr lang="en-US" dirty="0">
                        <a:latin typeface="Times New Roman" panose="02020603050405020304" pitchFamily="18" charset="0"/>
                        <a:cs typeface="Times New Roman" panose="02020603050405020304" pitchFamily="18" charset="0"/>
                      </a:endParaRPr>
                    </a:p>
                  </a:txBody>
                  <a:tcPr/>
                </a:tc>
                <a:tc>
                  <a:txBody>
                    <a:bodyPr/>
                    <a:lstStyle/>
                    <a:p>
                      <a:pPr algn="just"/>
                      <a:r>
                        <a:rPr lang="en-US" dirty="0">
                          <a:latin typeface="Times New Roman" panose="02020603050405020304" pitchFamily="18" charset="0"/>
                          <a:cs typeface="Times New Roman" panose="02020603050405020304" pitchFamily="18" charset="0"/>
                        </a:rPr>
                        <a:t>Two orbitals can have the same energy </a:t>
                      </a:r>
                    </a:p>
                    <a:p>
                      <a:pPr marL="285750" indent="-285750" algn="just">
                        <a:buFont typeface="Wingdings" panose="05000000000000000000" pitchFamily="2" charset="2"/>
                        <a:buNone/>
                      </a:pPr>
                      <a:r>
                        <a:rPr lang="en-US" dirty="0">
                          <a:latin typeface="Times New Roman" panose="02020603050405020304" pitchFamily="18" charset="0"/>
                          <a:cs typeface="Times New Roman" panose="02020603050405020304" pitchFamily="18" charset="0"/>
                        </a:rPr>
                        <a:t>e.g., </a:t>
                      </a:r>
                      <a:r>
                        <a:rPr lang="en-US" sz="1800" dirty="0" err="1">
                          <a:latin typeface="Times New Roman" panose="02020603050405020304" pitchFamily="18" charset="0"/>
                          <a:cs typeface="Times New Roman" panose="02020603050405020304" pitchFamily="18" charset="0"/>
                        </a:rPr>
                        <a:t>p</a:t>
                      </a:r>
                      <a:r>
                        <a:rPr lang="en-US" sz="1800" baseline="-25000" dirty="0" err="1">
                          <a:latin typeface="Times New Roman" panose="02020603050405020304" pitchFamily="18" charset="0"/>
                          <a:cs typeface="Times New Roman" panose="02020603050405020304" pitchFamily="18" charset="0"/>
                        </a:rPr>
                        <a:t>x</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a:t>
                      </a:r>
                      <a:r>
                        <a:rPr lang="en-US" sz="1800" baseline="-25000" dirty="0" err="1">
                          <a:latin typeface="Times New Roman" panose="02020603050405020304" pitchFamily="18" charset="0"/>
                          <a:cs typeface="Times New Roman" panose="02020603050405020304" pitchFamily="18" charset="0"/>
                        </a:rPr>
                        <a:t>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a:t>
                      </a:r>
                      <a:r>
                        <a:rPr lang="en-US" sz="1800" baseline="-25000" dirty="0" err="1">
                          <a:latin typeface="Times New Roman" panose="02020603050405020304" pitchFamily="18" charset="0"/>
                          <a:cs typeface="Times New Roman" panose="02020603050405020304" pitchFamily="18" charset="0"/>
                        </a:rPr>
                        <a:t>z</a:t>
                      </a:r>
                      <a:r>
                        <a:rPr lang="en-US" sz="1800" baseline="-25000" dirty="0">
                          <a:latin typeface="Times New Roman" panose="02020603050405020304" pitchFamily="18" charset="0"/>
                          <a:cs typeface="Times New Roman" panose="02020603050405020304" pitchFamily="18" charset="0"/>
                        </a:rPr>
                        <a:t> </a:t>
                      </a:r>
                      <a:r>
                        <a:rPr lang="en-US" sz="1800" baseline="0" dirty="0">
                          <a:latin typeface="Times New Roman" panose="02020603050405020304" pitchFamily="18" charset="0"/>
                          <a:cs typeface="Times New Roman" panose="02020603050405020304" pitchFamily="18" charset="0"/>
                        </a:rPr>
                        <a:t> have the same energy.</a:t>
                      </a:r>
                      <a:endParaRPr lang="en-US" sz="1800" baseline="-25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r h="370840">
                <a:tc>
                  <a:txBody>
                    <a:bodyPr/>
                    <a:lstStyle/>
                    <a:p>
                      <a:pPr algn="just"/>
                      <a:r>
                        <a:rPr lang="en-US" dirty="0">
                          <a:latin typeface="Times New Roman" panose="02020603050405020304" pitchFamily="18" charset="0"/>
                          <a:cs typeface="Times New Roman" panose="02020603050405020304" pitchFamily="18" charset="0"/>
                        </a:rPr>
                        <a:t>An orbit can</a:t>
                      </a:r>
                      <a:r>
                        <a:rPr lang="en-US" baseline="0" dirty="0">
                          <a:latin typeface="Times New Roman" panose="02020603050405020304" pitchFamily="18" charset="0"/>
                          <a:cs typeface="Times New Roman" panose="02020603050405020304" pitchFamily="18" charset="0"/>
                        </a:rPr>
                        <a:t> hold </a:t>
                      </a:r>
                      <a:r>
                        <a:rPr lang="en-US" baseline="0" dirty="0">
                          <a:highlight>
                            <a:srgbClr val="FFFF00"/>
                          </a:highlight>
                          <a:latin typeface="Times New Roman" panose="02020603050405020304" pitchFamily="18" charset="0"/>
                          <a:cs typeface="Times New Roman" panose="02020603050405020304" pitchFamily="18" charset="0"/>
                        </a:rPr>
                        <a:t>2n</a:t>
                      </a:r>
                      <a:r>
                        <a:rPr lang="en-US" baseline="30000" dirty="0">
                          <a:highlight>
                            <a:srgbClr val="FFFF00"/>
                          </a:highlight>
                          <a:latin typeface="Times New Roman" panose="02020603050405020304" pitchFamily="18" charset="0"/>
                          <a:cs typeface="Times New Roman" panose="02020603050405020304" pitchFamily="18" charset="0"/>
                        </a:rPr>
                        <a:t>2</a:t>
                      </a:r>
                      <a:r>
                        <a:rPr lang="en-US" baseline="0" dirty="0">
                          <a:highlight>
                            <a:srgbClr val="FFFF00"/>
                          </a:highlight>
                          <a:latin typeface="Times New Roman" panose="02020603050405020304" pitchFamily="18" charset="0"/>
                          <a:cs typeface="Times New Roman" panose="02020603050405020304" pitchFamily="18" charset="0"/>
                        </a:rPr>
                        <a:t> number </a:t>
                      </a:r>
                      <a:r>
                        <a:rPr lang="en-US" baseline="0" dirty="0">
                          <a:latin typeface="Times New Roman" panose="02020603050405020304" pitchFamily="18" charset="0"/>
                          <a:cs typeface="Times New Roman" panose="02020603050405020304" pitchFamily="18" charset="0"/>
                        </a:rPr>
                        <a:t>of electrons where n is the principle quantum number having the values 1, 2, 3 etc.</a:t>
                      </a:r>
                      <a:endParaRPr lang="en-US" dirty="0">
                        <a:latin typeface="Times New Roman" panose="02020603050405020304" pitchFamily="18" charset="0"/>
                        <a:cs typeface="Times New Roman" panose="02020603050405020304" pitchFamily="18" charset="0"/>
                      </a:endParaRPr>
                    </a:p>
                  </a:txBody>
                  <a:tcPr/>
                </a:tc>
                <a:tc>
                  <a:txBody>
                    <a:bodyPr/>
                    <a:lstStyle/>
                    <a:p>
                      <a:pPr algn="just"/>
                      <a:r>
                        <a:rPr lang="en-US" dirty="0">
                          <a:latin typeface="Times New Roman" panose="02020603050405020304" pitchFamily="18" charset="0"/>
                          <a:cs typeface="Times New Roman" panose="02020603050405020304" pitchFamily="18" charset="0"/>
                        </a:rPr>
                        <a:t>Each orbital can hold </a:t>
                      </a:r>
                      <a:r>
                        <a:rPr lang="en-US" dirty="0">
                          <a:highlight>
                            <a:srgbClr val="FFFF00"/>
                          </a:highlight>
                          <a:latin typeface="Times New Roman" panose="02020603050405020304" pitchFamily="18" charset="0"/>
                          <a:cs typeface="Times New Roman" panose="02020603050405020304" pitchFamily="18" charset="0"/>
                        </a:rPr>
                        <a:t>maximum two </a:t>
                      </a:r>
                      <a:r>
                        <a:rPr lang="en-US" dirty="0">
                          <a:latin typeface="Times New Roman" panose="02020603050405020304" pitchFamily="18" charset="0"/>
                          <a:cs typeface="Times New Roman" panose="02020603050405020304" pitchFamily="18" charset="0"/>
                        </a:rPr>
                        <a:t>electrons of opposite spin e.g. s orbital holds 2, three p orbitals hold</a:t>
                      </a:r>
                      <a:r>
                        <a:rPr lang="en-US" baseline="0" dirty="0">
                          <a:latin typeface="Times New Roman" panose="02020603050405020304" pitchFamily="18" charset="0"/>
                          <a:cs typeface="Times New Roman" panose="02020603050405020304" pitchFamily="18" charset="0"/>
                        </a:rPr>
                        <a:t> 6 and 5d orbitals hold 10 electrons.</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202478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5"/>
          <p:cNvSpPr>
            <a:spLocks noGrp="1"/>
          </p:cNvSpPr>
          <p:nvPr>
            <p:ph type="title"/>
          </p:nvPr>
        </p:nvSpPr>
        <p:spPr>
          <a:xfrm>
            <a:off x="304800" y="609600"/>
            <a:ext cx="8305800" cy="838200"/>
          </a:xfrm>
        </p:spPr>
        <p:txBody>
          <a:bodyPr/>
          <a:lstStyle/>
          <a:p>
            <a:r>
              <a:rPr lang="en-US" b="1" i="1" dirty="0"/>
              <a:t>Different types of orbitals</a:t>
            </a:r>
            <a:endParaRPr lang="en-US" dirty="0"/>
          </a:p>
        </p:txBody>
      </p:sp>
      <p:sp>
        <p:nvSpPr>
          <p:cNvPr id="31" name="TextBox 30"/>
          <p:cNvSpPr txBox="1"/>
          <p:nvPr/>
        </p:nvSpPr>
        <p:spPr>
          <a:xfrm>
            <a:off x="228600" y="1642011"/>
            <a:ext cx="7010400" cy="4606389"/>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There are four types of orbital: s, p, d and f</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1) </a:t>
            </a:r>
            <a:r>
              <a:rPr lang="en-US" sz="2000" b="1" dirty="0">
                <a:solidFill>
                  <a:schemeClr val="accent1">
                    <a:lumMod val="50000"/>
                  </a:schemeClr>
                </a:solidFill>
                <a:latin typeface="Times New Roman" panose="02020603050405020304" pitchFamily="18" charset="0"/>
                <a:cs typeface="Times New Roman" panose="02020603050405020304" pitchFamily="18" charset="0"/>
              </a:rPr>
              <a:t>s-orbital</a:t>
            </a:r>
            <a:r>
              <a:rPr lang="en-US" sz="2000" dirty="0">
                <a:latin typeface="Times New Roman" panose="02020603050405020304" pitchFamily="18" charset="0"/>
                <a:cs typeface="Times New Roman" panose="02020603050405020304" pitchFamily="18" charset="0"/>
              </a:rPr>
              <a:t> is </a:t>
            </a:r>
            <a:r>
              <a:rPr lang="en-US" sz="2000" b="1" dirty="0">
                <a:solidFill>
                  <a:schemeClr val="accent1">
                    <a:lumMod val="50000"/>
                  </a:schemeClr>
                </a:solidFill>
                <a:highlight>
                  <a:srgbClr val="FFFF00"/>
                </a:highlight>
                <a:latin typeface="Times New Roman" panose="02020603050405020304" pitchFamily="18" charset="0"/>
                <a:cs typeface="Times New Roman" panose="02020603050405020304" pitchFamily="18" charset="0"/>
              </a:rPr>
              <a:t>spherical </a:t>
            </a:r>
            <a:r>
              <a:rPr lang="en-US" sz="2000" dirty="0">
                <a:highlight>
                  <a:srgbClr val="FFFF00"/>
                </a:highlight>
                <a:latin typeface="Times New Roman" panose="02020603050405020304" pitchFamily="18" charset="0"/>
                <a:cs typeface="Times New Roman" panose="02020603050405020304" pitchFamily="18" charset="0"/>
              </a:rPr>
              <a:t>shaped </a:t>
            </a:r>
            <a:r>
              <a:rPr lang="en-US" sz="2000" dirty="0">
                <a:latin typeface="Times New Roman" panose="02020603050405020304" pitchFamily="18" charset="0"/>
                <a:cs typeface="Times New Roman" panose="02020603050405020304" pitchFamily="18" charset="0"/>
              </a:rPr>
              <a:t>with </a:t>
            </a:r>
            <a:r>
              <a:rPr lang="en-US" sz="2000" dirty="0">
                <a:highlight>
                  <a:srgbClr val="FFFF00"/>
                </a:highlight>
                <a:latin typeface="Times New Roman" panose="02020603050405020304" pitchFamily="18" charset="0"/>
                <a:cs typeface="Times New Roman" panose="02020603050405020304" pitchFamily="18" charset="0"/>
              </a:rPr>
              <a:t>nucleus at the center</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2) </a:t>
            </a:r>
            <a:r>
              <a:rPr lang="en-US" sz="2000" b="1" dirty="0">
                <a:solidFill>
                  <a:schemeClr val="accent1">
                    <a:lumMod val="50000"/>
                  </a:schemeClr>
                </a:solidFill>
                <a:latin typeface="Times New Roman" panose="02020603050405020304" pitchFamily="18" charset="0"/>
                <a:cs typeface="Times New Roman" panose="02020603050405020304" pitchFamily="18" charset="0"/>
              </a:rPr>
              <a:t>p-orbital</a:t>
            </a:r>
            <a:r>
              <a:rPr lang="en-US" sz="2000" dirty="0">
                <a:latin typeface="Times New Roman" panose="02020603050405020304" pitchFamily="18" charset="0"/>
                <a:cs typeface="Times New Roman" panose="02020603050405020304" pitchFamily="18" charset="0"/>
              </a:rPr>
              <a:t> is </a:t>
            </a:r>
            <a:r>
              <a:rPr lang="en-US" sz="2000" b="1" dirty="0">
                <a:solidFill>
                  <a:schemeClr val="accent1">
                    <a:lumMod val="50000"/>
                  </a:schemeClr>
                </a:solidFill>
                <a:latin typeface="Times New Roman" panose="02020603050405020304" pitchFamily="18" charset="0"/>
                <a:cs typeface="Times New Roman" panose="02020603050405020304" pitchFamily="18" charset="0"/>
              </a:rPr>
              <a:t>dumbbell shaped</a:t>
            </a:r>
          </a:p>
          <a:p>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It’s divided into three orbital with same energy</a:t>
            </a:r>
          </a:p>
          <a:p>
            <a:pPr marL="285750" indent="-285750">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They are </a:t>
            </a:r>
            <a:r>
              <a:rPr lang="en-US" sz="2000" b="1" dirty="0" err="1">
                <a:solidFill>
                  <a:schemeClr val="accent1">
                    <a:lumMod val="50000"/>
                  </a:schemeClr>
                </a:solidFill>
                <a:latin typeface="Times New Roman" panose="02020603050405020304" pitchFamily="18" charset="0"/>
                <a:cs typeface="Times New Roman" panose="02020603050405020304" pitchFamily="18" charset="0"/>
              </a:rPr>
              <a:t>p</a:t>
            </a:r>
            <a:r>
              <a:rPr lang="en-US" sz="2000" b="1" baseline="-25000" dirty="0" err="1">
                <a:solidFill>
                  <a:schemeClr val="accent1">
                    <a:lumMod val="50000"/>
                  </a:schemeClr>
                </a:solidFill>
                <a:latin typeface="Times New Roman" panose="02020603050405020304" pitchFamily="18" charset="0"/>
                <a:cs typeface="Times New Roman" panose="02020603050405020304" pitchFamily="18" charset="0"/>
              </a:rPr>
              <a:t>x</a:t>
            </a:r>
            <a:r>
              <a:rPr lang="en-US" sz="2000" b="1" dirty="0">
                <a:solidFill>
                  <a:schemeClr val="accent1">
                    <a:lumMod val="50000"/>
                  </a:schemeClr>
                </a:solidFill>
                <a:latin typeface="Times New Roman" panose="02020603050405020304" pitchFamily="18" charset="0"/>
                <a:cs typeface="Times New Roman" panose="02020603050405020304" pitchFamily="18" charset="0"/>
              </a:rPr>
              <a:t> </a:t>
            </a:r>
            <a:r>
              <a:rPr lang="en-US" sz="2000" b="1" dirty="0" err="1">
                <a:solidFill>
                  <a:schemeClr val="accent1">
                    <a:lumMod val="50000"/>
                  </a:schemeClr>
                </a:solidFill>
                <a:latin typeface="Times New Roman" panose="02020603050405020304" pitchFamily="18" charset="0"/>
                <a:cs typeface="Times New Roman" panose="02020603050405020304" pitchFamily="18" charset="0"/>
              </a:rPr>
              <a:t>p</a:t>
            </a:r>
            <a:r>
              <a:rPr lang="en-US" sz="2000" b="1" baseline="-25000" dirty="0" err="1">
                <a:solidFill>
                  <a:schemeClr val="accent1">
                    <a:lumMod val="50000"/>
                  </a:schemeClr>
                </a:solidFill>
                <a:latin typeface="Times New Roman" panose="02020603050405020304" pitchFamily="18" charset="0"/>
                <a:cs typeface="Times New Roman" panose="02020603050405020304" pitchFamily="18" charset="0"/>
              </a:rPr>
              <a:t>y</a:t>
            </a:r>
            <a:r>
              <a:rPr lang="en-US" sz="2000" b="1" dirty="0">
                <a:solidFill>
                  <a:schemeClr val="accent1">
                    <a:lumMod val="50000"/>
                  </a:schemeClr>
                </a:solidFill>
                <a:latin typeface="Times New Roman" panose="02020603050405020304" pitchFamily="18" charset="0"/>
                <a:cs typeface="Times New Roman" panose="02020603050405020304" pitchFamily="18" charset="0"/>
              </a:rPr>
              <a:t>, </a:t>
            </a:r>
            <a:r>
              <a:rPr lang="en-US" sz="2000" b="1" dirty="0" err="1">
                <a:solidFill>
                  <a:schemeClr val="accent1">
                    <a:lumMod val="50000"/>
                  </a:schemeClr>
                </a:solidFill>
                <a:latin typeface="Times New Roman" panose="02020603050405020304" pitchFamily="18" charset="0"/>
                <a:cs typeface="Times New Roman" panose="02020603050405020304" pitchFamily="18" charset="0"/>
              </a:rPr>
              <a:t>p</a:t>
            </a:r>
            <a:r>
              <a:rPr lang="en-US" sz="2000" b="1" baseline="-25000" dirty="0" err="1">
                <a:solidFill>
                  <a:schemeClr val="accent1">
                    <a:lumMod val="50000"/>
                  </a:schemeClr>
                </a:solidFill>
                <a:latin typeface="Times New Roman" panose="02020603050405020304" pitchFamily="18" charset="0"/>
                <a:cs typeface="Times New Roman" panose="02020603050405020304" pitchFamily="18" charset="0"/>
              </a:rPr>
              <a:t>z</a:t>
            </a:r>
            <a:endParaRPr lang="en-US" sz="2000" b="1" baseline="-25000" dirty="0">
              <a:solidFill>
                <a:schemeClr val="accent1">
                  <a:lumMod val="50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endParaRPr lang="en-US" sz="2000" baseline="-25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They lie on x, y and z axis perpendicular to each other</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3) </a:t>
            </a:r>
            <a:r>
              <a:rPr lang="en-US" sz="2000" b="1" dirty="0">
                <a:solidFill>
                  <a:schemeClr val="accent1">
                    <a:lumMod val="50000"/>
                  </a:schemeClr>
                </a:solidFill>
                <a:latin typeface="Times New Roman" panose="02020603050405020304" pitchFamily="18" charset="0"/>
                <a:cs typeface="Times New Roman" panose="02020603050405020304" pitchFamily="18" charset="0"/>
              </a:rPr>
              <a:t>d-orbital</a:t>
            </a:r>
            <a:r>
              <a:rPr lang="en-US" sz="2000" dirty="0">
                <a:latin typeface="Times New Roman" panose="02020603050405020304" pitchFamily="18" charset="0"/>
                <a:cs typeface="Times New Roman" panose="02020603050405020304" pitchFamily="18" charset="0"/>
              </a:rPr>
              <a:t> -  there are </a:t>
            </a:r>
            <a:r>
              <a:rPr lang="en-US" sz="2000" b="1" dirty="0">
                <a:solidFill>
                  <a:schemeClr val="accent1">
                    <a:lumMod val="50000"/>
                  </a:schemeClr>
                </a:solidFill>
                <a:latin typeface="Times New Roman" panose="02020603050405020304" pitchFamily="18" charset="0"/>
                <a:cs typeface="Times New Roman" panose="02020603050405020304" pitchFamily="18" charset="0"/>
              </a:rPr>
              <a:t>five</a:t>
            </a:r>
            <a:r>
              <a:rPr lang="en-US" sz="2000" dirty="0">
                <a:latin typeface="Times New Roman" panose="02020603050405020304" pitchFamily="18" charset="0"/>
                <a:cs typeface="Times New Roman" panose="02020603050405020304" pitchFamily="18" charset="0"/>
              </a:rPr>
              <a:t> different orbitals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4) </a:t>
            </a:r>
            <a:r>
              <a:rPr lang="en-US" sz="2000" b="1" dirty="0">
                <a:solidFill>
                  <a:schemeClr val="accent1">
                    <a:lumMod val="50000"/>
                  </a:schemeClr>
                </a:solidFill>
                <a:latin typeface="Times New Roman" panose="02020603050405020304" pitchFamily="18" charset="0"/>
                <a:cs typeface="Times New Roman" panose="02020603050405020304" pitchFamily="18" charset="0"/>
              </a:rPr>
              <a:t>f-orbital</a:t>
            </a:r>
            <a:r>
              <a:rPr lang="en-US" sz="2000" dirty="0">
                <a:latin typeface="Times New Roman" panose="02020603050405020304" pitchFamily="18" charset="0"/>
                <a:cs typeface="Times New Roman" panose="02020603050405020304" pitchFamily="18" charset="0"/>
              </a:rPr>
              <a:t> - there are </a:t>
            </a:r>
            <a:r>
              <a:rPr lang="en-US" sz="2000" b="1" dirty="0">
                <a:solidFill>
                  <a:schemeClr val="accent1">
                    <a:lumMod val="50000"/>
                  </a:schemeClr>
                </a:solidFill>
                <a:latin typeface="Times New Roman" panose="02020603050405020304" pitchFamily="18" charset="0"/>
                <a:cs typeface="Times New Roman" panose="02020603050405020304" pitchFamily="18" charset="0"/>
              </a:rPr>
              <a:t>seven</a:t>
            </a:r>
            <a:r>
              <a:rPr lang="en-US" sz="2000" dirty="0">
                <a:latin typeface="Times New Roman" panose="02020603050405020304" pitchFamily="18" charset="0"/>
                <a:cs typeface="Times New Roman" panose="02020603050405020304" pitchFamily="18" charset="0"/>
              </a:rPr>
              <a:t> f orbitals</a:t>
            </a:r>
          </a:p>
        </p:txBody>
      </p:sp>
      <p:pic>
        <p:nvPicPr>
          <p:cNvPr id="4" name="Picture 4" descr="D:\Education\New folder\atom-quantum.jpg"/>
          <p:cNvPicPr>
            <a:picLocks noChangeAspect="1" noChangeArrowheads="1"/>
          </p:cNvPicPr>
          <p:nvPr/>
        </p:nvPicPr>
        <p:blipFill rotWithShape="1">
          <a:blip r:embed="rId2"/>
          <a:srcRect l="4286" t="-1" b="2857"/>
          <a:stretch/>
        </p:blipFill>
        <p:spPr bwMode="auto">
          <a:xfrm>
            <a:off x="6172200" y="2971800"/>
            <a:ext cx="2914650" cy="2667000"/>
          </a:xfrm>
          <a:prstGeom prst="rect">
            <a:avLst/>
          </a:prstGeom>
          <a:noFill/>
        </p:spPr>
      </p:pic>
    </p:spTree>
    <p:extLst>
      <p:ext uri="{BB962C8B-B14F-4D97-AF65-F5344CB8AC3E}">
        <p14:creationId xmlns:p14="http://schemas.microsoft.com/office/powerpoint/2010/main" val="270096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685800" y="152400"/>
            <a:ext cx="7772400" cy="1143000"/>
          </a:xfrm>
          <a:prstGeom prst="rect">
            <a:avLst/>
          </a:prstGeom>
        </p:spPr>
        <p:txBody>
          <a:bodyPr vert="horz" lIns="0" tIns="45720" rIns="0" bIns="0" anchor="b">
            <a:normAutofit/>
            <a:scene3d>
              <a:camera prst="orthographicFront"/>
              <a:lightRig rig="freezing" dir="t">
                <a:rot lat="0" lon="0" rev="5640000"/>
              </a:lightRig>
            </a:scene3d>
            <a:sp3d prstMaterial="flat">
              <a:contourClr>
                <a:schemeClr val="tx2"/>
              </a:contourClr>
            </a:sp3d>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en-US" b="1" i="1" dirty="0">
                <a:solidFill>
                  <a:schemeClr val="accent2">
                    <a:lumMod val="50000"/>
                  </a:schemeClr>
                </a:solidFill>
              </a:rPr>
              <a:t>Quantum Numbers</a:t>
            </a:r>
            <a:endParaRPr lang="en-US" i="1" dirty="0">
              <a:solidFill>
                <a:schemeClr val="accent2">
                  <a:lumMod val="50000"/>
                </a:schemeClr>
              </a:solidFill>
            </a:endParaRPr>
          </a:p>
        </p:txBody>
      </p:sp>
      <p:sp>
        <p:nvSpPr>
          <p:cNvPr id="4" name="TextBox 3"/>
          <p:cNvSpPr txBox="1"/>
          <p:nvPr/>
        </p:nvSpPr>
        <p:spPr>
          <a:xfrm>
            <a:off x="457200" y="1219200"/>
            <a:ext cx="8229600" cy="2806987"/>
          </a:xfrm>
          <a:prstGeom prst="rect">
            <a:avLst/>
          </a:prstGeom>
          <a:noFill/>
        </p:spPr>
        <p:txBody>
          <a:bodyPr wrap="square" rtlCol="0">
            <a:spAutoFit/>
          </a:bodyPr>
          <a:lstStyle/>
          <a:p>
            <a:pPr algn="just">
              <a:lnSpc>
                <a:spcPct val="150000"/>
              </a:lnSpc>
            </a:pPr>
            <a:r>
              <a:rPr lang="en-US" sz="2000" b="1" dirty="0">
                <a:solidFill>
                  <a:schemeClr val="accent1">
                    <a:lumMod val="50000"/>
                  </a:schemeClr>
                </a:solidFill>
                <a:latin typeface="Times New Roman" panose="02020603050405020304" pitchFamily="18" charset="0"/>
                <a:cs typeface="Times New Roman" panose="02020603050405020304" pitchFamily="18" charset="0"/>
              </a:rPr>
              <a:t>Quantum numbers </a:t>
            </a:r>
            <a:r>
              <a:rPr lang="en-US" sz="2000" dirty="0">
                <a:latin typeface="Times New Roman" panose="02020603050405020304" pitchFamily="18" charset="0"/>
                <a:cs typeface="Times New Roman" panose="02020603050405020304" pitchFamily="18" charset="0"/>
              </a:rPr>
              <a:t>are a set of values that describes the state of an electron including the size of an electron orbit (energy levels), the shape of the orbitals, orientation of orbital in the magnetic field and the spin of electrons about its own axis.</a:t>
            </a:r>
          </a:p>
          <a:p>
            <a:pPr algn="just">
              <a:lnSpc>
                <a:spcPct val="150000"/>
              </a:lnSpc>
            </a:pPr>
            <a:r>
              <a:rPr lang="en-US" sz="2000" dirty="0">
                <a:latin typeface="Times New Roman" panose="02020603050405020304" pitchFamily="18" charset="0"/>
                <a:cs typeface="Times New Roman" panose="02020603050405020304" pitchFamily="18" charset="0"/>
              </a:rPr>
              <a:t>****</a:t>
            </a:r>
            <a:r>
              <a:rPr lang="en-US" sz="2000" dirty="0">
                <a:highlight>
                  <a:srgbClr val="FFFF00"/>
                </a:highlight>
                <a:latin typeface="Times New Roman" panose="02020603050405020304" pitchFamily="18" charset="0"/>
                <a:cs typeface="Times New Roman" panose="02020603050405020304" pitchFamily="18" charset="0"/>
              </a:rPr>
              <a:t>quantum number is the way to finding electron.</a:t>
            </a:r>
          </a:p>
          <a:p>
            <a:pPr algn="just">
              <a:lnSpc>
                <a:spcPct val="150000"/>
              </a:lnSpc>
            </a:pPr>
            <a:endParaRPr lang="en-US" sz="2000" dirty="0">
              <a:highlight>
                <a:srgbClr val="FFFF00"/>
              </a:highlight>
              <a:latin typeface="Times New Roman" panose="02020603050405020304" pitchFamily="18" charset="0"/>
              <a:cs typeface="Times New Roman" panose="02020603050405020304" pitchFamily="18" charset="0"/>
            </a:endParaRPr>
          </a:p>
        </p:txBody>
      </p:sp>
      <p:sp>
        <p:nvSpPr>
          <p:cNvPr id="5" name="Subtitle 2"/>
          <p:cNvSpPr txBox="1">
            <a:spLocks/>
          </p:cNvSpPr>
          <p:nvPr/>
        </p:nvSpPr>
        <p:spPr>
          <a:xfrm>
            <a:off x="381000" y="4572000"/>
            <a:ext cx="7848600" cy="1981200"/>
          </a:xfrm>
          <a:prstGeom prst="rect">
            <a:avLst/>
          </a:prstGeom>
        </p:spPr>
        <p:txBody>
          <a:bodyPr>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571500" indent="-571500">
              <a:buFont typeface="+mj-lt"/>
              <a:buAutoNum type="romanLcPeriod"/>
            </a:pPr>
            <a:r>
              <a:rPr lang="en-US" dirty="0">
                <a:latin typeface="Times New Roman" panose="02020603050405020304" pitchFamily="18" charset="0"/>
                <a:cs typeface="Times New Roman" panose="02020603050405020304" pitchFamily="18" charset="0"/>
              </a:rPr>
              <a:t>Principal quantum number (n)(</a:t>
            </a:r>
            <a:r>
              <a:rPr lang="en-US" b="1" dirty="0">
                <a:latin typeface="Times New Roman" panose="02020603050405020304" pitchFamily="18" charset="0"/>
                <a:cs typeface="Times New Roman" panose="02020603050405020304" pitchFamily="18" charset="0"/>
              </a:rPr>
              <a:t>area</a:t>
            </a:r>
            <a:r>
              <a:rPr lang="en-US" dirty="0">
                <a:latin typeface="Times New Roman" panose="02020603050405020304" pitchFamily="18" charset="0"/>
                <a:cs typeface="Times New Roman" panose="02020603050405020304" pitchFamily="18" charset="0"/>
              </a:rPr>
              <a:t>)</a:t>
            </a:r>
          </a:p>
          <a:p>
            <a:pPr marL="571500" indent="-571500">
              <a:buFont typeface="+mj-lt"/>
              <a:buAutoNum type="romanLcPeriod"/>
            </a:pPr>
            <a:r>
              <a:rPr lang="en-US" dirty="0">
                <a:latin typeface="Times New Roman" panose="02020603050405020304" pitchFamily="18" charset="0"/>
                <a:cs typeface="Times New Roman" panose="02020603050405020304" pitchFamily="18" charset="0"/>
              </a:rPr>
              <a:t>Azimuthal or subsidiary quantum number (l)(</a:t>
            </a:r>
            <a:r>
              <a:rPr lang="en-US" b="1" dirty="0">
                <a:latin typeface="Times New Roman" panose="02020603050405020304" pitchFamily="18" charset="0"/>
                <a:cs typeface="Times New Roman" panose="02020603050405020304" pitchFamily="18" charset="0"/>
              </a:rPr>
              <a:t>road</a:t>
            </a:r>
            <a:r>
              <a:rPr lang="en-US" dirty="0">
                <a:latin typeface="Times New Roman" panose="02020603050405020304" pitchFamily="18" charset="0"/>
                <a:cs typeface="Times New Roman" panose="02020603050405020304" pitchFamily="18" charset="0"/>
              </a:rPr>
              <a:t>)</a:t>
            </a:r>
          </a:p>
          <a:p>
            <a:pPr marL="514350" indent="-514350">
              <a:buFont typeface="+mj-lt"/>
              <a:buAutoNum type="romanLcPeriod"/>
            </a:pPr>
            <a:r>
              <a:rPr lang="en-US" dirty="0">
                <a:latin typeface="Times New Roman" panose="02020603050405020304" pitchFamily="18" charset="0"/>
                <a:cs typeface="Times New Roman" panose="02020603050405020304" pitchFamily="18" charset="0"/>
              </a:rPr>
              <a:t>Magnetic quantum number (m</a:t>
            </a:r>
            <a:r>
              <a:rPr lang="en-US" baseline="-25000" dirty="0">
                <a:latin typeface="Times New Roman" panose="02020603050405020304" pitchFamily="18" charset="0"/>
                <a:cs typeface="Times New Roman" panose="02020603050405020304" pitchFamily="18" charset="0"/>
              </a:rPr>
              <a:t>l</a:t>
            </a:r>
            <a:r>
              <a:rPr lang="en-US" dirty="0">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house no</a:t>
            </a:r>
            <a:r>
              <a:rPr lang="en-US" dirty="0">
                <a:latin typeface="Times New Roman" panose="02020603050405020304" pitchFamily="18" charset="0"/>
                <a:cs typeface="Times New Roman" panose="02020603050405020304" pitchFamily="18" charset="0"/>
              </a:rPr>
              <a:t>)</a:t>
            </a:r>
          </a:p>
          <a:p>
            <a:pPr marL="514350" indent="-514350">
              <a:buFont typeface="+mj-lt"/>
              <a:buAutoNum type="romanLcPeriod"/>
            </a:pPr>
            <a:r>
              <a:rPr lang="en-US" dirty="0">
                <a:latin typeface="Times New Roman" panose="02020603050405020304" pitchFamily="18" charset="0"/>
                <a:cs typeface="Times New Roman" panose="02020603050405020304" pitchFamily="18" charset="0"/>
              </a:rPr>
              <a:t>Spin quantum number (</a:t>
            </a:r>
            <a:r>
              <a:rPr lang="en-US" dirty="0" err="1">
                <a:latin typeface="Times New Roman" panose="02020603050405020304" pitchFamily="18" charset="0"/>
                <a:cs typeface="Times New Roman" panose="02020603050405020304" pitchFamily="18" charset="0"/>
              </a:rPr>
              <a:t>m</a:t>
            </a:r>
            <a:r>
              <a:rPr lang="en-US" baseline="-25000" dirty="0" err="1">
                <a:latin typeface="Times New Roman" panose="02020603050405020304" pitchFamily="18" charset="0"/>
                <a:cs typeface="Times New Roman" panose="02020603050405020304" pitchFamily="18" charset="0"/>
              </a:rPr>
              <a:t>s</a:t>
            </a:r>
            <a:r>
              <a:rPr lang="en-US" dirty="0">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apartment number</a:t>
            </a:r>
            <a:r>
              <a:rPr lang="en-US" dirty="0">
                <a:latin typeface="Times New Roman" panose="02020603050405020304" pitchFamily="18" charset="0"/>
                <a:cs typeface="Times New Roman" panose="02020603050405020304" pitchFamily="18" charset="0"/>
              </a:rPr>
              <a:t>)</a:t>
            </a:r>
          </a:p>
        </p:txBody>
      </p:sp>
      <p:sp>
        <p:nvSpPr>
          <p:cNvPr id="2" name="Rectangle 1"/>
          <p:cNvSpPr/>
          <p:nvPr/>
        </p:nvSpPr>
        <p:spPr>
          <a:xfrm>
            <a:off x="381000" y="3541693"/>
            <a:ext cx="8458200" cy="954107"/>
          </a:xfrm>
          <a:prstGeom prst="rect">
            <a:avLst/>
          </a:prstGeom>
        </p:spPr>
        <p:txBody>
          <a:bodyPr wrap="square">
            <a:spAutoFit/>
          </a:bodyPr>
          <a:lstStyle/>
          <a:p>
            <a:r>
              <a:rPr lang="en-US" sz="2800" b="1" i="1" dirty="0">
                <a:solidFill>
                  <a:schemeClr val="accent2">
                    <a:lumMod val="50000"/>
                  </a:schemeClr>
                </a:solidFill>
              </a:rPr>
              <a:t>The above four characteristics are represented by four Quantum Numbers</a:t>
            </a:r>
            <a:r>
              <a:rPr lang="en-US" sz="2800" dirty="0">
                <a:solidFill>
                  <a:schemeClr val="accent2">
                    <a:lumMod val="50000"/>
                  </a:schemeClr>
                </a:solidFill>
              </a:rPr>
              <a:t> </a:t>
            </a:r>
          </a:p>
        </p:txBody>
      </p:sp>
    </p:spTree>
    <p:extLst>
      <p:ext uri="{BB962C8B-B14F-4D97-AF65-F5344CB8AC3E}">
        <p14:creationId xmlns:p14="http://schemas.microsoft.com/office/powerpoint/2010/main" val="183199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458200" cy="1066800"/>
          </a:xfrm>
        </p:spPr>
        <p:txBody>
          <a:bodyPr>
            <a:normAutofit/>
          </a:bodyPr>
          <a:lstStyle/>
          <a:p>
            <a:r>
              <a:rPr lang="en-US" b="1" i="1" dirty="0" err="1"/>
              <a:t>i</a:t>
            </a:r>
            <a:r>
              <a:rPr lang="en-US" b="1" i="1" dirty="0"/>
              <a:t>) Principal quantum number (n) </a:t>
            </a:r>
          </a:p>
        </p:txBody>
      </p:sp>
      <p:grpSp>
        <p:nvGrpSpPr>
          <p:cNvPr id="29" name="Group 28"/>
          <p:cNvGrpSpPr/>
          <p:nvPr/>
        </p:nvGrpSpPr>
        <p:grpSpPr>
          <a:xfrm>
            <a:off x="304800" y="1447800"/>
            <a:ext cx="5638800" cy="457200"/>
            <a:chOff x="76200" y="2438400"/>
            <a:chExt cx="5638800" cy="457200"/>
          </a:xfrm>
        </p:grpSpPr>
        <p:sp>
          <p:nvSpPr>
            <p:cNvPr id="8" name="Rounded Rectangle 7"/>
            <p:cNvSpPr/>
            <p:nvPr/>
          </p:nvSpPr>
          <p:spPr>
            <a:xfrm>
              <a:off x="76200" y="2438400"/>
              <a:ext cx="1981200" cy="457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a:t>Express</a:t>
              </a:r>
            </a:p>
          </p:txBody>
        </p:sp>
        <p:sp>
          <p:nvSpPr>
            <p:cNvPr id="9" name="Rounded Rectangle 8"/>
            <p:cNvSpPr/>
            <p:nvPr/>
          </p:nvSpPr>
          <p:spPr>
            <a:xfrm>
              <a:off x="2819400" y="2443547"/>
              <a:ext cx="2895600" cy="45205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a:highlight>
                    <a:srgbClr val="FFFF00"/>
                  </a:highlight>
                </a:rPr>
                <a:t>Number  of energy level </a:t>
              </a:r>
            </a:p>
          </p:txBody>
        </p:sp>
        <p:sp>
          <p:nvSpPr>
            <p:cNvPr id="20" name="Right Arrow 19"/>
            <p:cNvSpPr/>
            <p:nvPr/>
          </p:nvSpPr>
          <p:spPr>
            <a:xfrm>
              <a:off x="2057400" y="2667000"/>
              <a:ext cx="762000" cy="762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grpSp>
      <p:grpSp>
        <p:nvGrpSpPr>
          <p:cNvPr id="30" name="Group 29"/>
          <p:cNvGrpSpPr/>
          <p:nvPr/>
        </p:nvGrpSpPr>
        <p:grpSpPr>
          <a:xfrm>
            <a:off x="304800" y="2133600"/>
            <a:ext cx="5638800" cy="2285998"/>
            <a:chOff x="457200" y="3581400"/>
            <a:chExt cx="5334000" cy="1649630"/>
          </a:xfrm>
        </p:grpSpPr>
        <p:sp>
          <p:nvSpPr>
            <p:cNvPr id="10" name="Rounded Rectangle 9"/>
            <p:cNvSpPr/>
            <p:nvPr/>
          </p:nvSpPr>
          <p:spPr>
            <a:xfrm>
              <a:off x="457200" y="3581400"/>
              <a:ext cx="1524000" cy="72431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a:t>Indicates</a:t>
              </a:r>
            </a:p>
          </p:txBody>
        </p:sp>
        <p:sp>
          <p:nvSpPr>
            <p:cNvPr id="11" name="Rounded Rectangle 10"/>
            <p:cNvSpPr/>
            <p:nvPr/>
          </p:nvSpPr>
          <p:spPr>
            <a:xfrm>
              <a:off x="2514600" y="3581401"/>
              <a:ext cx="1447800" cy="72431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a:highlight>
                    <a:srgbClr val="FFFF00"/>
                  </a:highlight>
                </a:rPr>
                <a:t>size of orbit </a:t>
              </a:r>
            </a:p>
          </p:txBody>
        </p:sp>
        <p:sp>
          <p:nvSpPr>
            <p:cNvPr id="12" name="Rounded Rectangle 11"/>
            <p:cNvSpPr/>
            <p:nvPr/>
          </p:nvSpPr>
          <p:spPr>
            <a:xfrm>
              <a:off x="4191000" y="3581400"/>
              <a:ext cx="1600200" cy="72431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a:t>distance of orbit from nucleus</a:t>
              </a:r>
            </a:p>
          </p:txBody>
        </p:sp>
        <p:sp>
          <p:nvSpPr>
            <p:cNvPr id="13" name="Rounded Rectangle 12"/>
            <p:cNvSpPr/>
            <p:nvPr/>
          </p:nvSpPr>
          <p:spPr>
            <a:xfrm>
              <a:off x="4191000" y="4677240"/>
              <a:ext cx="1524000" cy="55379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a:t>Energy of electrons</a:t>
              </a:r>
            </a:p>
          </p:txBody>
        </p:sp>
        <p:sp>
          <p:nvSpPr>
            <p:cNvPr id="23" name="Right Arrow 22"/>
            <p:cNvSpPr/>
            <p:nvPr/>
          </p:nvSpPr>
          <p:spPr>
            <a:xfrm>
              <a:off x="1981200" y="3911326"/>
              <a:ext cx="533400" cy="45719"/>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 name="Right Arrow 23"/>
            <p:cNvSpPr/>
            <p:nvPr/>
          </p:nvSpPr>
          <p:spPr>
            <a:xfrm>
              <a:off x="3962400" y="3911326"/>
              <a:ext cx="228600" cy="45719"/>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5" name="Down Arrow 24"/>
            <p:cNvSpPr/>
            <p:nvPr/>
          </p:nvSpPr>
          <p:spPr>
            <a:xfrm>
              <a:off x="4876800" y="4296240"/>
              <a:ext cx="76200" cy="381000"/>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grpSp>
        <p:nvGrpSpPr>
          <p:cNvPr id="31" name="Group 30"/>
          <p:cNvGrpSpPr/>
          <p:nvPr/>
        </p:nvGrpSpPr>
        <p:grpSpPr>
          <a:xfrm>
            <a:off x="304800" y="4648200"/>
            <a:ext cx="5638800" cy="685800"/>
            <a:chOff x="575841" y="5943600"/>
            <a:chExt cx="5281914" cy="685800"/>
          </a:xfrm>
        </p:grpSpPr>
        <p:sp>
          <p:nvSpPr>
            <p:cNvPr id="17" name="Rounded Rectangle 16"/>
            <p:cNvSpPr/>
            <p:nvPr/>
          </p:nvSpPr>
          <p:spPr>
            <a:xfrm>
              <a:off x="575841" y="5943600"/>
              <a:ext cx="1557760" cy="6858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a:t>Determine</a:t>
              </a:r>
            </a:p>
          </p:txBody>
        </p:sp>
        <p:sp>
          <p:nvSpPr>
            <p:cNvPr id="18" name="Rounded Rectangle 17"/>
            <p:cNvSpPr/>
            <p:nvPr/>
          </p:nvSpPr>
          <p:spPr>
            <a:xfrm>
              <a:off x="2819400" y="5943600"/>
              <a:ext cx="3038355" cy="6858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a:t>total number of electrons in a </a:t>
              </a:r>
              <a:r>
                <a:rPr lang="en-US" b="1" dirty="0">
                  <a:highlight>
                    <a:srgbClr val="FFFF00"/>
                  </a:highlight>
                </a:rPr>
                <a:t>shell (by </a:t>
              </a:r>
              <a:r>
                <a:rPr lang="en-US" b="1" dirty="0">
                  <a:highlight>
                    <a:srgbClr val="FFFF00"/>
                  </a:highlight>
                  <a:latin typeface="Calibri" panose="020F0502020204030204" pitchFamily="34" charset="0"/>
                  <a:cs typeface="Calibri" panose="020F0502020204030204" pitchFamily="34" charset="0"/>
                </a:rPr>
                <a:t>2n</a:t>
              </a:r>
              <a:r>
                <a:rPr lang="en-US" b="1" baseline="30000" dirty="0">
                  <a:highlight>
                    <a:srgbClr val="FFFF00"/>
                  </a:highlight>
                  <a:latin typeface="Calibri" panose="020F0502020204030204" pitchFamily="34" charset="0"/>
                  <a:cs typeface="Calibri" panose="020F0502020204030204" pitchFamily="34" charset="0"/>
                </a:rPr>
                <a:t>2</a:t>
              </a:r>
              <a:r>
                <a:rPr lang="en-US" b="1" dirty="0">
                  <a:highlight>
                    <a:srgbClr val="FFFF00"/>
                  </a:highlight>
                </a:rPr>
                <a:t>)</a:t>
              </a:r>
            </a:p>
          </p:txBody>
        </p:sp>
        <p:sp>
          <p:nvSpPr>
            <p:cNvPr id="28" name="Right Arrow 27"/>
            <p:cNvSpPr/>
            <p:nvPr/>
          </p:nvSpPr>
          <p:spPr>
            <a:xfrm>
              <a:off x="2133600" y="6248400"/>
              <a:ext cx="685800" cy="76200"/>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grpSp>
      <p:grpSp>
        <p:nvGrpSpPr>
          <p:cNvPr id="4" name="Group 3"/>
          <p:cNvGrpSpPr/>
          <p:nvPr/>
        </p:nvGrpSpPr>
        <p:grpSpPr>
          <a:xfrm>
            <a:off x="6019800" y="2057400"/>
            <a:ext cx="3200400" cy="2198132"/>
            <a:chOff x="6096000" y="2667000"/>
            <a:chExt cx="3200400" cy="2198132"/>
          </a:xfrm>
        </p:grpSpPr>
        <p:pic>
          <p:nvPicPr>
            <p:cNvPr id="4100" name="Picture 4" descr="D:\Education\New folder\bohr_atom.gif"/>
            <p:cNvPicPr>
              <a:picLocks noChangeAspect="1" noChangeArrowheads="1"/>
            </p:cNvPicPr>
            <p:nvPr/>
          </p:nvPicPr>
          <p:blipFill rotWithShape="1">
            <a:blip r:embed="rId4"/>
            <a:srcRect t="5927" b="2221"/>
            <a:stretch/>
          </p:blipFill>
          <p:spPr bwMode="auto">
            <a:xfrm>
              <a:off x="6096000" y="2667000"/>
              <a:ext cx="3048000" cy="2133600"/>
            </a:xfrm>
            <a:prstGeom prst="rect">
              <a:avLst/>
            </a:prstGeom>
            <a:noFill/>
          </p:spPr>
        </p:pic>
        <p:sp>
          <p:nvSpPr>
            <p:cNvPr id="3" name="TextBox 2"/>
            <p:cNvSpPr txBox="1"/>
            <p:nvPr/>
          </p:nvSpPr>
          <p:spPr>
            <a:xfrm>
              <a:off x="8229600" y="3242846"/>
              <a:ext cx="882553" cy="369332"/>
            </a:xfrm>
            <a:prstGeom prst="rect">
              <a:avLst/>
            </a:prstGeom>
            <a:noFill/>
          </p:spPr>
          <p:txBody>
            <a:bodyPr wrap="square" rtlCol="0">
              <a:spAutoFit/>
            </a:bodyPr>
            <a:lstStyle/>
            <a:p>
              <a:r>
                <a:rPr lang="en-US" b="1" dirty="0">
                  <a:solidFill>
                    <a:srgbClr val="006600"/>
                  </a:solidFill>
                  <a:latin typeface="Calibri" panose="020F0502020204030204" pitchFamily="34" charset="0"/>
                  <a:cs typeface="Calibri" panose="020F0502020204030204" pitchFamily="34" charset="0"/>
                </a:rPr>
                <a:t>(n = 1)</a:t>
              </a:r>
            </a:p>
          </p:txBody>
        </p:sp>
        <p:sp>
          <p:nvSpPr>
            <p:cNvPr id="21" name="TextBox 20"/>
            <p:cNvSpPr txBox="1"/>
            <p:nvPr/>
          </p:nvSpPr>
          <p:spPr>
            <a:xfrm>
              <a:off x="8413847" y="3810000"/>
              <a:ext cx="882553" cy="369332"/>
            </a:xfrm>
            <a:prstGeom prst="rect">
              <a:avLst/>
            </a:prstGeom>
            <a:noFill/>
          </p:spPr>
          <p:txBody>
            <a:bodyPr wrap="square" rtlCol="0">
              <a:spAutoFit/>
            </a:bodyPr>
            <a:lstStyle/>
            <a:p>
              <a:r>
                <a:rPr lang="en-US" b="1" dirty="0">
                  <a:solidFill>
                    <a:srgbClr val="006600"/>
                  </a:solidFill>
                  <a:latin typeface="Calibri" panose="020F0502020204030204" pitchFamily="34" charset="0"/>
                  <a:cs typeface="Calibri" panose="020F0502020204030204" pitchFamily="34" charset="0"/>
                </a:rPr>
                <a:t>(n = 2)</a:t>
              </a:r>
            </a:p>
          </p:txBody>
        </p:sp>
        <p:sp>
          <p:nvSpPr>
            <p:cNvPr id="22" name="TextBox 21"/>
            <p:cNvSpPr txBox="1"/>
            <p:nvPr/>
          </p:nvSpPr>
          <p:spPr>
            <a:xfrm>
              <a:off x="8305800" y="4495800"/>
              <a:ext cx="882553" cy="369332"/>
            </a:xfrm>
            <a:prstGeom prst="rect">
              <a:avLst/>
            </a:prstGeom>
            <a:noFill/>
          </p:spPr>
          <p:txBody>
            <a:bodyPr wrap="square" rtlCol="0">
              <a:spAutoFit/>
            </a:bodyPr>
            <a:lstStyle/>
            <a:p>
              <a:r>
                <a:rPr lang="en-US" b="1" dirty="0">
                  <a:solidFill>
                    <a:srgbClr val="006600"/>
                  </a:solidFill>
                  <a:latin typeface="Calibri" panose="020F0502020204030204" pitchFamily="34" charset="0"/>
                  <a:cs typeface="Calibri" panose="020F0502020204030204" pitchFamily="34" charset="0"/>
                </a:rPr>
                <a:t>(n = 3)</a:t>
              </a:r>
            </a:p>
          </p:txBody>
        </p:sp>
      </p:grpSp>
      <p:grpSp>
        <p:nvGrpSpPr>
          <p:cNvPr id="5" name="Group 4"/>
          <p:cNvGrpSpPr/>
          <p:nvPr/>
        </p:nvGrpSpPr>
        <p:grpSpPr>
          <a:xfrm>
            <a:off x="304800" y="5651926"/>
            <a:ext cx="7391400" cy="977474"/>
            <a:chOff x="304800" y="5651926"/>
            <a:chExt cx="7391400" cy="977474"/>
          </a:xfrm>
        </p:grpSpPr>
        <p:sp>
          <p:nvSpPr>
            <p:cNvPr id="32" name="Rounded Rectangle 31"/>
            <p:cNvSpPr/>
            <p:nvPr/>
          </p:nvSpPr>
          <p:spPr>
            <a:xfrm>
              <a:off x="4267200" y="6177347"/>
              <a:ext cx="3429000" cy="45205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a:latin typeface="Calibri" panose="020F0502020204030204" pitchFamily="34" charset="0"/>
                  <a:cs typeface="Calibri" panose="020F0502020204030204" pitchFamily="34" charset="0"/>
                </a:rPr>
                <a:t>1        2         3          4 …..       </a:t>
              </a:r>
            </a:p>
          </p:txBody>
        </p:sp>
        <p:sp>
          <p:nvSpPr>
            <p:cNvPr id="34" name="Rounded Rectangle 33"/>
            <p:cNvSpPr/>
            <p:nvPr/>
          </p:nvSpPr>
          <p:spPr>
            <a:xfrm>
              <a:off x="4267200" y="5651926"/>
              <a:ext cx="3429000" cy="44407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a:t>K       L        M         N …..</a:t>
              </a:r>
            </a:p>
          </p:txBody>
        </p:sp>
        <p:grpSp>
          <p:nvGrpSpPr>
            <p:cNvPr id="35" name="Group 34"/>
            <p:cNvGrpSpPr/>
            <p:nvPr/>
          </p:nvGrpSpPr>
          <p:grpSpPr>
            <a:xfrm>
              <a:off x="304800" y="5791200"/>
              <a:ext cx="3886200" cy="685800"/>
              <a:chOff x="76200" y="2209800"/>
              <a:chExt cx="3886200" cy="685800"/>
            </a:xfrm>
          </p:grpSpPr>
          <p:sp>
            <p:nvSpPr>
              <p:cNvPr id="36" name="Rounded Rectangle 35"/>
              <p:cNvSpPr/>
              <p:nvPr/>
            </p:nvSpPr>
            <p:spPr>
              <a:xfrm>
                <a:off x="76200" y="2209800"/>
                <a:ext cx="3124200" cy="6858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a:t>Shells are designated by letters also</a:t>
                </a:r>
              </a:p>
            </p:txBody>
          </p:sp>
          <p:sp>
            <p:nvSpPr>
              <p:cNvPr id="38" name="Right Arrow 37"/>
              <p:cNvSpPr/>
              <p:nvPr/>
            </p:nvSpPr>
            <p:spPr>
              <a:xfrm>
                <a:off x="3200400" y="2514600"/>
                <a:ext cx="762000" cy="76200"/>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grpSp>
      </p:grpSp>
    </p:spTree>
  </p:cSld>
  <p:clrMapOvr>
    <a:masterClrMapping/>
  </p:clrMapOvr>
  <p:transition spd="med">
    <p:wipe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1000" fill="hold"/>
                                        <p:tgtEl>
                                          <p:spTgt spid="29"/>
                                        </p:tgtEl>
                                        <p:attrNameLst>
                                          <p:attrName>ppt_x</p:attrName>
                                        </p:attrNameLst>
                                      </p:cBhvr>
                                      <p:tavLst>
                                        <p:tav tm="0">
                                          <p:val>
                                            <p:strVal val="0-#ppt_w/2"/>
                                          </p:val>
                                        </p:tav>
                                        <p:tav tm="100000">
                                          <p:val>
                                            <p:strVal val="#ppt_x"/>
                                          </p:val>
                                        </p:tav>
                                      </p:tavLst>
                                    </p:anim>
                                    <p:anim calcmode="lin" valueType="num">
                                      <p:cBhvr additive="base">
                                        <p:cTn id="8" dur="1000" fill="hold"/>
                                        <p:tgtEl>
                                          <p:spTgt spid="29"/>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fill="hold" nodeType="afterEffect">
                                  <p:stCondLst>
                                    <p:cond delay="0"/>
                                  </p:stCondLst>
                                  <p:childTnLst>
                                    <p:set>
                                      <p:cBhvr>
                                        <p:cTn id="11" dur="1" fill="hold">
                                          <p:stCondLst>
                                            <p:cond delay="0"/>
                                          </p:stCondLst>
                                        </p:cTn>
                                        <p:tgtEl>
                                          <p:spTgt spid="30"/>
                                        </p:tgtEl>
                                        <p:attrNameLst>
                                          <p:attrName>style.visibility</p:attrName>
                                        </p:attrNameLst>
                                      </p:cBhvr>
                                      <p:to>
                                        <p:strVal val="visible"/>
                                      </p:to>
                                    </p:set>
                                    <p:anim calcmode="lin" valueType="num">
                                      <p:cBhvr additive="base">
                                        <p:cTn id="12" dur="1000" fill="hold"/>
                                        <p:tgtEl>
                                          <p:spTgt spid="30"/>
                                        </p:tgtEl>
                                        <p:attrNameLst>
                                          <p:attrName>ppt_x</p:attrName>
                                        </p:attrNameLst>
                                      </p:cBhvr>
                                      <p:tavLst>
                                        <p:tav tm="0">
                                          <p:val>
                                            <p:strVal val="0-#ppt_w/2"/>
                                          </p:val>
                                        </p:tav>
                                        <p:tav tm="100000">
                                          <p:val>
                                            <p:strVal val="#ppt_x"/>
                                          </p:val>
                                        </p:tav>
                                      </p:tavLst>
                                    </p:anim>
                                    <p:anim calcmode="lin" valueType="num">
                                      <p:cBhvr additive="base">
                                        <p:cTn id="13" dur="1000" fill="hold"/>
                                        <p:tgtEl>
                                          <p:spTgt spid="30"/>
                                        </p:tgtEl>
                                        <p:attrNameLst>
                                          <p:attrName>ppt_y</p:attrName>
                                        </p:attrNameLst>
                                      </p:cBhvr>
                                      <p:tavLst>
                                        <p:tav tm="0">
                                          <p:val>
                                            <p:strVal val="#ppt_y"/>
                                          </p:val>
                                        </p:tav>
                                        <p:tav tm="100000">
                                          <p:val>
                                            <p:strVal val="#ppt_y"/>
                                          </p:val>
                                        </p:tav>
                                      </p:tavLst>
                                    </p:anim>
                                  </p:childTnLst>
                                </p:cTn>
                              </p:par>
                            </p:childTnLst>
                          </p:cTn>
                        </p:par>
                        <p:par>
                          <p:cTn id="14" fill="hold">
                            <p:stCondLst>
                              <p:cond delay="2000"/>
                            </p:stCondLst>
                            <p:childTnLst>
                              <p:par>
                                <p:cTn id="15" presetID="2" presetClass="entr" presetSubtype="8" fill="hold" nodeType="afterEffect">
                                  <p:stCondLst>
                                    <p:cond delay="0"/>
                                  </p:stCondLst>
                                  <p:childTnLst>
                                    <p:set>
                                      <p:cBhvr>
                                        <p:cTn id="16" dur="1" fill="hold">
                                          <p:stCondLst>
                                            <p:cond delay="0"/>
                                          </p:stCondLst>
                                        </p:cTn>
                                        <p:tgtEl>
                                          <p:spTgt spid="31"/>
                                        </p:tgtEl>
                                        <p:attrNameLst>
                                          <p:attrName>style.visibility</p:attrName>
                                        </p:attrNameLst>
                                      </p:cBhvr>
                                      <p:to>
                                        <p:strVal val="visible"/>
                                      </p:to>
                                    </p:set>
                                    <p:anim calcmode="lin" valueType="num">
                                      <p:cBhvr additive="base">
                                        <p:cTn id="17" dur="1000" fill="hold"/>
                                        <p:tgtEl>
                                          <p:spTgt spid="31"/>
                                        </p:tgtEl>
                                        <p:attrNameLst>
                                          <p:attrName>ppt_x</p:attrName>
                                        </p:attrNameLst>
                                      </p:cBhvr>
                                      <p:tavLst>
                                        <p:tav tm="0">
                                          <p:val>
                                            <p:strVal val="0-#ppt_w/2"/>
                                          </p:val>
                                        </p:tav>
                                        <p:tav tm="100000">
                                          <p:val>
                                            <p:strVal val="#ppt_x"/>
                                          </p:val>
                                        </p:tav>
                                      </p:tavLst>
                                    </p:anim>
                                    <p:anim calcmode="lin" valueType="num">
                                      <p:cBhvr additive="base">
                                        <p:cTn id="18" dur="10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762000"/>
            <a:ext cx="8305800" cy="1143000"/>
          </a:xfrm>
        </p:spPr>
        <p:txBody>
          <a:bodyPr>
            <a:normAutofit fontScale="90000"/>
          </a:bodyPr>
          <a:lstStyle/>
          <a:p>
            <a:pPr lvl="0"/>
            <a:r>
              <a:rPr lang="en-US" b="1" i="1" dirty="0"/>
              <a:t>ii) </a:t>
            </a:r>
            <a:r>
              <a:rPr lang="en-US" b="1" i="1" dirty="0" err="1"/>
              <a:t>Azimuthal</a:t>
            </a:r>
            <a:r>
              <a:rPr lang="en-US" b="1" i="1" dirty="0"/>
              <a:t> quantum number (l)</a:t>
            </a:r>
            <a:br>
              <a:rPr lang="en-US" i="1" dirty="0"/>
            </a:br>
            <a:endParaRPr lang="en-US" i="1" dirty="0"/>
          </a:p>
        </p:txBody>
      </p:sp>
      <p:grpSp>
        <p:nvGrpSpPr>
          <p:cNvPr id="20" name="Group 19"/>
          <p:cNvGrpSpPr/>
          <p:nvPr/>
        </p:nvGrpSpPr>
        <p:grpSpPr>
          <a:xfrm>
            <a:off x="1371600" y="1371597"/>
            <a:ext cx="6479629" cy="808760"/>
            <a:chOff x="1066800" y="1295396"/>
            <a:chExt cx="7089476" cy="1270909"/>
          </a:xfrm>
        </p:grpSpPr>
        <p:sp>
          <p:nvSpPr>
            <p:cNvPr id="5" name="Rounded Rectangle 4"/>
            <p:cNvSpPr/>
            <p:nvPr/>
          </p:nvSpPr>
          <p:spPr>
            <a:xfrm>
              <a:off x="1066800" y="1295398"/>
              <a:ext cx="1981200" cy="127090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b="1" dirty="0"/>
                <a:t>Express</a:t>
              </a:r>
            </a:p>
          </p:txBody>
        </p:sp>
        <p:grpSp>
          <p:nvGrpSpPr>
            <p:cNvPr id="19" name="Group 18"/>
            <p:cNvGrpSpPr/>
            <p:nvPr/>
          </p:nvGrpSpPr>
          <p:grpSpPr>
            <a:xfrm>
              <a:off x="3048000" y="1295396"/>
              <a:ext cx="5108276" cy="1270907"/>
              <a:chOff x="3048000" y="1295396"/>
              <a:chExt cx="5108276" cy="1270907"/>
            </a:xfrm>
          </p:grpSpPr>
          <p:sp>
            <p:nvSpPr>
              <p:cNvPr id="10" name="Rounded Rectangle 9"/>
              <p:cNvSpPr/>
              <p:nvPr/>
            </p:nvSpPr>
            <p:spPr>
              <a:xfrm>
                <a:off x="4151555" y="1295396"/>
                <a:ext cx="4004721" cy="127090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b="1" dirty="0">
                    <a:highlight>
                      <a:srgbClr val="FFFF00"/>
                    </a:highlight>
                  </a:rPr>
                  <a:t>Concepts of orbitals of different shapes</a:t>
                </a:r>
              </a:p>
            </p:txBody>
          </p:sp>
          <p:sp>
            <p:nvSpPr>
              <p:cNvPr id="15" name="Right Arrow 14"/>
              <p:cNvSpPr/>
              <p:nvPr/>
            </p:nvSpPr>
            <p:spPr>
              <a:xfrm flipV="1">
                <a:off x="3048000" y="1822271"/>
                <a:ext cx="1103555" cy="71844"/>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grpSp>
      </p:grpSp>
      <p:grpSp>
        <p:nvGrpSpPr>
          <p:cNvPr id="21" name="Group 20"/>
          <p:cNvGrpSpPr/>
          <p:nvPr/>
        </p:nvGrpSpPr>
        <p:grpSpPr>
          <a:xfrm>
            <a:off x="1066800" y="2286000"/>
            <a:ext cx="7086600" cy="742950"/>
            <a:chOff x="1066800" y="2743200"/>
            <a:chExt cx="7086600" cy="1167493"/>
          </a:xfrm>
        </p:grpSpPr>
        <p:sp>
          <p:nvSpPr>
            <p:cNvPr id="7" name="Rounded Rectangle 6"/>
            <p:cNvSpPr/>
            <p:nvPr/>
          </p:nvSpPr>
          <p:spPr>
            <a:xfrm>
              <a:off x="1066800" y="2743200"/>
              <a:ext cx="1905000" cy="116749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b="1" dirty="0"/>
                <a:t>possible values of l</a:t>
              </a:r>
            </a:p>
          </p:txBody>
        </p:sp>
        <p:sp>
          <p:nvSpPr>
            <p:cNvPr id="11" name="Rounded Rectangle 10"/>
            <p:cNvSpPr/>
            <p:nvPr/>
          </p:nvSpPr>
          <p:spPr>
            <a:xfrm>
              <a:off x="3962400" y="2743200"/>
              <a:ext cx="4191000" cy="1137557"/>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b="1" dirty="0">
                  <a:latin typeface="Calibri" panose="020F0502020204030204" pitchFamily="34" charset="0"/>
                  <a:cs typeface="Calibri" panose="020F0502020204030204" pitchFamily="34" charset="0"/>
                </a:rPr>
                <a:t>0 to (n-1)</a:t>
              </a:r>
            </a:p>
            <a:p>
              <a:pPr algn="ctr"/>
              <a:r>
                <a:rPr lang="en-US" sz="2400" b="1" dirty="0">
                  <a:latin typeface="Calibri" panose="020F0502020204030204" pitchFamily="34" charset="0"/>
                  <a:cs typeface="Calibri" panose="020F0502020204030204" pitchFamily="34" charset="0"/>
                </a:rPr>
                <a:t>e.g. n = 3, </a:t>
              </a:r>
              <a:r>
                <a:rPr lang="en-US" sz="2400" b="1" dirty="0">
                  <a:cs typeface="Calibri" panose="020F0502020204030204" pitchFamily="34" charset="0"/>
                </a:rPr>
                <a:t>l</a:t>
              </a:r>
              <a:r>
                <a:rPr lang="en-US" sz="2400" b="1" dirty="0">
                  <a:latin typeface="Calibri" panose="020F0502020204030204" pitchFamily="34" charset="0"/>
                  <a:cs typeface="Calibri" panose="020F0502020204030204" pitchFamily="34" charset="0"/>
                </a:rPr>
                <a:t> = 0, 1, 2</a:t>
              </a:r>
            </a:p>
          </p:txBody>
        </p:sp>
        <p:sp>
          <p:nvSpPr>
            <p:cNvPr id="16" name="Right Arrow 15"/>
            <p:cNvSpPr/>
            <p:nvPr/>
          </p:nvSpPr>
          <p:spPr>
            <a:xfrm>
              <a:off x="2971800" y="3222171"/>
              <a:ext cx="990600" cy="97971"/>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grpSp>
      <p:grpSp>
        <p:nvGrpSpPr>
          <p:cNvPr id="22" name="Group 21"/>
          <p:cNvGrpSpPr/>
          <p:nvPr/>
        </p:nvGrpSpPr>
        <p:grpSpPr>
          <a:xfrm>
            <a:off x="685800" y="3124200"/>
            <a:ext cx="7848599" cy="838200"/>
            <a:chOff x="1066800" y="4114800"/>
            <a:chExt cx="7018459" cy="1117600"/>
          </a:xfrm>
        </p:grpSpPr>
        <p:sp>
          <p:nvSpPr>
            <p:cNvPr id="8" name="Rounded Rectangle 7"/>
            <p:cNvSpPr/>
            <p:nvPr/>
          </p:nvSpPr>
          <p:spPr>
            <a:xfrm>
              <a:off x="1066800" y="4191000"/>
              <a:ext cx="1981200" cy="10414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400" b="1" dirty="0"/>
                <a:t>Indicates</a:t>
              </a:r>
            </a:p>
          </p:txBody>
        </p:sp>
        <p:sp>
          <p:nvSpPr>
            <p:cNvPr id="12" name="Rounded Rectangle 11"/>
            <p:cNvSpPr/>
            <p:nvPr/>
          </p:nvSpPr>
          <p:spPr>
            <a:xfrm>
              <a:off x="3733800" y="4114800"/>
              <a:ext cx="4351459" cy="11176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400" b="1" dirty="0">
                  <a:highlight>
                    <a:srgbClr val="FFFF00"/>
                  </a:highlight>
                </a:rPr>
                <a:t>shapes and numbers of orbitals in a shell</a:t>
              </a:r>
            </a:p>
          </p:txBody>
        </p:sp>
        <p:sp>
          <p:nvSpPr>
            <p:cNvPr id="17" name="Right Arrow 16"/>
            <p:cNvSpPr/>
            <p:nvPr/>
          </p:nvSpPr>
          <p:spPr>
            <a:xfrm>
              <a:off x="3048000" y="4648200"/>
              <a:ext cx="685800" cy="76200"/>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grpSp>
      <p:grpSp>
        <p:nvGrpSpPr>
          <p:cNvPr id="23" name="Group 22"/>
          <p:cNvGrpSpPr/>
          <p:nvPr/>
        </p:nvGrpSpPr>
        <p:grpSpPr>
          <a:xfrm>
            <a:off x="228600" y="4114800"/>
            <a:ext cx="8686800" cy="794904"/>
            <a:chOff x="1421130" y="5562600"/>
            <a:chExt cx="6732270" cy="1092993"/>
          </a:xfrm>
        </p:grpSpPr>
        <p:sp>
          <p:nvSpPr>
            <p:cNvPr id="9" name="Rounded Rectangle 8"/>
            <p:cNvSpPr/>
            <p:nvPr/>
          </p:nvSpPr>
          <p:spPr>
            <a:xfrm>
              <a:off x="1421130" y="5562600"/>
              <a:ext cx="1626870" cy="1092993"/>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b="1" dirty="0"/>
                <a:t>Determine</a:t>
              </a:r>
            </a:p>
          </p:txBody>
        </p:sp>
        <p:sp>
          <p:nvSpPr>
            <p:cNvPr id="13" name="Rounded Rectangle 12"/>
            <p:cNvSpPr/>
            <p:nvPr/>
          </p:nvSpPr>
          <p:spPr>
            <a:xfrm>
              <a:off x="3733800" y="5562600"/>
              <a:ext cx="4419600" cy="1092993"/>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b="1" dirty="0"/>
                <a:t>total number of electrons in an orbital as </a:t>
              </a:r>
              <a:r>
                <a:rPr lang="en-US" sz="2400" b="1" dirty="0">
                  <a:highlight>
                    <a:srgbClr val="FFFF00"/>
                  </a:highlight>
                  <a:latin typeface="Calibri" panose="020F0502020204030204" pitchFamily="34" charset="0"/>
                  <a:cs typeface="Calibri" panose="020F0502020204030204" pitchFamily="34" charset="0"/>
                </a:rPr>
                <a:t>2(2l+1)</a:t>
              </a:r>
            </a:p>
          </p:txBody>
        </p:sp>
        <p:sp>
          <p:nvSpPr>
            <p:cNvPr id="18" name="Right Arrow 17"/>
            <p:cNvSpPr/>
            <p:nvPr/>
          </p:nvSpPr>
          <p:spPr>
            <a:xfrm>
              <a:off x="3048000" y="6086475"/>
              <a:ext cx="685800" cy="45719"/>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nvGrpSpPr>
          <p:cNvPr id="25" name="Group 24"/>
          <p:cNvGrpSpPr/>
          <p:nvPr/>
        </p:nvGrpSpPr>
        <p:grpSpPr>
          <a:xfrm>
            <a:off x="914400" y="5105400"/>
            <a:ext cx="7391400" cy="977474"/>
            <a:chOff x="304800" y="5651926"/>
            <a:chExt cx="7391400" cy="977474"/>
          </a:xfrm>
        </p:grpSpPr>
        <p:sp>
          <p:nvSpPr>
            <p:cNvPr id="26" name="Rounded Rectangle 25"/>
            <p:cNvSpPr/>
            <p:nvPr/>
          </p:nvSpPr>
          <p:spPr>
            <a:xfrm>
              <a:off x="4267200" y="6177347"/>
              <a:ext cx="3429000" cy="452053"/>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b="1" dirty="0">
                  <a:latin typeface="Calibri" panose="020F0502020204030204" pitchFamily="34" charset="0"/>
                  <a:cs typeface="Calibri" panose="020F0502020204030204" pitchFamily="34" charset="0"/>
                </a:rPr>
                <a:t>      </a:t>
              </a:r>
              <a:r>
                <a:rPr lang="en-US" sz="2400" b="1" i="1" dirty="0">
                  <a:cs typeface="Calibri" panose="020F0502020204030204" pitchFamily="34" charset="0"/>
                </a:rPr>
                <a:t>  l     </a:t>
              </a:r>
              <a:r>
                <a:rPr lang="en-US" sz="2400" b="1" dirty="0">
                  <a:latin typeface="Calibri" panose="020F0502020204030204" pitchFamily="34" charset="0"/>
                  <a:cs typeface="Calibri" panose="020F0502020204030204" pitchFamily="34" charset="0"/>
                </a:rPr>
                <a:t>0   1    2    3    4  ...       </a:t>
              </a:r>
            </a:p>
          </p:txBody>
        </p:sp>
        <p:sp>
          <p:nvSpPr>
            <p:cNvPr id="27" name="Rounded Rectangle 26"/>
            <p:cNvSpPr/>
            <p:nvPr/>
          </p:nvSpPr>
          <p:spPr>
            <a:xfrm>
              <a:off x="4267200" y="5651926"/>
              <a:ext cx="3429000" cy="44407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b="1" dirty="0"/>
                <a:t>Letter  s   p   d    f    g … </a:t>
              </a:r>
            </a:p>
          </p:txBody>
        </p:sp>
        <p:grpSp>
          <p:nvGrpSpPr>
            <p:cNvPr id="28" name="Group 27"/>
            <p:cNvGrpSpPr/>
            <p:nvPr/>
          </p:nvGrpSpPr>
          <p:grpSpPr>
            <a:xfrm>
              <a:off x="304800" y="5728126"/>
              <a:ext cx="3886200" cy="825074"/>
              <a:chOff x="76200" y="2146726"/>
              <a:chExt cx="3886200" cy="825074"/>
            </a:xfrm>
          </p:grpSpPr>
          <p:sp>
            <p:nvSpPr>
              <p:cNvPr id="29" name="Rounded Rectangle 28"/>
              <p:cNvSpPr/>
              <p:nvPr/>
            </p:nvSpPr>
            <p:spPr>
              <a:xfrm>
                <a:off x="76200" y="2146726"/>
                <a:ext cx="3124200" cy="82507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00" b="1" dirty="0"/>
                  <a:t>Subshells are denoted by letters as </a:t>
                </a:r>
              </a:p>
            </p:txBody>
          </p:sp>
          <p:sp>
            <p:nvSpPr>
              <p:cNvPr id="30" name="Right Arrow 29"/>
              <p:cNvSpPr/>
              <p:nvPr/>
            </p:nvSpPr>
            <p:spPr>
              <a:xfrm>
                <a:off x="3200400" y="2514600"/>
                <a:ext cx="762000" cy="76200"/>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grpSp>
      </p:grpSp>
      <p:grpSp>
        <p:nvGrpSpPr>
          <p:cNvPr id="31" name="Group 30"/>
          <p:cNvGrpSpPr/>
          <p:nvPr/>
        </p:nvGrpSpPr>
        <p:grpSpPr>
          <a:xfrm>
            <a:off x="987971" y="6172200"/>
            <a:ext cx="7851229" cy="609600"/>
            <a:chOff x="-433892" y="1608362"/>
            <a:chExt cx="8590168" cy="957943"/>
          </a:xfrm>
        </p:grpSpPr>
        <p:sp>
          <p:nvSpPr>
            <p:cNvPr id="32" name="Rounded Rectangle 31"/>
            <p:cNvSpPr/>
            <p:nvPr/>
          </p:nvSpPr>
          <p:spPr>
            <a:xfrm>
              <a:off x="-433892" y="1608362"/>
              <a:ext cx="3481891" cy="95794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b="1" dirty="0"/>
                <a:t>Maximum number of electrons</a:t>
              </a:r>
            </a:p>
          </p:txBody>
        </p:sp>
        <p:grpSp>
          <p:nvGrpSpPr>
            <p:cNvPr id="33" name="Group 18"/>
            <p:cNvGrpSpPr/>
            <p:nvPr/>
          </p:nvGrpSpPr>
          <p:grpSpPr>
            <a:xfrm>
              <a:off x="3048000" y="1608362"/>
              <a:ext cx="5108276" cy="957941"/>
              <a:chOff x="3048000" y="1608362"/>
              <a:chExt cx="5108276" cy="957941"/>
            </a:xfrm>
          </p:grpSpPr>
          <p:sp>
            <p:nvSpPr>
              <p:cNvPr id="34" name="Rounded Rectangle 33"/>
              <p:cNvSpPr/>
              <p:nvPr/>
            </p:nvSpPr>
            <p:spPr>
              <a:xfrm>
                <a:off x="4151555" y="1608362"/>
                <a:ext cx="4004721" cy="957941"/>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b="1" dirty="0">
                    <a:latin typeface="Calibri" panose="020F0502020204030204" pitchFamily="34" charset="0"/>
                    <a:cs typeface="Calibri" panose="020F0502020204030204" pitchFamily="34" charset="0"/>
                  </a:rPr>
                  <a:t>2     6     10     14  </a:t>
                </a:r>
              </a:p>
            </p:txBody>
          </p:sp>
          <p:sp>
            <p:nvSpPr>
              <p:cNvPr id="35" name="Right Arrow 34"/>
              <p:cNvSpPr/>
              <p:nvPr/>
            </p:nvSpPr>
            <p:spPr>
              <a:xfrm flipV="1">
                <a:off x="3048000" y="1822270"/>
                <a:ext cx="1103555" cy="145319"/>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grpSp>
      </p:grpSp>
      <p:grpSp>
        <p:nvGrpSpPr>
          <p:cNvPr id="2" name="Group 1"/>
          <p:cNvGrpSpPr/>
          <p:nvPr/>
        </p:nvGrpSpPr>
        <p:grpSpPr>
          <a:xfrm>
            <a:off x="6095206" y="6019800"/>
            <a:ext cx="1600996" cy="305594"/>
            <a:chOff x="6095206" y="6019800"/>
            <a:chExt cx="1600996" cy="305594"/>
          </a:xfrm>
        </p:grpSpPr>
        <p:cxnSp>
          <p:nvCxnSpPr>
            <p:cNvPr id="38" name="Straight Arrow Connector 37"/>
            <p:cNvCxnSpPr/>
            <p:nvPr/>
          </p:nvCxnSpPr>
          <p:spPr>
            <a:xfrm rot="5400000">
              <a:off x="5943600" y="6172200"/>
              <a:ext cx="304800" cy="1588"/>
            </a:xfrm>
            <a:prstGeom prst="straightConnector1">
              <a:avLst/>
            </a:prstGeom>
            <a:ln w="25400">
              <a:solidFill>
                <a:srgbClr val="CC330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rot="16200000" flipH="1">
              <a:off x="6362700" y="6134101"/>
              <a:ext cx="304800" cy="76200"/>
            </a:xfrm>
            <a:prstGeom prst="straightConnector1">
              <a:avLst/>
            </a:prstGeom>
            <a:ln w="25400">
              <a:solidFill>
                <a:srgbClr val="CC3300"/>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rot="16200000" flipH="1">
              <a:off x="6896100" y="6057900"/>
              <a:ext cx="304802" cy="228601"/>
            </a:xfrm>
            <a:prstGeom prst="straightConnector1">
              <a:avLst/>
            </a:prstGeom>
            <a:ln w="25400">
              <a:solidFill>
                <a:srgbClr val="CC3300"/>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7315198" y="6019801"/>
              <a:ext cx="381004" cy="304801"/>
            </a:xfrm>
            <a:prstGeom prst="straightConnector1">
              <a:avLst/>
            </a:prstGeom>
            <a:ln w="25400">
              <a:solidFill>
                <a:srgbClr val="CC330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med">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1000" fill="hold"/>
                                        <p:tgtEl>
                                          <p:spTgt spid="20"/>
                                        </p:tgtEl>
                                        <p:attrNameLst>
                                          <p:attrName>ppt_x</p:attrName>
                                        </p:attrNameLst>
                                      </p:cBhvr>
                                      <p:tavLst>
                                        <p:tav tm="0">
                                          <p:val>
                                            <p:strVal val="#ppt_x"/>
                                          </p:val>
                                        </p:tav>
                                        <p:tav tm="100000">
                                          <p:val>
                                            <p:strVal val="#ppt_x"/>
                                          </p:val>
                                        </p:tav>
                                      </p:tavLst>
                                    </p:anim>
                                    <p:anim calcmode="lin" valueType="num">
                                      <p:cBhvr additive="base">
                                        <p:cTn id="8" dur="1000" fill="hold"/>
                                        <p:tgtEl>
                                          <p:spTgt spid="20"/>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additive="base">
                                        <p:cTn id="12" dur="500" fill="hold"/>
                                        <p:tgtEl>
                                          <p:spTgt spid="21"/>
                                        </p:tgtEl>
                                        <p:attrNameLst>
                                          <p:attrName>ppt_x</p:attrName>
                                        </p:attrNameLst>
                                      </p:cBhvr>
                                      <p:tavLst>
                                        <p:tav tm="0">
                                          <p:val>
                                            <p:strVal val="#ppt_x"/>
                                          </p:val>
                                        </p:tav>
                                        <p:tav tm="100000">
                                          <p:val>
                                            <p:strVal val="#ppt_x"/>
                                          </p:val>
                                        </p:tav>
                                      </p:tavLst>
                                    </p:anim>
                                    <p:anim calcmode="lin" valueType="num">
                                      <p:cBhvr additive="base">
                                        <p:cTn id="13" dur="500" fill="hold"/>
                                        <p:tgtEl>
                                          <p:spTgt spid="21"/>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2" presetClass="entr" presetSubtype="4" fill="hold" nodeType="afterEffect">
                                  <p:stCondLst>
                                    <p:cond delay="0"/>
                                  </p:stCondLst>
                                  <p:childTnLst>
                                    <p:set>
                                      <p:cBhvr>
                                        <p:cTn id="16" dur="1" fill="hold">
                                          <p:stCondLst>
                                            <p:cond delay="0"/>
                                          </p:stCondLst>
                                        </p:cTn>
                                        <p:tgtEl>
                                          <p:spTgt spid="22"/>
                                        </p:tgtEl>
                                        <p:attrNameLst>
                                          <p:attrName>style.visibility</p:attrName>
                                        </p:attrNameLst>
                                      </p:cBhvr>
                                      <p:to>
                                        <p:strVal val="visible"/>
                                      </p:to>
                                    </p:set>
                                    <p:anim calcmode="lin" valueType="num">
                                      <p:cBhvr additive="base">
                                        <p:cTn id="17" dur="1000" fill="hold"/>
                                        <p:tgtEl>
                                          <p:spTgt spid="22"/>
                                        </p:tgtEl>
                                        <p:attrNameLst>
                                          <p:attrName>ppt_x</p:attrName>
                                        </p:attrNameLst>
                                      </p:cBhvr>
                                      <p:tavLst>
                                        <p:tav tm="0">
                                          <p:val>
                                            <p:strVal val="#ppt_x"/>
                                          </p:val>
                                        </p:tav>
                                        <p:tav tm="100000">
                                          <p:val>
                                            <p:strVal val="#ppt_x"/>
                                          </p:val>
                                        </p:tav>
                                      </p:tavLst>
                                    </p:anim>
                                    <p:anim calcmode="lin" valueType="num">
                                      <p:cBhvr additive="base">
                                        <p:cTn id="18" dur="1000" fill="hold"/>
                                        <p:tgtEl>
                                          <p:spTgt spid="22"/>
                                        </p:tgtEl>
                                        <p:attrNameLst>
                                          <p:attrName>ppt_y</p:attrName>
                                        </p:attrNameLst>
                                      </p:cBhvr>
                                      <p:tavLst>
                                        <p:tav tm="0">
                                          <p:val>
                                            <p:strVal val="1+#ppt_h/2"/>
                                          </p:val>
                                        </p:tav>
                                        <p:tav tm="100000">
                                          <p:val>
                                            <p:strVal val="#ppt_y"/>
                                          </p:val>
                                        </p:tav>
                                      </p:tavLst>
                                    </p:anim>
                                  </p:childTnLst>
                                </p:cTn>
                              </p:par>
                            </p:childTnLst>
                          </p:cTn>
                        </p:par>
                        <p:par>
                          <p:cTn id="19" fill="hold">
                            <p:stCondLst>
                              <p:cond delay="2500"/>
                            </p:stCondLst>
                            <p:childTnLst>
                              <p:par>
                                <p:cTn id="20" presetID="2" presetClass="entr" presetSubtype="4" fill="hold" nodeType="afterEffect">
                                  <p:stCondLst>
                                    <p:cond delay="0"/>
                                  </p:stCondLst>
                                  <p:childTnLst>
                                    <p:set>
                                      <p:cBhvr>
                                        <p:cTn id="21" dur="1" fill="hold">
                                          <p:stCondLst>
                                            <p:cond delay="0"/>
                                          </p:stCondLst>
                                        </p:cTn>
                                        <p:tgtEl>
                                          <p:spTgt spid="23"/>
                                        </p:tgtEl>
                                        <p:attrNameLst>
                                          <p:attrName>style.visibility</p:attrName>
                                        </p:attrNameLst>
                                      </p:cBhvr>
                                      <p:to>
                                        <p:strVal val="visible"/>
                                      </p:to>
                                    </p:set>
                                    <p:anim calcmode="lin" valueType="num">
                                      <p:cBhvr additive="base">
                                        <p:cTn id="22" dur="1000" fill="hold"/>
                                        <p:tgtEl>
                                          <p:spTgt spid="23"/>
                                        </p:tgtEl>
                                        <p:attrNameLst>
                                          <p:attrName>ppt_x</p:attrName>
                                        </p:attrNameLst>
                                      </p:cBhvr>
                                      <p:tavLst>
                                        <p:tav tm="0">
                                          <p:val>
                                            <p:strVal val="#ppt_x"/>
                                          </p:val>
                                        </p:tav>
                                        <p:tav tm="100000">
                                          <p:val>
                                            <p:strVal val="#ppt_x"/>
                                          </p:val>
                                        </p:tav>
                                      </p:tavLst>
                                    </p:anim>
                                    <p:anim calcmode="lin" valueType="num">
                                      <p:cBhvr additive="base">
                                        <p:cTn id="23" dur="10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 calcmode="lin" valueType="num">
                                      <p:cBhvr additive="base">
                                        <p:cTn id="28" dur="500" fill="hold"/>
                                        <p:tgtEl>
                                          <p:spTgt spid="2"/>
                                        </p:tgtEl>
                                        <p:attrNameLst>
                                          <p:attrName>ppt_x</p:attrName>
                                        </p:attrNameLst>
                                      </p:cBhvr>
                                      <p:tavLst>
                                        <p:tav tm="0">
                                          <p:val>
                                            <p:strVal val="#ppt_x"/>
                                          </p:val>
                                        </p:tav>
                                        <p:tav tm="100000">
                                          <p:val>
                                            <p:strVal val="#ppt_x"/>
                                          </p:val>
                                        </p:tav>
                                      </p:tavLst>
                                    </p:anim>
                                    <p:anim calcmode="lin" valueType="num">
                                      <p:cBhvr additive="base">
                                        <p:cTn id="29" dur="500" fill="hold"/>
                                        <p:tgtEl>
                                          <p:spTgt spid="2"/>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25"/>
                                        </p:tgtEl>
                                        <p:attrNameLst>
                                          <p:attrName>style.visibility</p:attrName>
                                        </p:attrNameLst>
                                      </p:cBhvr>
                                      <p:to>
                                        <p:strVal val="visible"/>
                                      </p:to>
                                    </p:set>
                                    <p:anim calcmode="lin" valueType="num">
                                      <p:cBhvr additive="base">
                                        <p:cTn id="32" dur="500" fill="hold"/>
                                        <p:tgtEl>
                                          <p:spTgt spid="25"/>
                                        </p:tgtEl>
                                        <p:attrNameLst>
                                          <p:attrName>ppt_x</p:attrName>
                                        </p:attrNameLst>
                                      </p:cBhvr>
                                      <p:tavLst>
                                        <p:tav tm="0">
                                          <p:val>
                                            <p:strVal val="#ppt_x"/>
                                          </p:val>
                                        </p:tav>
                                        <p:tav tm="100000">
                                          <p:val>
                                            <p:strVal val="#ppt_x"/>
                                          </p:val>
                                        </p:tav>
                                      </p:tavLst>
                                    </p:anim>
                                    <p:anim calcmode="lin" valueType="num">
                                      <p:cBhvr additive="base">
                                        <p:cTn id="33" dur="500" fill="hold"/>
                                        <p:tgtEl>
                                          <p:spTgt spid="25"/>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31"/>
                                        </p:tgtEl>
                                        <p:attrNameLst>
                                          <p:attrName>style.visibility</p:attrName>
                                        </p:attrNameLst>
                                      </p:cBhvr>
                                      <p:to>
                                        <p:strVal val="visible"/>
                                      </p:to>
                                    </p:set>
                                    <p:anim calcmode="lin" valueType="num">
                                      <p:cBhvr additive="base">
                                        <p:cTn id="36" dur="500" fill="hold"/>
                                        <p:tgtEl>
                                          <p:spTgt spid="31"/>
                                        </p:tgtEl>
                                        <p:attrNameLst>
                                          <p:attrName>ppt_x</p:attrName>
                                        </p:attrNameLst>
                                      </p:cBhvr>
                                      <p:tavLst>
                                        <p:tav tm="0">
                                          <p:val>
                                            <p:strVal val="#ppt_x"/>
                                          </p:val>
                                        </p:tav>
                                        <p:tav tm="100000">
                                          <p:val>
                                            <p:strVal val="#ppt_x"/>
                                          </p:val>
                                        </p:tav>
                                      </p:tavLst>
                                    </p:anim>
                                    <p:anim calcmode="lin" valueType="num">
                                      <p:cBhvr additive="base">
                                        <p:cTn id="37"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28600"/>
            <a:ext cx="8305800" cy="1143000"/>
          </a:xfrm>
        </p:spPr>
        <p:txBody>
          <a:bodyPr>
            <a:normAutofit fontScale="90000"/>
          </a:bodyPr>
          <a:lstStyle/>
          <a:p>
            <a:pPr lvl="0"/>
            <a:r>
              <a:rPr lang="en-US" b="1" i="1" dirty="0"/>
              <a:t>iii) Magnetic quantum number (m</a:t>
            </a:r>
            <a:r>
              <a:rPr lang="en-US" b="1" i="1" baseline="-25000" dirty="0"/>
              <a:t>l</a:t>
            </a:r>
            <a:r>
              <a:rPr lang="en-US" b="1" i="1" dirty="0"/>
              <a:t>)</a:t>
            </a:r>
            <a:endParaRPr lang="en-US" i="1" dirty="0"/>
          </a:p>
        </p:txBody>
      </p:sp>
      <p:grpSp>
        <p:nvGrpSpPr>
          <p:cNvPr id="2" name="Group 1"/>
          <p:cNvGrpSpPr/>
          <p:nvPr/>
        </p:nvGrpSpPr>
        <p:grpSpPr>
          <a:xfrm>
            <a:off x="990600" y="1524000"/>
            <a:ext cx="7239000" cy="3733800"/>
            <a:chOff x="1143000" y="1524000"/>
            <a:chExt cx="7239000" cy="3733800"/>
          </a:xfrm>
        </p:grpSpPr>
        <p:grpSp>
          <p:nvGrpSpPr>
            <p:cNvPr id="16" name="Group 15"/>
            <p:cNvGrpSpPr/>
            <p:nvPr/>
          </p:nvGrpSpPr>
          <p:grpSpPr>
            <a:xfrm>
              <a:off x="1143000" y="2743200"/>
              <a:ext cx="7239000" cy="1295400"/>
              <a:chOff x="990600" y="1752600"/>
              <a:chExt cx="7239000" cy="1295400"/>
            </a:xfrm>
            <a:solidFill>
              <a:schemeClr val="bg1"/>
            </a:solidFill>
          </p:grpSpPr>
          <p:sp>
            <p:nvSpPr>
              <p:cNvPr id="6" name="Rounded Rectangle 5"/>
              <p:cNvSpPr/>
              <p:nvPr/>
            </p:nvSpPr>
            <p:spPr>
              <a:xfrm>
                <a:off x="990600" y="1981200"/>
                <a:ext cx="1981200" cy="838200"/>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b="1" dirty="0">
                    <a:solidFill>
                      <a:schemeClr val="tx1"/>
                    </a:solidFill>
                  </a:rPr>
                  <a:t>allowed values</a:t>
                </a:r>
              </a:p>
            </p:txBody>
          </p:sp>
          <p:sp>
            <p:nvSpPr>
              <p:cNvPr id="10" name="Rounded Rectangle 9"/>
              <p:cNvSpPr/>
              <p:nvPr/>
            </p:nvSpPr>
            <p:spPr>
              <a:xfrm>
                <a:off x="3962400" y="1752600"/>
                <a:ext cx="4267200" cy="1295400"/>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b="1" dirty="0">
                    <a:solidFill>
                      <a:schemeClr val="tx1"/>
                    </a:solidFill>
                    <a:highlight>
                      <a:srgbClr val="FFFF00"/>
                    </a:highlight>
                    <a:latin typeface="Calibri" panose="020F0502020204030204" pitchFamily="34" charset="0"/>
                    <a:cs typeface="Calibri" panose="020F0502020204030204" pitchFamily="34" charset="0"/>
                  </a:rPr>
                  <a:t>-l </a:t>
                </a:r>
                <a:r>
                  <a:rPr lang="en-US" sz="2000" b="1" dirty="0">
                    <a:solidFill>
                      <a:schemeClr val="tx1"/>
                    </a:solidFill>
                    <a:highlight>
                      <a:srgbClr val="FFFF00"/>
                    </a:highlight>
                  </a:rPr>
                  <a:t>through </a:t>
                </a:r>
                <a:r>
                  <a:rPr lang="en-US" sz="2000" b="1" dirty="0">
                    <a:solidFill>
                      <a:schemeClr val="tx1"/>
                    </a:solidFill>
                    <a:highlight>
                      <a:srgbClr val="FFFF00"/>
                    </a:highlight>
                    <a:latin typeface="Calibri" panose="020F0502020204030204" pitchFamily="34" charset="0"/>
                    <a:cs typeface="Calibri" panose="020F0502020204030204" pitchFamily="34" charset="0"/>
                  </a:rPr>
                  <a:t>0</a:t>
                </a:r>
                <a:r>
                  <a:rPr lang="en-US" sz="2000" b="1" dirty="0">
                    <a:solidFill>
                      <a:schemeClr val="tx1"/>
                    </a:solidFill>
                    <a:highlight>
                      <a:srgbClr val="FFFF00"/>
                    </a:highlight>
                  </a:rPr>
                  <a:t> to </a:t>
                </a:r>
                <a:r>
                  <a:rPr lang="en-US" sz="2000" b="1" dirty="0">
                    <a:solidFill>
                      <a:schemeClr val="tx1"/>
                    </a:solidFill>
                    <a:highlight>
                      <a:srgbClr val="FFFF00"/>
                    </a:highlight>
                    <a:latin typeface="Calibri" panose="020F0502020204030204" pitchFamily="34" charset="0"/>
                    <a:cs typeface="Calibri" panose="020F0502020204030204" pitchFamily="34" charset="0"/>
                  </a:rPr>
                  <a:t>+l</a:t>
                </a:r>
              </a:p>
              <a:p>
                <a:pPr algn="ctr"/>
                <a:r>
                  <a:rPr lang="en-US" sz="2000" b="1" dirty="0">
                    <a:solidFill>
                      <a:schemeClr val="tx1"/>
                    </a:solidFill>
                    <a:latin typeface="Calibri" panose="020F0502020204030204" pitchFamily="34" charset="0"/>
                    <a:cs typeface="Calibri" panose="020F0502020204030204" pitchFamily="34" charset="0"/>
                  </a:rPr>
                  <a:t>For l = 0, m</a:t>
                </a:r>
                <a:r>
                  <a:rPr lang="en-US" sz="2000" b="1" baseline="-25000" dirty="0">
                    <a:solidFill>
                      <a:schemeClr val="tx1"/>
                    </a:solidFill>
                    <a:latin typeface="Calibri" panose="020F0502020204030204" pitchFamily="34" charset="0"/>
                    <a:cs typeface="Calibri" panose="020F0502020204030204" pitchFamily="34" charset="0"/>
                  </a:rPr>
                  <a:t>l</a:t>
                </a:r>
                <a:r>
                  <a:rPr lang="en-US" sz="2000" b="1" dirty="0">
                    <a:solidFill>
                      <a:schemeClr val="tx1"/>
                    </a:solidFill>
                    <a:latin typeface="Calibri" panose="020F0502020204030204" pitchFamily="34" charset="0"/>
                    <a:cs typeface="Calibri" panose="020F0502020204030204" pitchFamily="34" charset="0"/>
                  </a:rPr>
                  <a:t> = 0 (s subshell)</a:t>
                </a:r>
              </a:p>
              <a:p>
                <a:pPr algn="ctr"/>
                <a:r>
                  <a:rPr lang="en-US" sz="2000" b="1" dirty="0">
                    <a:solidFill>
                      <a:schemeClr val="tx1"/>
                    </a:solidFill>
                    <a:latin typeface="Calibri" panose="020F0502020204030204" pitchFamily="34" charset="0"/>
                    <a:cs typeface="Calibri" panose="020F0502020204030204" pitchFamily="34" charset="0"/>
                  </a:rPr>
                  <a:t>For l = 1, m</a:t>
                </a:r>
                <a:r>
                  <a:rPr lang="en-US" sz="2000" b="1" baseline="-25000" dirty="0">
                    <a:solidFill>
                      <a:schemeClr val="tx1"/>
                    </a:solidFill>
                    <a:latin typeface="Calibri" panose="020F0502020204030204" pitchFamily="34" charset="0"/>
                    <a:cs typeface="Calibri" panose="020F0502020204030204" pitchFamily="34" charset="0"/>
                  </a:rPr>
                  <a:t>l</a:t>
                </a:r>
                <a:r>
                  <a:rPr lang="en-US" sz="2000" b="1" dirty="0">
                    <a:solidFill>
                      <a:schemeClr val="tx1"/>
                    </a:solidFill>
                    <a:latin typeface="Calibri" panose="020F0502020204030204" pitchFamily="34" charset="0"/>
                    <a:cs typeface="Calibri" panose="020F0502020204030204" pitchFamily="34" charset="0"/>
                  </a:rPr>
                  <a:t> = -1, 0, +1 (p subshell)</a:t>
                </a:r>
              </a:p>
            </p:txBody>
          </p:sp>
          <p:sp>
            <p:nvSpPr>
              <p:cNvPr id="13" name="Right Arrow 12"/>
              <p:cNvSpPr/>
              <p:nvPr/>
            </p:nvSpPr>
            <p:spPr>
              <a:xfrm>
                <a:off x="2971800" y="2362200"/>
                <a:ext cx="990600" cy="45719"/>
              </a:xfrm>
              <a:prstGeom prst="rightArrow">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solidFill>
                    <a:schemeClr val="tx1"/>
                  </a:solidFill>
                </a:endParaRPr>
              </a:p>
            </p:txBody>
          </p:sp>
        </p:grpSp>
        <p:grpSp>
          <p:nvGrpSpPr>
            <p:cNvPr id="17" name="Group 16"/>
            <p:cNvGrpSpPr/>
            <p:nvPr/>
          </p:nvGrpSpPr>
          <p:grpSpPr>
            <a:xfrm>
              <a:off x="1143000" y="1524000"/>
              <a:ext cx="7239000" cy="914400"/>
              <a:chOff x="990600" y="3352800"/>
              <a:chExt cx="7239000" cy="914400"/>
            </a:xfrm>
          </p:grpSpPr>
          <p:sp>
            <p:nvSpPr>
              <p:cNvPr id="8" name="Rounded Rectangle 7"/>
              <p:cNvSpPr/>
              <p:nvPr/>
            </p:nvSpPr>
            <p:spPr>
              <a:xfrm>
                <a:off x="990600" y="3429000"/>
                <a:ext cx="1981200" cy="8382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b="1" dirty="0"/>
                  <a:t>indicates</a:t>
                </a:r>
              </a:p>
            </p:txBody>
          </p:sp>
          <p:sp>
            <p:nvSpPr>
              <p:cNvPr id="11" name="Rounded Rectangle 10"/>
              <p:cNvSpPr/>
              <p:nvPr/>
            </p:nvSpPr>
            <p:spPr>
              <a:xfrm>
                <a:off x="3962400" y="3352800"/>
                <a:ext cx="4267200" cy="8382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b="1" dirty="0">
                    <a:highlight>
                      <a:srgbClr val="FFFF00"/>
                    </a:highlight>
                  </a:rPr>
                  <a:t>orientation of orbitals in </a:t>
                </a:r>
                <a:r>
                  <a:rPr lang="en-US" sz="2000" b="1" dirty="0">
                    <a:highlight>
                      <a:srgbClr val="FFFF00"/>
                    </a:highlight>
                    <a:latin typeface="Calibri" panose="020F0502020204030204" pitchFamily="34" charset="0"/>
                    <a:cs typeface="Calibri" panose="020F0502020204030204" pitchFamily="34" charset="0"/>
                  </a:rPr>
                  <a:t>3 </a:t>
                </a:r>
                <a:r>
                  <a:rPr lang="en-US" sz="2000" b="1" dirty="0">
                    <a:highlight>
                      <a:srgbClr val="FFFF00"/>
                    </a:highlight>
                  </a:rPr>
                  <a:t>dimensional space</a:t>
                </a:r>
              </a:p>
            </p:txBody>
          </p:sp>
          <p:sp>
            <p:nvSpPr>
              <p:cNvPr id="14" name="Right Arrow 13"/>
              <p:cNvSpPr/>
              <p:nvPr/>
            </p:nvSpPr>
            <p:spPr>
              <a:xfrm>
                <a:off x="2971800" y="3733800"/>
                <a:ext cx="990600" cy="76200"/>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grpSp>
        <p:grpSp>
          <p:nvGrpSpPr>
            <p:cNvPr id="18" name="Group 17"/>
            <p:cNvGrpSpPr/>
            <p:nvPr/>
          </p:nvGrpSpPr>
          <p:grpSpPr>
            <a:xfrm>
              <a:off x="1143000" y="4419600"/>
              <a:ext cx="7239000" cy="838200"/>
              <a:chOff x="990600" y="5257800"/>
              <a:chExt cx="7239000" cy="838200"/>
            </a:xfrm>
          </p:grpSpPr>
          <p:sp>
            <p:nvSpPr>
              <p:cNvPr id="7" name="Rounded Rectangle 6"/>
              <p:cNvSpPr/>
              <p:nvPr/>
            </p:nvSpPr>
            <p:spPr>
              <a:xfrm>
                <a:off x="990600" y="5257800"/>
                <a:ext cx="2057400" cy="8382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000" b="1" dirty="0"/>
                  <a:t>Determine </a:t>
                </a:r>
              </a:p>
            </p:txBody>
          </p:sp>
          <p:sp>
            <p:nvSpPr>
              <p:cNvPr id="12" name="Rounded Rectangle 11"/>
              <p:cNvSpPr/>
              <p:nvPr/>
            </p:nvSpPr>
            <p:spPr>
              <a:xfrm>
                <a:off x="3962400" y="5257800"/>
                <a:ext cx="4267200" cy="8382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000" b="1" dirty="0">
                    <a:highlight>
                      <a:srgbClr val="FFFF00"/>
                    </a:highlight>
                  </a:rPr>
                  <a:t>total number of orbital in a subshell</a:t>
                </a:r>
              </a:p>
            </p:txBody>
          </p:sp>
          <p:sp>
            <p:nvSpPr>
              <p:cNvPr id="15" name="Right Arrow 14"/>
              <p:cNvSpPr/>
              <p:nvPr/>
            </p:nvSpPr>
            <p:spPr>
              <a:xfrm>
                <a:off x="3048000" y="5638800"/>
                <a:ext cx="914400" cy="45719"/>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grpSp>
      </p:grpSp>
    </p:spTree>
  </p:cSld>
  <p:clrMapOvr>
    <a:masterClrMapping/>
  </p:clrMapOvr>
  <p:transition spd="med">
    <p:wedg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p:cNvSpPr>
            <a:spLocks noGrp="1"/>
          </p:cNvSpPr>
          <p:nvPr>
            <p:ph type="title"/>
          </p:nvPr>
        </p:nvSpPr>
        <p:spPr>
          <a:xfrm>
            <a:off x="457200" y="228600"/>
            <a:ext cx="8305800" cy="1143000"/>
          </a:xfrm>
        </p:spPr>
        <p:txBody>
          <a:bodyPr>
            <a:normAutofit/>
          </a:bodyPr>
          <a:lstStyle/>
          <a:p>
            <a:pPr lvl="0"/>
            <a:r>
              <a:rPr lang="en-US" b="1" i="1" dirty="0"/>
              <a:t>iii) Spin quantum number (</a:t>
            </a:r>
            <a:r>
              <a:rPr lang="en-US" b="1" i="1" dirty="0" err="1"/>
              <a:t>m</a:t>
            </a:r>
            <a:r>
              <a:rPr lang="en-US" b="1" i="1" baseline="-25000" dirty="0" err="1"/>
              <a:t>s</a:t>
            </a:r>
            <a:r>
              <a:rPr lang="en-US" b="1" i="1" dirty="0"/>
              <a:t>)</a:t>
            </a:r>
            <a:endParaRPr lang="en-US" i="1" dirty="0"/>
          </a:p>
        </p:txBody>
      </p:sp>
      <p:pic>
        <p:nvPicPr>
          <p:cNvPr id="18" name="Picture 17"/>
          <p:cNvPicPr>
            <a:picLocks noChangeAspect="1"/>
          </p:cNvPicPr>
          <p:nvPr/>
        </p:nvPicPr>
        <p:blipFill rotWithShape="1">
          <a:blip r:embed="rId3">
            <a:extLst>
              <a:ext uri="{28A0092B-C50C-407E-A947-70E740481C1C}">
                <a14:useLocalDpi xmlns:a14="http://schemas.microsoft.com/office/drawing/2010/main" val="0"/>
              </a:ext>
            </a:extLst>
          </a:blip>
          <a:srcRect l="5493" t="5396" b="5022"/>
          <a:stretch/>
        </p:blipFill>
        <p:spPr>
          <a:xfrm>
            <a:off x="381000" y="4038600"/>
            <a:ext cx="2895600" cy="2104696"/>
          </a:xfrm>
          <a:prstGeom prst="rect">
            <a:avLst/>
          </a:prstGeom>
        </p:spPr>
      </p:pic>
      <p:grpSp>
        <p:nvGrpSpPr>
          <p:cNvPr id="21" name="Group 20"/>
          <p:cNvGrpSpPr/>
          <p:nvPr/>
        </p:nvGrpSpPr>
        <p:grpSpPr>
          <a:xfrm>
            <a:off x="990600" y="1524000"/>
            <a:ext cx="7620000" cy="5105400"/>
            <a:chOff x="990600" y="1524000"/>
            <a:chExt cx="7620000" cy="5105400"/>
          </a:xfrm>
        </p:grpSpPr>
        <p:grpSp>
          <p:nvGrpSpPr>
            <p:cNvPr id="4" name="Group 3"/>
            <p:cNvGrpSpPr/>
            <p:nvPr/>
          </p:nvGrpSpPr>
          <p:grpSpPr>
            <a:xfrm>
              <a:off x="990600" y="1524000"/>
              <a:ext cx="7620000" cy="5105400"/>
              <a:chOff x="1143000" y="1524000"/>
              <a:chExt cx="7620000" cy="5105400"/>
            </a:xfrm>
          </p:grpSpPr>
          <p:grpSp>
            <p:nvGrpSpPr>
              <p:cNvPr id="5" name="Group 4"/>
              <p:cNvGrpSpPr/>
              <p:nvPr/>
            </p:nvGrpSpPr>
            <p:grpSpPr>
              <a:xfrm>
                <a:off x="1143000" y="2485696"/>
                <a:ext cx="7620000" cy="4143704"/>
                <a:chOff x="990600" y="1495096"/>
                <a:chExt cx="7620000" cy="4143704"/>
              </a:xfrm>
              <a:solidFill>
                <a:schemeClr val="bg1"/>
              </a:solidFill>
            </p:grpSpPr>
            <p:sp>
              <p:nvSpPr>
                <p:cNvPr id="14" name="Rounded Rectangle 13"/>
                <p:cNvSpPr/>
                <p:nvPr/>
              </p:nvSpPr>
              <p:spPr>
                <a:xfrm>
                  <a:off x="990600" y="1752600"/>
                  <a:ext cx="1981200" cy="769171"/>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a:solidFill>
                        <a:schemeClr val="tx1"/>
                      </a:solidFill>
                    </a:rPr>
                    <a:t>possible values</a:t>
                  </a:r>
                </a:p>
              </p:txBody>
            </p:sp>
            <p:sp>
              <p:nvSpPr>
                <p:cNvPr id="15" name="Rounded Rectangle 14"/>
                <p:cNvSpPr/>
                <p:nvPr/>
              </p:nvSpPr>
              <p:spPr>
                <a:xfrm>
                  <a:off x="3733800" y="1495096"/>
                  <a:ext cx="4876800" cy="4143704"/>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000" b="1" dirty="0">
                    <a:solidFill>
                      <a:schemeClr val="tx1"/>
                    </a:solidFill>
                    <a:latin typeface="Calibri" panose="020F0502020204030204" pitchFamily="34" charset="0"/>
                    <a:cs typeface="Calibri" panose="020F0502020204030204" pitchFamily="34" charset="0"/>
                  </a:endParaRPr>
                </a:p>
              </p:txBody>
            </p:sp>
            <p:sp>
              <p:nvSpPr>
                <p:cNvPr id="16" name="Right Arrow 15"/>
                <p:cNvSpPr/>
                <p:nvPr/>
              </p:nvSpPr>
              <p:spPr>
                <a:xfrm>
                  <a:off x="2971800" y="2057400"/>
                  <a:ext cx="731520" cy="152400"/>
                </a:xfrm>
                <a:prstGeom prst="rightArrow">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solidFill>
                      <a:schemeClr val="tx1"/>
                    </a:solidFill>
                  </a:endParaRPr>
                </a:p>
              </p:txBody>
            </p:sp>
          </p:grpSp>
          <p:grpSp>
            <p:nvGrpSpPr>
              <p:cNvPr id="6" name="Group 5"/>
              <p:cNvGrpSpPr/>
              <p:nvPr/>
            </p:nvGrpSpPr>
            <p:grpSpPr>
              <a:xfrm>
                <a:off x="1143000" y="1524000"/>
                <a:ext cx="7239000" cy="762001"/>
                <a:chOff x="990600" y="3352800"/>
                <a:chExt cx="7239000" cy="762001"/>
              </a:xfrm>
            </p:grpSpPr>
            <p:sp>
              <p:nvSpPr>
                <p:cNvPr id="11" name="Rounded Rectangle 10"/>
                <p:cNvSpPr/>
                <p:nvPr/>
              </p:nvSpPr>
              <p:spPr>
                <a:xfrm>
                  <a:off x="990600" y="3352800"/>
                  <a:ext cx="1981200" cy="73151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t>indicates</a:t>
                  </a:r>
                </a:p>
              </p:txBody>
            </p:sp>
            <p:sp>
              <p:nvSpPr>
                <p:cNvPr id="12" name="Rounded Rectangle 11"/>
                <p:cNvSpPr/>
                <p:nvPr/>
              </p:nvSpPr>
              <p:spPr>
                <a:xfrm>
                  <a:off x="3962400" y="3352801"/>
                  <a:ext cx="4267200" cy="7620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highlight>
                        <a:srgbClr val="FFFF00"/>
                      </a:highlight>
                    </a:rPr>
                    <a:t>Two possible orientation of the spin axis of an electron</a:t>
                  </a:r>
                </a:p>
              </p:txBody>
            </p:sp>
            <p:sp>
              <p:nvSpPr>
                <p:cNvPr id="13" name="Right Arrow 12"/>
                <p:cNvSpPr/>
                <p:nvPr/>
              </p:nvSpPr>
              <p:spPr>
                <a:xfrm>
                  <a:off x="2971800" y="3657600"/>
                  <a:ext cx="990600" cy="7620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pic>
          <p:nvPicPr>
            <p:cNvPr id="17" name="Picture 16"/>
            <p:cNvPicPr>
              <a:picLocks noChangeAspect="1"/>
            </p:cNvPicPr>
            <p:nvPr/>
          </p:nvPicPr>
          <p:blipFill rotWithShape="1">
            <a:blip r:embed="rId4">
              <a:extLst>
                <a:ext uri="{28A0092B-C50C-407E-A947-70E740481C1C}">
                  <a14:useLocalDpi xmlns:a14="http://schemas.microsoft.com/office/drawing/2010/main" val="0"/>
                </a:ext>
              </a:extLst>
            </a:blip>
            <a:srcRect l="17458" t="7788" r="20170" b="62659"/>
            <a:stretch/>
          </p:blipFill>
          <p:spPr>
            <a:xfrm>
              <a:off x="3886200" y="3505200"/>
              <a:ext cx="4495800" cy="1295400"/>
            </a:xfrm>
            <a:prstGeom prst="rect">
              <a:avLst/>
            </a:prstGeom>
          </p:spPr>
        </p:pic>
        <p:sp>
          <p:nvSpPr>
            <p:cNvPr id="19" name="Rounded Rectangle 18"/>
            <p:cNvSpPr/>
            <p:nvPr/>
          </p:nvSpPr>
          <p:spPr>
            <a:xfrm>
              <a:off x="3962400" y="2743200"/>
              <a:ext cx="4419600" cy="533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b="1" dirty="0">
                  <a:latin typeface="+mj-lt"/>
                </a:rPr>
                <a:t>+1/2 or -1/2 </a:t>
              </a:r>
              <a:r>
                <a:rPr lang="en-US" sz="2000" b="1" dirty="0"/>
                <a:t>for each value of m</a:t>
              </a:r>
            </a:p>
          </p:txBody>
        </p:sp>
        <p:pic>
          <p:nvPicPr>
            <p:cNvPr id="20" name="Picture 2" descr="D:\Education\New folder\C3_quant_04.gif"/>
            <p:cNvPicPr>
              <a:picLocks noChangeAspect="1" noChangeArrowheads="1"/>
            </p:cNvPicPr>
            <p:nvPr/>
          </p:nvPicPr>
          <p:blipFill>
            <a:blip r:embed="rId5"/>
            <a:srcRect t="13178" b="9302"/>
            <a:stretch>
              <a:fillRect/>
            </a:stretch>
          </p:blipFill>
          <p:spPr bwMode="auto">
            <a:xfrm>
              <a:off x="4191000" y="4876800"/>
              <a:ext cx="3962400" cy="1524000"/>
            </a:xfrm>
            <a:prstGeom prst="rect">
              <a:avLst/>
            </a:prstGeom>
            <a:noFill/>
          </p:spPr>
        </p:pic>
      </p:grpSp>
    </p:spTree>
    <p:extLst>
      <p:ext uri="{BB962C8B-B14F-4D97-AF65-F5344CB8AC3E}">
        <p14:creationId xmlns:p14="http://schemas.microsoft.com/office/powerpoint/2010/main" val="35326765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themeOverride>
</file>

<file path=ppt/theme/themeOverride2.xml><?xml version="1.0" encoding="utf-8"?>
<a:themeOverride xmlns:a="http://schemas.openxmlformats.org/drawingml/2006/main">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themeOverride>
</file>

<file path=docProps/app.xml><?xml version="1.0" encoding="utf-8"?>
<Properties xmlns="http://schemas.openxmlformats.org/officeDocument/2006/extended-properties" xmlns:vt="http://schemas.openxmlformats.org/officeDocument/2006/docPropsVTypes">
  <Template>Flow</Template>
  <TotalTime>2049</TotalTime>
  <Words>1478</Words>
  <Application>Microsoft Macintosh PowerPoint</Application>
  <PresentationFormat>On-screen Show (4:3)</PresentationFormat>
  <Paragraphs>172</Paragraphs>
  <Slides>25</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Comic Sans MS</vt:lpstr>
      <vt:lpstr>Constantia</vt:lpstr>
      <vt:lpstr>Times New Roman</vt:lpstr>
      <vt:lpstr>Wingdings</vt:lpstr>
      <vt:lpstr>Wingdings 2</vt:lpstr>
      <vt:lpstr>Flow</vt:lpstr>
      <vt:lpstr>PowerPoint Presentation</vt:lpstr>
      <vt:lpstr>Orbit and orbital</vt:lpstr>
      <vt:lpstr>Difference between orbit and orbital</vt:lpstr>
      <vt:lpstr>Different types of orbitals</vt:lpstr>
      <vt:lpstr>PowerPoint Presentation</vt:lpstr>
      <vt:lpstr>i) Principal quantum number (n) </vt:lpstr>
      <vt:lpstr>ii) Azimuthal quantum number (l) </vt:lpstr>
      <vt:lpstr>iii) Magnetic quantum number (ml)</vt:lpstr>
      <vt:lpstr>iii) Spin quantum number (ms)</vt:lpstr>
      <vt:lpstr>Different types of orbital with different quantum numbers</vt:lpstr>
      <vt:lpstr>Shapes of different types of orbital</vt:lpstr>
      <vt:lpstr>Shapes of five different d-orbitals</vt:lpstr>
      <vt:lpstr>Quantum Numbers</vt:lpstr>
      <vt:lpstr>Quantum Numbers</vt:lpstr>
      <vt:lpstr>Quantum Numbers &amp; related informations</vt:lpstr>
      <vt:lpstr>PowerPoint Presentation</vt:lpstr>
      <vt:lpstr>PowerPoint Presentation</vt:lpstr>
      <vt:lpstr>Electronic Configuration of Atoms</vt:lpstr>
      <vt:lpstr>Wolfgang Pauli 1900-1958</vt:lpstr>
      <vt:lpstr>PowerPoint Presentation</vt:lpstr>
      <vt:lpstr>PowerPoint Presentation</vt:lpstr>
      <vt:lpstr>Friedrich Hund 1896-1997</vt:lpstr>
      <vt:lpstr>PowerPoint Presentation</vt:lpstr>
      <vt:lpstr>PowerPoint Presentation</vt:lpstr>
      <vt:lpstr>Thanks to All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Quantum Numbers </dc:title>
  <dc:creator>Akter</dc:creator>
  <cp:lastModifiedBy>mirza shafi</cp:lastModifiedBy>
  <cp:revision>178</cp:revision>
  <dcterms:created xsi:type="dcterms:W3CDTF">2006-08-16T00:00:00Z</dcterms:created>
  <dcterms:modified xsi:type="dcterms:W3CDTF">2023-07-09T19:56:36Z</dcterms:modified>
</cp:coreProperties>
</file>