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72">
          <p15:clr>
            <a:srgbClr val="000000"/>
          </p15:clr>
        </p15:guide>
        <p15:guide id="2" pos="2886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Q8J65jVKyaeK5+NbAA0NBv71I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01867-3A7A-4232-9C99-112413A8F842}">
  <a:tblStyle styleId="{9DF01867-3A7A-4232-9C99-112413A8F8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1440" y="192"/>
      </p:cViewPr>
      <p:guideLst>
        <p:guide orient="horz" pos="1472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 rot="5400000">
            <a:off x="4629150" y="2343150"/>
            <a:ext cx="6858000" cy="21717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 rot="5400000">
            <a:off x="209550" y="247650"/>
            <a:ext cx="68580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 rot="5400000">
            <a:off x="1809750" y="-19050"/>
            <a:ext cx="552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dit.ie/bmacnamee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0" y="6465887"/>
            <a:ext cx="9144000" cy="3921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Website: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http://www.comp.dit.ie/bmacnamee</a:t>
            </a:r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/>
          <p:nvPr/>
        </p:nvSpPr>
        <p:spPr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oter2.union.edu/~hemmendd/Encyc/Articles/Difanal/difanal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Graphics:</a:t>
            </a:r>
            <a:b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Drawing Algorithms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Conversion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10"/>
          <p:cNvCxnSpPr/>
          <p:nvPr/>
        </p:nvCxnSpPr>
        <p:spPr>
          <a:xfrm>
            <a:off x="4578350" y="8794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9" name="Google Shape;299;p10"/>
          <p:cNvCxnSpPr/>
          <p:nvPr/>
        </p:nvCxnSpPr>
        <p:spPr>
          <a:xfrm>
            <a:off x="4578350" y="1674812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0" name="Google Shape;300;p10"/>
          <p:cNvCxnSpPr/>
          <p:nvPr/>
        </p:nvCxnSpPr>
        <p:spPr>
          <a:xfrm>
            <a:off x="4578350" y="24669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1" name="Google Shape;301;p10"/>
          <p:cNvCxnSpPr/>
          <p:nvPr/>
        </p:nvCxnSpPr>
        <p:spPr>
          <a:xfrm>
            <a:off x="4578350" y="82550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2" name="Google Shape;302;p10"/>
          <p:cNvCxnSpPr/>
          <p:nvPr/>
        </p:nvCxnSpPr>
        <p:spPr>
          <a:xfrm>
            <a:off x="1687512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3" name="Google Shape;303;p10"/>
          <p:cNvCxnSpPr/>
          <p:nvPr/>
        </p:nvCxnSpPr>
        <p:spPr>
          <a:xfrm>
            <a:off x="2482850" y="1411287"/>
            <a:ext cx="0" cy="49799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4" name="Google Shape;304;p10"/>
          <p:cNvCxnSpPr/>
          <p:nvPr/>
        </p:nvCxnSpPr>
        <p:spPr>
          <a:xfrm>
            <a:off x="3278187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5" name="Google Shape;305;p10"/>
          <p:cNvCxnSpPr/>
          <p:nvPr/>
        </p:nvCxnSpPr>
        <p:spPr>
          <a:xfrm>
            <a:off x="4070350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6" name="Google Shape;306;p10"/>
          <p:cNvCxnSpPr/>
          <p:nvPr/>
        </p:nvCxnSpPr>
        <p:spPr>
          <a:xfrm>
            <a:off x="4895850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7" name="Google Shape;307;p10"/>
          <p:cNvCxnSpPr/>
          <p:nvPr/>
        </p:nvCxnSpPr>
        <p:spPr>
          <a:xfrm>
            <a:off x="5691187" y="1411287"/>
            <a:ext cx="0" cy="49799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8" name="Google Shape;308;p10"/>
          <p:cNvCxnSpPr/>
          <p:nvPr/>
        </p:nvCxnSpPr>
        <p:spPr>
          <a:xfrm>
            <a:off x="6486525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9" name="Google Shape;309;p10"/>
          <p:cNvCxnSpPr/>
          <p:nvPr/>
        </p:nvCxnSpPr>
        <p:spPr>
          <a:xfrm>
            <a:off x="7278687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Very Simple Solution (cont…)</a:t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1552575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3948112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2351087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3149600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555750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3951287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2354262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3152775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1554162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3949700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2352675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3151187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1560512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3956050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2359025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3157537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4760912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7156450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5559425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6357937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4764087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7159625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5562600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6361112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4762500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7158037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5561012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6359525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4768850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7164387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5567362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6365875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10"/>
          <p:cNvCxnSpPr/>
          <p:nvPr/>
        </p:nvCxnSpPr>
        <p:spPr>
          <a:xfrm>
            <a:off x="4578350" y="-704850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4578350" y="-15017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5" name="Google Shape;345;p10"/>
          <p:cNvSpPr/>
          <p:nvPr/>
        </p:nvSpPr>
        <p:spPr>
          <a:xfrm>
            <a:off x="1550987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3946525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2349500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3148012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1558925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954462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2357437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3155950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/>
          <p:nvPr/>
        </p:nvSpPr>
        <p:spPr>
          <a:xfrm>
            <a:off x="4759325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7154862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5557837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6356350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4767262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7162800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5565775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6364287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911225" y="48752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62" name="Google Shape;362;p10"/>
          <p:cNvSpPr txBox="1"/>
          <p:nvPr/>
        </p:nvSpPr>
        <p:spPr>
          <a:xfrm>
            <a:off x="911225" y="4084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3" name="Google Shape;363;p10"/>
          <p:cNvSpPr txBox="1"/>
          <p:nvPr/>
        </p:nvSpPr>
        <p:spPr>
          <a:xfrm>
            <a:off x="911225" y="3287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4" name="Google Shape;364;p10"/>
          <p:cNvSpPr txBox="1"/>
          <p:nvPr/>
        </p:nvSpPr>
        <p:spPr>
          <a:xfrm>
            <a:off x="911225" y="24907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5" name="Google Shape;365;p10"/>
          <p:cNvSpPr txBox="1"/>
          <p:nvPr/>
        </p:nvSpPr>
        <p:spPr>
          <a:xfrm>
            <a:off x="911225" y="17081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6" name="Google Shape;366;p10"/>
          <p:cNvSpPr txBox="1"/>
          <p:nvPr/>
        </p:nvSpPr>
        <p:spPr>
          <a:xfrm>
            <a:off x="911225" y="5664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67" name="Google Shape;367;p10"/>
          <p:cNvSpPr txBox="1"/>
          <p:nvPr/>
        </p:nvSpPr>
        <p:spPr>
          <a:xfrm>
            <a:off x="232886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68" name="Google Shape;368;p10"/>
          <p:cNvSpPr txBox="1"/>
          <p:nvPr/>
        </p:nvSpPr>
        <p:spPr>
          <a:xfrm>
            <a:off x="312261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9" name="Google Shape;369;p10"/>
          <p:cNvSpPr txBox="1"/>
          <p:nvPr/>
        </p:nvSpPr>
        <p:spPr>
          <a:xfrm>
            <a:off x="3905250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0" name="Google Shape;370;p10"/>
          <p:cNvSpPr txBox="1"/>
          <p:nvPr/>
        </p:nvSpPr>
        <p:spPr>
          <a:xfrm>
            <a:off x="4738687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1" name="Google Shape;371;p10"/>
          <p:cNvSpPr txBox="1"/>
          <p:nvPr/>
        </p:nvSpPr>
        <p:spPr>
          <a:xfrm>
            <a:off x="5534025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72" name="Google Shape;372;p10"/>
          <p:cNvSpPr txBox="1"/>
          <p:nvPr/>
        </p:nvSpPr>
        <p:spPr>
          <a:xfrm>
            <a:off x="6330950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73" name="Google Shape;373;p10"/>
          <p:cNvSpPr txBox="1"/>
          <p:nvPr/>
        </p:nvSpPr>
        <p:spPr>
          <a:xfrm>
            <a:off x="153511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4" name="Google Shape;374;p10"/>
          <p:cNvSpPr txBox="1"/>
          <p:nvPr/>
        </p:nvSpPr>
        <p:spPr>
          <a:xfrm>
            <a:off x="711676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Very Simple Solution (cont…)</a:t>
            </a:r>
            <a:endParaRPr/>
          </a:p>
        </p:txBody>
      </p:sp>
      <p:grpSp>
        <p:nvGrpSpPr>
          <p:cNvPr id="380" name="Google Shape;380;p11"/>
          <p:cNvGrpSpPr/>
          <p:nvPr/>
        </p:nvGrpSpPr>
        <p:grpSpPr>
          <a:xfrm>
            <a:off x="173037" y="1289050"/>
            <a:ext cx="3852862" cy="2984500"/>
            <a:chOff x="129" y="992"/>
            <a:chExt cx="2427" cy="1880"/>
          </a:xfrm>
        </p:grpSpPr>
        <p:cxnSp>
          <p:nvCxnSpPr>
            <p:cNvPr id="381" name="Google Shape;381;p11"/>
            <p:cNvCxnSpPr/>
            <p:nvPr/>
          </p:nvCxnSpPr>
          <p:spPr>
            <a:xfrm>
              <a:off x="286" y="1978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286" y="1815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" name="Google Shape;383;p11"/>
            <p:cNvCxnSpPr/>
            <p:nvPr/>
          </p:nvCxnSpPr>
          <p:spPr>
            <a:xfrm>
              <a:off x="286" y="1661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286" y="1517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5" name="Google Shape;385;p11"/>
            <p:cNvCxnSpPr/>
            <p:nvPr/>
          </p:nvCxnSpPr>
          <p:spPr>
            <a:xfrm rot="10800000">
              <a:off x="414" y="1056"/>
              <a:ext cx="0" cy="162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86" name="Google Shape;386;p11"/>
            <p:cNvCxnSpPr/>
            <p:nvPr/>
          </p:nvCxnSpPr>
          <p:spPr>
            <a:xfrm rot="10800000">
              <a:off x="1357" y="1586"/>
              <a:ext cx="0" cy="202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87" name="Google Shape;387;p11"/>
            <p:cNvSpPr txBox="1"/>
            <p:nvPr/>
          </p:nvSpPr>
          <p:spPr>
            <a:xfrm>
              <a:off x="2277" y="2568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88" name="Google Shape;388;p11"/>
            <p:cNvSpPr txBox="1"/>
            <p:nvPr/>
          </p:nvSpPr>
          <p:spPr>
            <a:xfrm>
              <a:off x="206" y="992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cxnSp>
          <p:nvCxnSpPr>
            <p:cNvPr id="389" name="Google Shape;389;p11"/>
            <p:cNvCxnSpPr/>
            <p:nvPr/>
          </p:nvCxnSpPr>
          <p:spPr>
            <a:xfrm>
              <a:off x="286" y="2130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" name="Google Shape;390;p11"/>
            <p:cNvCxnSpPr/>
            <p:nvPr/>
          </p:nvCxnSpPr>
          <p:spPr>
            <a:xfrm>
              <a:off x="286" y="1352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" name="Google Shape;391;p11"/>
            <p:cNvCxnSpPr/>
            <p:nvPr/>
          </p:nvCxnSpPr>
          <p:spPr>
            <a:xfrm rot="5400000">
              <a:off x="187" y="1956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" name="Google Shape;392;p11"/>
            <p:cNvCxnSpPr/>
            <p:nvPr/>
          </p:nvCxnSpPr>
          <p:spPr>
            <a:xfrm rot="5400000">
              <a:off x="1377" y="1966"/>
              <a:ext cx="145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3" name="Google Shape;393;p11"/>
            <p:cNvCxnSpPr/>
            <p:nvPr/>
          </p:nvCxnSpPr>
          <p:spPr>
            <a:xfrm rot="10800000" flipH="1">
              <a:off x="902" y="1354"/>
              <a:ext cx="1201" cy="787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sp>
          <p:nvSpPr>
            <p:cNvPr id="394" name="Google Shape;394;p11"/>
            <p:cNvSpPr txBox="1"/>
            <p:nvPr/>
          </p:nvSpPr>
          <p:spPr>
            <a:xfrm>
              <a:off x="509" y="2122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(2, 2)</a:t>
              </a:r>
              <a:endParaRPr/>
            </a:p>
          </p:txBody>
        </p:sp>
        <p:sp>
          <p:nvSpPr>
            <p:cNvPr id="395" name="Google Shape;395;p11"/>
            <p:cNvSpPr txBox="1"/>
            <p:nvPr/>
          </p:nvSpPr>
          <p:spPr>
            <a:xfrm>
              <a:off x="2104" y="1111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(7, 5)</a:t>
              </a:r>
              <a:endParaRPr/>
            </a:p>
          </p:txBody>
        </p:sp>
        <p:cxnSp>
          <p:nvCxnSpPr>
            <p:cNvPr id="396" name="Google Shape;396;p11"/>
            <p:cNvCxnSpPr/>
            <p:nvPr/>
          </p:nvCxnSpPr>
          <p:spPr>
            <a:xfrm rot="5400000">
              <a:off x="427" y="1956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7" name="Google Shape;397;p11"/>
            <p:cNvCxnSpPr/>
            <p:nvPr/>
          </p:nvCxnSpPr>
          <p:spPr>
            <a:xfrm rot="5400000">
              <a:off x="1147" y="1956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8" name="Google Shape;398;p11"/>
            <p:cNvCxnSpPr/>
            <p:nvPr/>
          </p:nvCxnSpPr>
          <p:spPr>
            <a:xfrm rot="5400000">
              <a:off x="667" y="1956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9" name="Google Shape;399;p11"/>
            <p:cNvCxnSpPr/>
            <p:nvPr/>
          </p:nvCxnSpPr>
          <p:spPr>
            <a:xfrm rot="5400000">
              <a:off x="907" y="1956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0" name="Google Shape;400;p11"/>
            <p:cNvSpPr txBox="1"/>
            <p:nvPr/>
          </p:nvSpPr>
          <p:spPr>
            <a:xfrm>
              <a:off x="817" y="264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1" name="Google Shape;401;p11"/>
            <p:cNvSpPr txBox="1"/>
            <p:nvPr/>
          </p:nvSpPr>
          <p:spPr>
            <a:xfrm>
              <a:off x="1056" y="264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02" name="Google Shape;402;p11"/>
            <p:cNvSpPr txBox="1"/>
            <p:nvPr/>
          </p:nvSpPr>
          <p:spPr>
            <a:xfrm>
              <a:off x="1295" y="264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03" name="Google Shape;403;p11"/>
            <p:cNvSpPr txBox="1"/>
            <p:nvPr/>
          </p:nvSpPr>
          <p:spPr>
            <a:xfrm>
              <a:off x="1535" y="264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04" name="Google Shape;404;p11"/>
            <p:cNvSpPr txBox="1"/>
            <p:nvPr/>
          </p:nvSpPr>
          <p:spPr>
            <a:xfrm>
              <a:off x="1774" y="264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5" name="Google Shape;405;p11"/>
            <p:cNvSpPr txBox="1"/>
            <p:nvPr/>
          </p:nvSpPr>
          <p:spPr>
            <a:xfrm>
              <a:off x="2014" y="264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1105" y="1937"/>
              <a:ext cx="77" cy="7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1346" y="1785"/>
              <a:ext cx="77" cy="7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1587" y="1631"/>
              <a:ext cx="77" cy="7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1827" y="1478"/>
              <a:ext cx="77" cy="7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"/>
            <p:cNvSpPr txBox="1"/>
            <p:nvPr/>
          </p:nvSpPr>
          <p:spPr>
            <a:xfrm>
              <a:off x="129" y="201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1" name="Google Shape;411;p11"/>
            <p:cNvSpPr txBox="1"/>
            <p:nvPr/>
          </p:nvSpPr>
          <p:spPr>
            <a:xfrm>
              <a:off x="138" y="123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pic>
        <p:nvPicPr>
          <p:cNvPr id="412" name="Google Shape;4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462" y="2076450"/>
            <a:ext cx="2262187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3062" y="3194050"/>
            <a:ext cx="2662237" cy="10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1"/>
          <p:cNvSpPr txBox="1">
            <a:spLocks noGrp="1"/>
          </p:cNvSpPr>
          <p:nvPr>
            <p:ph type="body" idx="1"/>
          </p:nvPr>
        </p:nvSpPr>
        <p:spPr>
          <a:xfrm>
            <a:off x="4222750" y="1479550"/>
            <a:ext cx="4251325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work out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15" name="Google Shape;415;p11"/>
          <p:cNvSpPr txBox="1"/>
          <p:nvPr/>
        </p:nvSpPr>
        <p:spPr>
          <a:xfrm>
            <a:off x="212725" y="4278312"/>
            <a:ext cx="8599487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for each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work out the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value:</a:t>
            </a:r>
            <a:endParaRPr/>
          </a:p>
        </p:txBody>
      </p:sp>
      <p:pic>
        <p:nvPicPr>
          <p:cNvPr id="416" name="Google Shape;41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6825" y="4891087"/>
            <a:ext cx="3089275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1375" y="4878387"/>
            <a:ext cx="3121025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5237" y="5915025"/>
            <a:ext cx="3121025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075" y="5861050"/>
            <a:ext cx="3151187" cy="9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Very Simple Solution (cont…)</a:t>
            </a:r>
            <a:endParaRPr/>
          </a:p>
        </p:txBody>
      </p:sp>
      <p:sp>
        <p:nvSpPr>
          <p:cNvPr id="425" name="Google Shape;425;p1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just round off the results and turn on these pixels to draw our line</a:t>
            </a:r>
            <a:endParaRPr/>
          </a:p>
        </p:txBody>
      </p:sp>
      <p:cxnSp>
        <p:nvCxnSpPr>
          <p:cNvPr id="426" name="Google Shape;426;p12"/>
          <p:cNvCxnSpPr/>
          <p:nvPr/>
        </p:nvCxnSpPr>
        <p:spPr>
          <a:xfrm rot="10800000">
            <a:off x="1612900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7" name="Google Shape;427;p12"/>
          <p:cNvCxnSpPr/>
          <p:nvPr/>
        </p:nvCxnSpPr>
        <p:spPr>
          <a:xfrm rot="10800000">
            <a:off x="1998662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8" name="Google Shape;428;p12"/>
          <p:cNvCxnSpPr/>
          <p:nvPr/>
        </p:nvCxnSpPr>
        <p:spPr>
          <a:xfrm rot="10800000">
            <a:off x="2382837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9" name="Google Shape;429;p12"/>
          <p:cNvCxnSpPr/>
          <p:nvPr/>
        </p:nvCxnSpPr>
        <p:spPr>
          <a:xfrm rot="10800000">
            <a:off x="2762250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0" name="Google Shape;430;p12"/>
          <p:cNvCxnSpPr/>
          <p:nvPr/>
        </p:nvCxnSpPr>
        <p:spPr>
          <a:xfrm rot="10800000">
            <a:off x="3146425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1" name="Google Shape;431;p12"/>
          <p:cNvCxnSpPr/>
          <p:nvPr/>
        </p:nvCxnSpPr>
        <p:spPr>
          <a:xfrm rot="10800000">
            <a:off x="3525837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2" name="Google Shape;432;p12"/>
          <p:cNvCxnSpPr/>
          <p:nvPr/>
        </p:nvCxnSpPr>
        <p:spPr>
          <a:xfrm rot="10800000">
            <a:off x="3910012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3" name="Google Shape;433;p12"/>
          <p:cNvCxnSpPr/>
          <p:nvPr/>
        </p:nvCxnSpPr>
        <p:spPr>
          <a:xfrm rot="10800000">
            <a:off x="4289425" y="259397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4" name="Google Shape;434;p12"/>
          <p:cNvCxnSpPr/>
          <p:nvPr/>
        </p:nvCxnSpPr>
        <p:spPr>
          <a:xfrm rot="10800000">
            <a:off x="2761456" y="1099343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5" name="Google Shape;435;p12"/>
          <p:cNvCxnSpPr/>
          <p:nvPr/>
        </p:nvCxnSpPr>
        <p:spPr>
          <a:xfrm rot="10800000">
            <a:off x="2761456" y="1485106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6" name="Google Shape;436;p12"/>
          <p:cNvCxnSpPr/>
          <p:nvPr/>
        </p:nvCxnSpPr>
        <p:spPr>
          <a:xfrm rot="10800000">
            <a:off x="2761456" y="1869281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7" name="Google Shape;437;p12"/>
          <p:cNvCxnSpPr/>
          <p:nvPr/>
        </p:nvCxnSpPr>
        <p:spPr>
          <a:xfrm rot="10800000">
            <a:off x="2761456" y="2248693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8" name="Google Shape;438;p12"/>
          <p:cNvCxnSpPr/>
          <p:nvPr/>
        </p:nvCxnSpPr>
        <p:spPr>
          <a:xfrm rot="10800000">
            <a:off x="2761456" y="2632868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9" name="Google Shape;439;p12"/>
          <p:cNvCxnSpPr/>
          <p:nvPr/>
        </p:nvCxnSpPr>
        <p:spPr>
          <a:xfrm rot="10800000">
            <a:off x="2761456" y="3012281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0" name="Google Shape;440;p12"/>
          <p:cNvCxnSpPr/>
          <p:nvPr/>
        </p:nvCxnSpPr>
        <p:spPr>
          <a:xfrm rot="10800000">
            <a:off x="2761456" y="3396456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1" name="Google Shape;441;p12"/>
          <p:cNvCxnSpPr/>
          <p:nvPr/>
        </p:nvCxnSpPr>
        <p:spPr>
          <a:xfrm rot="10800000">
            <a:off x="2761456" y="3775868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2" name="Google Shape;442;p12"/>
          <p:cNvSpPr/>
          <p:nvPr/>
        </p:nvSpPr>
        <p:spPr>
          <a:xfrm>
            <a:off x="1820862" y="4665662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2"/>
          <p:cNvSpPr/>
          <p:nvPr/>
        </p:nvSpPr>
        <p:spPr>
          <a:xfrm>
            <a:off x="2219325" y="46656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2"/>
          <p:cNvSpPr/>
          <p:nvPr/>
        </p:nvSpPr>
        <p:spPr>
          <a:xfrm>
            <a:off x="4116387" y="46656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2"/>
          <p:cNvSpPr/>
          <p:nvPr/>
        </p:nvSpPr>
        <p:spPr>
          <a:xfrm>
            <a:off x="1438275" y="46640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2"/>
          <p:cNvSpPr/>
          <p:nvPr/>
        </p:nvSpPr>
        <p:spPr>
          <a:xfrm>
            <a:off x="2586037" y="46656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2"/>
          <p:cNvSpPr/>
          <p:nvPr/>
        </p:nvSpPr>
        <p:spPr>
          <a:xfrm>
            <a:off x="2984500" y="46640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2"/>
          <p:cNvSpPr/>
          <p:nvPr/>
        </p:nvSpPr>
        <p:spPr>
          <a:xfrm>
            <a:off x="3367087" y="46640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2"/>
          <p:cNvSpPr/>
          <p:nvPr/>
        </p:nvSpPr>
        <p:spPr>
          <a:xfrm>
            <a:off x="3749675" y="46640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2"/>
          <p:cNvSpPr/>
          <p:nvPr/>
        </p:nvSpPr>
        <p:spPr>
          <a:xfrm>
            <a:off x="1828800" y="42862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2"/>
          <p:cNvSpPr/>
          <p:nvPr/>
        </p:nvSpPr>
        <p:spPr>
          <a:xfrm>
            <a:off x="2227262" y="428625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2"/>
          <p:cNvSpPr/>
          <p:nvPr/>
        </p:nvSpPr>
        <p:spPr>
          <a:xfrm>
            <a:off x="4124325" y="42862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2"/>
          <p:cNvSpPr/>
          <p:nvPr/>
        </p:nvSpPr>
        <p:spPr>
          <a:xfrm>
            <a:off x="1446212" y="42846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2"/>
          <p:cNvSpPr/>
          <p:nvPr/>
        </p:nvSpPr>
        <p:spPr>
          <a:xfrm>
            <a:off x="2593975" y="428625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2"/>
          <p:cNvSpPr/>
          <p:nvPr/>
        </p:nvSpPr>
        <p:spPr>
          <a:xfrm>
            <a:off x="2992437" y="42846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2"/>
          <p:cNvSpPr/>
          <p:nvPr/>
        </p:nvSpPr>
        <p:spPr>
          <a:xfrm>
            <a:off x="3375025" y="42846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2"/>
          <p:cNvSpPr/>
          <p:nvPr/>
        </p:nvSpPr>
        <p:spPr>
          <a:xfrm>
            <a:off x="3757612" y="42846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2"/>
          <p:cNvSpPr/>
          <p:nvPr/>
        </p:nvSpPr>
        <p:spPr>
          <a:xfrm>
            <a:off x="1824037" y="39068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2"/>
          <p:cNvSpPr/>
          <p:nvPr/>
        </p:nvSpPr>
        <p:spPr>
          <a:xfrm>
            <a:off x="2222500" y="39068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2"/>
          <p:cNvSpPr/>
          <p:nvPr/>
        </p:nvSpPr>
        <p:spPr>
          <a:xfrm>
            <a:off x="4119562" y="39068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2"/>
          <p:cNvSpPr/>
          <p:nvPr/>
        </p:nvSpPr>
        <p:spPr>
          <a:xfrm>
            <a:off x="1441450" y="39052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2"/>
          <p:cNvSpPr/>
          <p:nvPr/>
        </p:nvSpPr>
        <p:spPr>
          <a:xfrm>
            <a:off x="2589212" y="39068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2987675" y="390525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2"/>
          <p:cNvSpPr/>
          <p:nvPr/>
        </p:nvSpPr>
        <p:spPr>
          <a:xfrm>
            <a:off x="3370262" y="390525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2"/>
          <p:cNvSpPr/>
          <p:nvPr/>
        </p:nvSpPr>
        <p:spPr>
          <a:xfrm>
            <a:off x="3752850" y="39052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2"/>
          <p:cNvSpPr/>
          <p:nvPr/>
        </p:nvSpPr>
        <p:spPr>
          <a:xfrm>
            <a:off x="1831975" y="3527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2230437" y="3527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2"/>
          <p:cNvSpPr/>
          <p:nvPr/>
        </p:nvSpPr>
        <p:spPr>
          <a:xfrm>
            <a:off x="4127500" y="3527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2"/>
          <p:cNvSpPr/>
          <p:nvPr/>
        </p:nvSpPr>
        <p:spPr>
          <a:xfrm>
            <a:off x="1449387" y="35258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2"/>
          <p:cNvSpPr/>
          <p:nvPr/>
        </p:nvSpPr>
        <p:spPr>
          <a:xfrm>
            <a:off x="2597150" y="3527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2"/>
          <p:cNvSpPr/>
          <p:nvPr/>
        </p:nvSpPr>
        <p:spPr>
          <a:xfrm>
            <a:off x="2995612" y="35258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2"/>
          <p:cNvSpPr/>
          <p:nvPr/>
        </p:nvSpPr>
        <p:spPr>
          <a:xfrm>
            <a:off x="3378200" y="35258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2"/>
          <p:cNvSpPr/>
          <p:nvPr/>
        </p:nvSpPr>
        <p:spPr>
          <a:xfrm>
            <a:off x="3760787" y="3525837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2"/>
          <p:cNvSpPr/>
          <p:nvPr/>
        </p:nvSpPr>
        <p:spPr>
          <a:xfrm>
            <a:off x="1844675" y="3127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2"/>
          <p:cNvSpPr/>
          <p:nvPr/>
        </p:nvSpPr>
        <p:spPr>
          <a:xfrm>
            <a:off x="2243137" y="3127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2"/>
          <p:cNvSpPr/>
          <p:nvPr/>
        </p:nvSpPr>
        <p:spPr>
          <a:xfrm>
            <a:off x="4140200" y="3127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2"/>
          <p:cNvSpPr/>
          <p:nvPr/>
        </p:nvSpPr>
        <p:spPr>
          <a:xfrm>
            <a:off x="1462087" y="31257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2"/>
          <p:cNvSpPr/>
          <p:nvPr/>
        </p:nvSpPr>
        <p:spPr>
          <a:xfrm>
            <a:off x="2609850" y="3127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2"/>
          <p:cNvSpPr/>
          <p:nvPr/>
        </p:nvSpPr>
        <p:spPr>
          <a:xfrm>
            <a:off x="3008312" y="31257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2"/>
          <p:cNvSpPr/>
          <p:nvPr/>
        </p:nvSpPr>
        <p:spPr>
          <a:xfrm>
            <a:off x="3390900" y="31257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/>
          <p:nvPr/>
        </p:nvSpPr>
        <p:spPr>
          <a:xfrm>
            <a:off x="3773487" y="31257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2"/>
          <p:cNvSpPr/>
          <p:nvPr/>
        </p:nvSpPr>
        <p:spPr>
          <a:xfrm>
            <a:off x="1852612" y="27479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2"/>
          <p:cNvSpPr/>
          <p:nvPr/>
        </p:nvSpPr>
        <p:spPr>
          <a:xfrm>
            <a:off x="2251075" y="27479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2"/>
          <p:cNvSpPr/>
          <p:nvPr/>
        </p:nvSpPr>
        <p:spPr>
          <a:xfrm>
            <a:off x="4148137" y="27479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2"/>
          <p:cNvSpPr/>
          <p:nvPr/>
        </p:nvSpPr>
        <p:spPr>
          <a:xfrm>
            <a:off x="1470025" y="2746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2"/>
          <p:cNvSpPr/>
          <p:nvPr/>
        </p:nvSpPr>
        <p:spPr>
          <a:xfrm>
            <a:off x="2617787" y="27479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2"/>
          <p:cNvSpPr/>
          <p:nvPr/>
        </p:nvSpPr>
        <p:spPr>
          <a:xfrm>
            <a:off x="3016250" y="2746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2"/>
          <p:cNvSpPr/>
          <p:nvPr/>
        </p:nvSpPr>
        <p:spPr>
          <a:xfrm>
            <a:off x="3398837" y="2746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3781425" y="27463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2"/>
          <p:cNvSpPr/>
          <p:nvPr/>
        </p:nvSpPr>
        <p:spPr>
          <a:xfrm>
            <a:off x="1812925" y="5434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2"/>
          <p:cNvSpPr/>
          <p:nvPr/>
        </p:nvSpPr>
        <p:spPr>
          <a:xfrm>
            <a:off x="2211387" y="5434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2"/>
          <p:cNvSpPr/>
          <p:nvPr/>
        </p:nvSpPr>
        <p:spPr>
          <a:xfrm>
            <a:off x="4108450" y="5434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2"/>
          <p:cNvSpPr/>
          <p:nvPr/>
        </p:nvSpPr>
        <p:spPr>
          <a:xfrm>
            <a:off x="1430337" y="5432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/>
          <p:nvPr/>
        </p:nvSpPr>
        <p:spPr>
          <a:xfrm>
            <a:off x="2578100" y="5434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2"/>
          <p:cNvSpPr/>
          <p:nvPr/>
        </p:nvSpPr>
        <p:spPr>
          <a:xfrm>
            <a:off x="2976562" y="5432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2"/>
          <p:cNvSpPr/>
          <p:nvPr/>
        </p:nvSpPr>
        <p:spPr>
          <a:xfrm>
            <a:off x="3359150" y="5432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2"/>
          <p:cNvSpPr/>
          <p:nvPr/>
        </p:nvSpPr>
        <p:spPr>
          <a:xfrm>
            <a:off x="3741737" y="54324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2"/>
          <p:cNvSpPr/>
          <p:nvPr/>
        </p:nvSpPr>
        <p:spPr>
          <a:xfrm>
            <a:off x="1820862" y="50546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2"/>
          <p:cNvSpPr/>
          <p:nvPr/>
        </p:nvSpPr>
        <p:spPr>
          <a:xfrm>
            <a:off x="2219325" y="50546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2"/>
          <p:cNvSpPr/>
          <p:nvPr/>
        </p:nvSpPr>
        <p:spPr>
          <a:xfrm>
            <a:off x="4116387" y="50546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2"/>
          <p:cNvSpPr/>
          <p:nvPr/>
        </p:nvSpPr>
        <p:spPr>
          <a:xfrm>
            <a:off x="1438275" y="5053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2"/>
          <p:cNvSpPr/>
          <p:nvPr/>
        </p:nvSpPr>
        <p:spPr>
          <a:xfrm>
            <a:off x="2586037" y="50546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2984500" y="5053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2"/>
          <p:cNvSpPr/>
          <p:nvPr/>
        </p:nvSpPr>
        <p:spPr>
          <a:xfrm>
            <a:off x="3367087" y="5053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2"/>
          <p:cNvSpPr/>
          <p:nvPr/>
        </p:nvSpPr>
        <p:spPr>
          <a:xfrm>
            <a:off x="3749675" y="50530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12"/>
          <p:cNvCxnSpPr/>
          <p:nvPr/>
        </p:nvCxnSpPr>
        <p:spPr>
          <a:xfrm rot="10800000">
            <a:off x="1235075" y="2582862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7" name="Google Shape;507;p12"/>
          <p:cNvSpPr/>
          <p:nvPr/>
        </p:nvSpPr>
        <p:spPr>
          <a:xfrm>
            <a:off x="1060450" y="46529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2"/>
          <p:cNvSpPr/>
          <p:nvPr/>
        </p:nvSpPr>
        <p:spPr>
          <a:xfrm>
            <a:off x="1068387" y="42735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1063625" y="38941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2"/>
          <p:cNvSpPr/>
          <p:nvPr/>
        </p:nvSpPr>
        <p:spPr>
          <a:xfrm>
            <a:off x="1071562" y="35147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2"/>
          <p:cNvSpPr/>
          <p:nvPr/>
        </p:nvSpPr>
        <p:spPr>
          <a:xfrm>
            <a:off x="1084262" y="31146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2"/>
          <p:cNvSpPr/>
          <p:nvPr/>
        </p:nvSpPr>
        <p:spPr>
          <a:xfrm>
            <a:off x="1092200" y="27352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2"/>
          <p:cNvSpPr/>
          <p:nvPr/>
        </p:nvSpPr>
        <p:spPr>
          <a:xfrm>
            <a:off x="1052512" y="54213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2"/>
          <p:cNvSpPr/>
          <p:nvPr/>
        </p:nvSpPr>
        <p:spPr>
          <a:xfrm>
            <a:off x="1060450" y="50419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12"/>
          <p:cNvCxnSpPr/>
          <p:nvPr/>
        </p:nvCxnSpPr>
        <p:spPr>
          <a:xfrm rot="10800000" flipH="1">
            <a:off x="1985962" y="3681412"/>
            <a:ext cx="1938337" cy="1141412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oval" w="med" len="med"/>
          </a:ln>
        </p:spPr>
      </p:cxnSp>
      <p:pic>
        <p:nvPicPr>
          <p:cNvPr id="516" name="Google Shape;5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2439987"/>
            <a:ext cx="2967037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2675" y="3389312"/>
            <a:ext cx="2935287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4337050"/>
            <a:ext cx="2967037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5284787"/>
            <a:ext cx="2998787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2"/>
          <p:cNvSpPr txBox="1"/>
          <p:nvPr/>
        </p:nvSpPr>
        <p:spPr>
          <a:xfrm>
            <a:off x="1082675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21" name="Google Shape;521;p12"/>
          <p:cNvSpPr txBox="1"/>
          <p:nvPr/>
        </p:nvSpPr>
        <p:spPr>
          <a:xfrm>
            <a:off x="1463675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2" name="Google Shape;522;p12"/>
          <p:cNvSpPr txBox="1"/>
          <p:nvPr/>
        </p:nvSpPr>
        <p:spPr>
          <a:xfrm>
            <a:off x="1846262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3" name="Google Shape;523;p12"/>
          <p:cNvSpPr txBox="1"/>
          <p:nvPr/>
        </p:nvSpPr>
        <p:spPr>
          <a:xfrm>
            <a:off x="2228850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4" name="Google Shape;524;p12"/>
          <p:cNvSpPr txBox="1"/>
          <p:nvPr/>
        </p:nvSpPr>
        <p:spPr>
          <a:xfrm>
            <a:off x="2611437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5" name="Google Shape;525;p12"/>
          <p:cNvSpPr txBox="1"/>
          <p:nvPr/>
        </p:nvSpPr>
        <p:spPr>
          <a:xfrm>
            <a:off x="2994025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6" name="Google Shape;526;p12"/>
          <p:cNvSpPr txBox="1"/>
          <p:nvPr/>
        </p:nvSpPr>
        <p:spPr>
          <a:xfrm>
            <a:off x="3376612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27" name="Google Shape;527;p12"/>
          <p:cNvSpPr txBox="1"/>
          <p:nvPr/>
        </p:nvSpPr>
        <p:spPr>
          <a:xfrm>
            <a:off x="3759200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28" name="Google Shape;528;p12"/>
          <p:cNvSpPr txBox="1"/>
          <p:nvPr/>
        </p:nvSpPr>
        <p:spPr>
          <a:xfrm>
            <a:off x="4141787" y="58245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29" name="Google Shape;529;p12"/>
          <p:cNvSpPr txBox="1"/>
          <p:nvPr/>
        </p:nvSpPr>
        <p:spPr>
          <a:xfrm>
            <a:off x="674687" y="54149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30" name="Google Shape;530;p12"/>
          <p:cNvSpPr txBox="1"/>
          <p:nvPr/>
        </p:nvSpPr>
        <p:spPr>
          <a:xfrm>
            <a:off x="674687" y="5026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1" name="Google Shape;531;p12"/>
          <p:cNvSpPr txBox="1"/>
          <p:nvPr/>
        </p:nvSpPr>
        <p:spPr>
          <a:xfrm>
            <a:off x="674687" y="46323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2" name="Google Shape;532;p12"/>
          <p:cNvSpPr txBox="1"/>
          <p:nvPr/>
        </p:nvSpPr>
        <p:spPr>
          <a:xfrm>
            <a:off x="674687" y="42735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3" name="Google Shape;533;p12"/>
          <p:cNvSpPr txBox="1"/>
          <p:nvPr/>
        </p:nvSpPr>
        <p:spPr>
          <a:xfrm>
            <a:off x="674687" y="38750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4" name="Google Shape;534;p12"/>
          <p:cNvSpPr txBox="1"/>
          <p:nvPr/>
        </p:nvSpPr>
        <p:spPr>
          <a:xfrm>
            <a:off x="674687" y="34925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35" name="Google Shape;535;p12"/>
          <p:cNvSpPr txBox="1"/>
          <p:nvPr/>
        </p:nvSpPr>
        <p:spPr>
          <a:xfrm>
            <a:off x="674687" y="31178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36" name="Google Shape;536;p12"/>
          <p:cNvSpPr txBox="1"/>
          <p:nvPr/>
        </p:nvSpPr>
        <p:spPr>
          <a:xfrm>
            <a:off x="674687" y="27114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37" name="Google Shape;537;p12"/>
          <p:cNvSpPr/>
          <p:nvPr/>
        </p:nvSpPr>
        <p:spPr>
          <a:xfrm>
            <a:off x="2322512" y="4506912"/>
            <a:ext cx="155575" cy="161925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8" name="Google Shape;538;p12"/>
          <p:cNvGraphicFramePr/>
          <p:nvPr/>
        </p:nvGraphicFramePr>
        <p:xfrm>
          <a:off x="7926387" y="1665287"/>
          <a:ext cx="1108075" cy="4387800"/>
        </p:xfrm>
        <a:graphic>
          <a:graphicData uri="http://schemas.openxmlformats.org/drawingml/2006/table">
            <a:tbl>
              <a:tblPr>
                <a:noFill/>
                <a:tableStyleId>{9DF01867-3A7A-4232-9C99-112413A8F842}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(3, 3)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(4,3)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(5,4)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(6,4)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2"/>
          <p:cNvSpPr/>
          <p:nvPr/>
        </p:nvSpPr>
        <p:spPr>
          <a:xfrm>
            <a:off x="2678112" y="4310062"/>
            <a:ext cx="155575" cy="161925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2"/>
          <p:cNvSpPr/>
          <p:nvPr/>
        </p:nvSpPr>
        <p:spPr>
          <a:xfrm>
            <a:off x="3078162" y="4056062"/>
            <a:ext cx="155575" cy="161925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3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Very Simple Solution (cont…)</a:t>
            </a:r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this approach is just way too slow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particular look out for: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equation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mx + b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requires the multiplication of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Rounding off the resulting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a faster solution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4"/>
          <p:cNvSpPr txBox="1"/>
          <p:nvPr/>
        </p:nvSpPr>
        <p:spPr>
          <a:xfrm>
            <a:off x="5502275" y="1233487"/>
            <a:ext cx="3641725" cy="562451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4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DDA Algorithm</a:t>
            </a:r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92125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differential analyzer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(DDA) algorithm takes an incremental approach in order to speed up scan conversion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calculate </a:t>
            </a: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6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based on </a:t>
            </a: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6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pic>
        <p:nvPicPr>
          <p:cNvPr id="554" name="Google Shape;554;p14"/>
          <p:cNvPicPr preferRelativeResize="0"/>
          <p:nvPr/>
        </p:nvPicPr>
        <p:blipFill rotWithShape="1">
          <a:blip r:embed="rId3">
            <a:alphaModFix/>
          </a:blip>
          <a:srcRect l="8097" t="6344" r="18454" b="20027"/>
          <a:stretch/>
        </p:blipFill>
        <p:spPr>
          <a:xfrm>
            <a:off x="5610225" y="1309687"/>
            <a:ext cx="3455987" cy="246856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4"/>
          <p:cNvSpPr txBox="1"/>
          <p:nvPr/>
        </p:nvSpPr>
        <p:spPr>
          <a:xfrm>
            <a:off x="5548312" y="3860800"/>
            <a:ext cx="3595687" cy="237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original differential analyzer was a physical machine developed by Vannevar Bush at MIT in the 1930’s in order to solve ordinary differential equations.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information </a:t>
            </a: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5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DDA Algorithm (cont…)</a:t>
            </a:r>
            <a:endParaRPr/>
          </a:p>
        </p:txBody>
      </p:sp>
      <p:sp>
        <p:nvSpPr>
          <p:cNvPr id="561" name="Google Shape;561;p1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75637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list of points that we determined for the line in our previous 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 2), (3, 2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(4, 3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(5, 3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(6, 4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(7, 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as the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coordinates go up by one, the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coordinates simply go up by the slope of the line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key insight in the DDA algorithm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6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DDA Algorithm (cont…)</a:t>
            </a:r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slope of the line is between -1 and 1 begin at the first point in the line and, by incrementing the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 by 1, calculate the corresponding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coordinates as follows: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slope is outside these limits, increment the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 by 1 and calculate the corresponding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coordinates as follows:</a:t>
            </a:r>
            <a:endParaRPr/>
          </a:p>
        </p:txBody>
      </p:sp>
      <p:pic>
        <p:nvPicPr>
          <p:cNvPr id="568" name="Google Shape;5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0875" y="3354387"/>
            <a:ext cx="2760662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4050" y="5578475"/>
            <a:ext cx="276066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7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DDA Algorithm Example</a:t>
            </a:r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try out the following examples:</a:t>
            </a:r>
            <a:endParaRPr/>
          </a:p>
        </p:txBody>
      </p:sp>
      <p:grpSp>
        <p:nvGrpSpPr>
          <p:cNvPr id="576" name="Google Shape;576;p17"/>
          <p:cNvGrpSpPr/>
          <p:nvPr/>
        </p:nvGrpSpPr>
        <p:grpSpPr>
          <a:xfrm>
            <a:off x="673100" y="2130425"/>
            <a:ext cx="3852862" cy="3914775"/>
            <a:chOff x="424" y="1342"/>
            <a:chExt cx="2427" cy="2466"/>
          </a:xfrm>
        </p:grpSpPr>
        <p:cxnSp>
          <p:nvCxnSpPr>
            <p:cNvPr id="577" name="Google Shape;577;p17"/>
            <p:cNvCxnSpPr/>
            <p:nvPr/>
          </p:nvCxnSpPr>
          <p:spPr>
            <a:xfrm rot="10800000">
              <a:off x="709" y="1472"/>
              <a:ext cx="0" cy="214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78" name="Google Shape;578;p17"/>
            <p:cNvCxnSpPr/>
            <p:nvPr/>
          </p:nvCxnSpPr>
          <p:spPr>
            <a:xfrm rot="10800000">
              <a:off x="1652" y="2522"/>
              <a:ext cx="0" cy="202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79" name="Google Shape;579;p17"/>
            <p:cNvSpPr txBox="1"/>
            <p:nvPr/>
          </p:nvSpPr>
          <p:spPr>
            <a:xfrm>
              <a:off x="2572" y="3504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580" name="Google Shape;580;p17"/>
            <p:cNvSpPr txBox="1"/>
            <p:nvPr/>
          </p:nvSpPr>
          <p:spPr>
            <a:xfrm>
              <a:off x="509" y="1342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cxnSp>
          <p:nvCxnSpPr>
            <p:cNvPr id="581" name="Google Shape;581;p17"/>
            <p:cNvCxnSpPr/>
            <p:nvPr/>
          </p:nvCxnSpPr>
          <p:spPr>
            <a:xfrm>
              <a:off x="581" y="3066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81" y="2288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3" name="Google Shape;583;p17"/>
            <p:cNvCxnSpPr/>
            <p:nvPr/>
          </p:nvCxnSpPr>
          <p:spPr>
            <a:xfrm rot="5400000">
              <a:off x="132" y="2542"/>
              <a:ext cx="214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4" name="Google Shape;584;p17"/>
            <p:cNvCxnSpPr/>
            <p:nvPr/>
          </p:nvCxnSpPr>
          <p:spPr>
            <a:xfrm rot="5400000">
              <a:off x="1322" y="2552"/>
              <a:ext cx="216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5" name="Google Shape;585;p17"/>
            <p:cNvCxnSpPr/>
            <p:nvPr/>
          </p:nvCxnSpPr>
          <p:spPr>
            <a:xfrm rot="10800000" flipH="1">
              <a:off x="1197" y="2290"/>
              <a:ext cx="1201" cy="787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sp>
          <p:nvSpPr>
            <p:cNvPr id="586" name="Google Shape;586;p17"/>
            <p:cNvSpPr txBox="1"/>
            <p:nvPr/>
          </p:nvSpPr>
          <p:spPr>
            <a:xfrm>
              <a:off x="804" y="3058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(2, 2)</a:t>
              </a:r>
              <a:endParaRPr/>
            </a:p>
          </p:txBody>
        </p:sp>
        <p:sp>
          <p:nvSpPr>
            <p:cNvPr id="587" name="Google Shape;587;p17"/>
            <p:cNvSpPr txBox="1"/>
            <p:nvPr/>
          </p:nvSpPr>
          <p:spPr>
            <a:xfrm>
              <a:off x="2399" y="2047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(7, 5)</a:t>
              </a:r>
              <a:endParaRPr/>
            </a:p>
          </p:txBody>
        </p:sp>
        <p:sp>
          <p:nvSpPr>
            <p:cNvPr id="588" name="Google Shape;588;p17"/>
            <p:cNvSpPr txBox="1"/>
            <p:nvPr/>
          </p:nvSpPr>
          <p:spPr>
            <a:xfrm>
              <a:off x="1112" y="357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89" name="Google Shape;589;p17"/>
            <p:cNvSpPr txBox="1"/>
            <p:nvPr/>
          </p:nvSpPr>
          <p:spPr>
            <a:xfrm>
              <a:off x="2309" y="357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90" name="Google Shape;590;p17"/>
            <p:cNvSpPr txBox="1"/>
            <p:nvPr/>
          </p:nvSpPr>
          <p:spPr>
            <a:xfrm>
              <a:off x="424" y="295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91" name="Google Shape;591;p17"/>
            <p:cNvSpPr txBox="1"/>
            <p:nvPr/>
          </p:nvSpPr>
          <p:spPr>
            <a:xfrm>
              <a:off x="433" y="217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aphicFrame>
        <p:nvGraphicFramePr>
          <p:cNvPr id="592" name="Google Shape;592;p17"/>
          <p:cNvGraphicFramePr/>
          <p:nvPr/>
        </p:nvGraphicFramePr>
        <p:xfrm>
          <a:off x="4702175" y="2459037"/>
          <a:ext cx="4335425" cy="3645290"/>
        </p:xfrm>
        <a:graphic>
          <a:graphicData uri="http://schemas.openxmlformats.org/drawingml/2006/table">
            <a:tbl>
              <a:tblPr>
                <a:noFill/>
                <a:tableStyleId>{9DF01867-3A7A-4232-9C99-112413A8F842}</a:tableStyleId>
              </a:tblPr>
              <a:tblGrid>
                <a:gridCol w="10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x(+1)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y(+m)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y(roundoff)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(3, 3)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(4, 3)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3.8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(5, 4)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(6, 4)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93" name="Google Shape;5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950" y="5842000"/>
            <a:ext cx="2838450" cy="92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18"/>
          <p:cNvCxnSpPr/>
          <p:nvPr/>
        </p:nvCxnSpPr>
        <p:spPr>
          <a:xfrm>
            <a:off x="4578350" y="8794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9" name="Google Shape;599;p18"/>
          <p:cNvCxnSpPr/>
          <p:nvPr/>
        </p:nvCxnSpPr>
        <p:spPr>
          <a:xfrm>
            <a:off x="4578350" y="1674812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0" name="Google Shape;600;p18"/>
          <p:cNvCxnSpPr/>
          <p:nvPr/>
        </p:nvCxnSpPr>
        <p:spPr>
          <a:xfrm>
            <a:off x="4578350" y="24669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1" name="Google Shape;601;p18"/>
          <p:cNvCxnSpPr/>
          <p:nvPr/>
        </p:nvCxnSpPr>
        <p:spPr>
          <a:xfrm>
            <a:off x="4578350" y="82550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2" name="Google Shape;602;p18"/>
          <p:cNvCxnSpPr/>
          <p:nvPr/>
        </p:nvCxnSpPr>
        <p:spPr>
          <a:xfrm>
            <a:off x="1687512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3" name="Google Shape;603;p18"/>
          <p:cNvCxnSpPr/>
          <p:nvPr/>
        </p:nvCxnSpPr>
        <p:spPr>
          <a:xfrm>
            <a:off x="2482850" y="1411287"/>
            <a:ext cx="0" cy="49799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4" name="Google Shape;604;p18"/>
          <p:cNvCxnSpPr/>
          <p:nvPr/>
        </p:nvCxnSpPr>
        <p:spPr>
          <a:xfrm>
            <a:off x="3278187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5" name="Google Shape;605;p18"/>
          <p:cNvCxnSpPr/>
          <p:nvPr/>
        </p:nvCxnSpPr>
        <p:spPr>
          <a:xfrm>
            <a:off x="4070350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6" name="Google Shape;606;p18"/>
          <p:cNvCxnSpPr/>
          <p:nvPr/>
        </p:nvCxnSpPr>
        <p:spPr>
          <a:xfrm>
            <a:off x="4895850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7" name="Google Shape;607;p18"/>
          <p:cNvCxnSpPr/>
          <p:nvPr/>
        </p:nvCxnSpPr>
        <p:spPr>
          <a:xfrm>
            <a:off x="5691187" y="1411287"/>
            <a:ext cx="0" cy="49799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8" name="Google Shape;608;p18"/>
          <p:cNvCxnSpPr/>
          <p:nvPr/>
        </p:nvCxnSpPr>
        <p:spPr>
          <a:xfrm>
            <a:off x="6486525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9" name="Google Shape;609;p18"/>
          <p:cNvCxnSpPr/>
          <p:nvPr/>
        </p:nvCxnSpPr>
        <p:spPr>
          <a:xfrm>
            <a:off x="7278687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0" name="Google Shape;610;p18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DDA Algorithm Example (cont…)</a:t>
            </a:r>
            <a:endParaRPr/>
          </a:p>
        </p:txBody>
      </p:sp>
      <p:sp>
        <p:nvSpPr>
          <p:cNvPr id="611" name="Google Shape;611;p18"/>
          <p:cNvSpPr/>
          <p:nvPr/>
        </p:nvSpPr>
        <p:spPr>
          <a:xfrm>
            <a:off x="1552575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8"/>
          <p:cNvSpPr/>
          <p:nvPr/>
        </p:nvSpPr>
        <p:spPr>
          <a:xfrm>
            <a:off x="3948112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8"/>
          <p:cNvSpPr/>
          <p:nvPr/>
        </p:nvSpPr>
        <p:spPr>
          <a:xfrm>
            <a:off x="2351087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8"/>
          <p:cNvSpPr/>
          <p:nvPr/>
        </p:nvSpPr>
        <p:spPr>
          <a:xfrm>
            <a:off x="3149600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8"/>
          <p:cNvSpPr/>
          <p:nvPr/>
        </p:nvSpPr>
        <p:spPr>
          <a:xfrm>
            <a:off x="1555750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8"/>
          <p:cNvSpPr/>
          <p:nvPr/>
        </p:nvSpPr>
        <p:spPr>
          <a:xfrm>
            <a:off x="3951287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8"/>
          <p:cNvSpPr/>
          <p:nvPr/>
        </p:nvSpPr>
        <p:spPr>
          <a:xfrm>
            <a:off x="2354262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8"/>
          <p:cNvSpPr/>
          <p:nvPr/>
        </p:nvSpPr>
        <p:spPr>
          <a:xfrm>
            <a:off x="3152775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8"/>
          <p:cNvSpPr/>
          <p:nvPr/>
        </p:nvSpPr>
        <p:spPr>
          <a:xfrm>
            <a:off x="1554162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8"/>
          <p:cNvSpPr/>
          <p:nvPr/>
        </p:nvSpPr>
        <p:spPr>
          <a:xfrm>
            <a:off x="3949700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"/>
          <p:cNvSpPr/>
          <p:nvPr/>
        </p:nvSpPr>
        <p:spPr>
          <a:xfrm>
            <a:off x="2352675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8"/>
          <p:cNvSpPr/>
          <p:nvPr/>
        </p:nvSpPr>
        <p:spPr>
          <a:xfrm>
            <a:off x="3151187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8"/>
          <p:cNvSpPr/>
          <p:nvPr/>
        </p:nvSpPr>
        <p:spPr>
          <a:xfrm>
            <a:off x="1560512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/>
          <p:nvPr/>
        </p:nvSpPr>
        <p:spPr>
          <a:xfrm>
            <a:off x="3956050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8"/>
          <p:cNvSpPr/>
          <p:nvPr/>
        </p:nvSpPr>
        <p:spPr>
          <a:xfrm>
            <a:off x="2359025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"/>
          <p:cNvSpPr/>
          <p:nvPr/>
        </p:nvSpPr>
        <p:spPr>
          <a:xfrm>
            <a:off x="3157537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8"/>
          <p:cNvSpPr/>
          <p:nvPr/>
        </p:nvSpPr>
        <p:spPr>
          <a:xfrm>
            <a:off x="4760912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8"/>
          <p:cNvSpPr/>
          <p:nvPr/>
        </p:nvSpPr>
        <p:spPr>
          <a:xfrm>
            <a:off x="7156450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5559425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8"/>
          <p:cNvSpPr/>
          <p:nvPr/>
        </p:nvSpPr>
        <p:spPr>
          <a:xfrm>
            <a:off x="6357937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8"/>
          <p:cNvSpPr/>
          <p:nvPr/>
        </p:nvSpPr>
        <p:spPr>
          <a:xfrm>
            <a:off x="4764087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8"/>
          <p:cNvSpPr/>
          <p:nvPr/>
        </p:nvSpPr>
        <p:spPr>
          <a:xfrm>
            <a:off x="7159625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8"/>
          <p:cNvSpPr/>
          <p:nvPr/>
        </p:nvSpPr>
        <p:spPr>
          <a:xfrm>
            <a:off x="5562600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8"/>
          <p:cNvSpPr/>
          <p:nvPr/>
        </p:nvSpPr>
        <p:spPr>
          <a:xfrm>
            <a:off x="6361112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8"/>
          <p:cNvSpPr/>
          <p:nvPr/>
        </p:nvSpPr>
        <p:spPr>
          <a:xfrm>
            <a:off x="4762500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8"/>
          <p:cNvSpPr/>
          <p:nvPr/>
        </p:nvSpPr>
        <p:spPr>
          <a:xfrm>
            <a:off x="7158037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8"/>
          <p:cNvSpPr/>
          <p:nvPr/>
        </p:nvSpPr>
        <p:spPr>
          <a:xfrm>
            <a:off x="5561012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8"/>
          <p:cNvSpPr/>
          <p:nvPr/>
        </p:nvSpPr>
        <p:spPr>
          <a:xfrm>
            <a:off x="6359525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8"/>
          <p:cNvSpPr/>
          <p:nvPr/>
        </p:nvSpPr>
        <p:spPr>
          <a:xfrm>
            <a:off x="4768850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8"/>
          <p:cNvSpPr/>
          <p:nvPr/>
        </p:nvSpPr>
        <p:spPr>
          <a:xfrm>
            <a:off x="7164387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8"/>
          <p:cNvSpPr/>
          <p:nvPr/>
        </p:nvSpPr>
        <p:spPr>
          <a:xfrm>
            <a:off x="5567362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8"/>
          <p:cNvSpPr/>
          <p:nvPr/>
        </p:nvSpPr>
        <p:spPr>
          <a:xfrm>
            <a:off x="6365875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18"/>
          <p:cNvCxnSpPr/>
          <p:nvPr/>
        </p:nvCxnSpPr>
        <p:spPr>
          <a:xfrm>
            <a:off x="4578350" y="-704850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4" name="Google Shape;644;p18"/>
          <p:cNvCxnSpPr/>
          <p:nvPr/>
        </p:nvCxnSpPr>
        <p:spPr>
          <a:xfrm>
            <a:off x="4578350" y="-15017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5" name="Google Shape;645;p18"/>
          <p:cNvSpPr/>
          <p:nvPr/>
        </p:nvSpPr>
        <p:spPr>
          <a:xfrm>
            <a:off x="1550987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8"/>
          <p:cNvSpPr/>
          <p:nvPr/>
        </p:nvSpPr>
        <p:spPr>
          <a:xfrm>
            <a:off x="3946525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8"/>
          <p:cNvSpPr/>
          <p:nvPr/>
        </p:nvSpPr>
        <p:spPr>
          <a:xfrm>
            <a:off x="2349500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8"/>
          <p:cNvSpPr/>
          <p:nvPr/>
        </p:nvSpPr>
        <p:spPr>
          <a:xfrm>
            <a:off x="3148012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8"/>
          <p:cNvSpPr/>
          <p:nvPr/>
        </p:nvSpPr>
        <p:spPr>
          <a:xfrm>
            <a:off x="1558925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8"/>
          <p:cNvSpPr/>
          <p:nvPr/>
        </p:nvSpPr>
        <p:spPr>
          <a:xfrm>
            <a:off x="3954462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8"/>
          <p:cNvSpPr/>
          <p:nvPr/>
        </p:nvSpPr>
        <p:spPr>
          <a:xfrm>
            <a:off x="2357437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8"/>
          <p:cNvSpPr/>
          <p:nvPr/>
        </p:nvSpPr>
        <p:spPr>
          <a:xfrm>
            <a:off x="3155950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8"/>
          <p:cNvSpPr/>
          <p:nvPr/>
        </p:nvSpPr>
        <p:spPr>
          <a:xfrm>
            <a:off x="4759325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7154862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5557837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8"/>
          <p:cNvSpPr/>
          <p:nvPr/>
        </p:nvSpPr>
        <p:spPr>
          <a:xfrm>
            <a:off x="6356350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8"/>
          <p:cNvSpPr/>
          <p:nvPr/>
        </p:nvSpPr>
        <p:spPr>
          <a:xfrm>
            <a:off x="4767262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8"/>
          <p:cNvSpPr/>
          <p:nvPr/>
        </p:nvSpPr>
        <p:spPr>
          <a:xfrm>
            <a:off x="7162800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8"/>
          <p:cNvSpPr/>
          <p:nvPr/>
        </p:nvSpPr>
        <p:spPr>
          <a:xfrm>
            <a:off x="5565775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8"/>
          <p:cNvSpPr/>
          <p:nvPr/>
        </p:nvSpPr>
        <p:spPr>
          <a:xfrm>
            <a:off x="6364287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8"/>
          <p:cNvSpPr txBox="1"/>
          <p:nvPr/>
        </p:nvSpPr>
        <p:spPr>
          <a:xfrm>
            <a:off x="911225" y="1697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662" name="Google Shape;662;p18"/>
          <p:cNvSpPr txBox="1"/>
          <p:nvPr/>
        </p:nvSpPr>
        <p:spPr>
          <a:xfrm>
            <a:off x="911225" y="5664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3" name="Google Shape;663;p18"/>
          <p:cNvSpPr txBox="1"/>
          <p:nvPr/>
        </p:nvSpPr>
        <p:spPr>
          <a:xfrm>
            <a:off x="911225" y="48672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64" name="Google Shape;664;p18"/>
          <p:cNvSpPr txBox="1"/>
          <p:nvPr/>
        </p:nvSpPr>
        <p:spPr>
          <a:xfrm>
            <a:off x="911225" y="40703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65" name="Google Shape;665;p18"/>
          <p:cNvSpPr txBox="1"/>
          <p:nvPr/>
        </p:nvSpPr>
        <p:spPr>
          <a:xfrm>
            <a:off x="911225" y="3287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66" name="Google Shape;666;p18"/>
          <p:cNvSpPr txBox="1"/>
          <p:nvPr/>
        </p:nvSpPr>
        <p:spPr>
          <a:xfrm>
            <a:off x="911225" y="2486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67" name="Google Shape;667;p18"/>
          <p:cNvSpPr txBox="1"/>
          <p:nvPr/>
        </p:nvSpPr>
        <p:spPr>
          <a:xfrm>
            <a:off x="232886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8" name="Google Shape;668;p18"/>
          <p:cNvSpPr txBox="1"/>
          <p:nvPr/>
        </p:nvSpPr>
        <p:spPr>
          <a:xfrm>
            <a:off x="312261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9" name="Google Shape;669;p18"/>
          <p:cNvSpPr txBox="1"/>
          <p:nvPr/>
        </p:nvSpPr>
        <p:spPr>
          <a:xfrm>
            <a:off x="3905250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70" name="Google Shape;670;p18"/>
          <p:cNvSpPr txBox="1"/>
          <p:nvPr/>
        </p:nvSpPr>
        <p:spPr>
          <a:xfrm>
            <a:off x="4738687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71" name="Google Shape;671;p18"/>
          <p:cNvSpPr txBox="1"/>
          <p:nvPr/>
        </p:nvSpPr>
        <p:spPr>
          <a:xfrm>
            <a:off x="5534025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72" name="Google Shape;672;p18"/>
          <p:cNvSpPr txBox="1"/>
          <p:nvPr/>
        </p:nvSpPr>
        <p:spPr>
          <a:xfrm>
            <a:off x="6330950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73" name="Google Shape;673;p18"/>
          <p:cNvSpPr txBox="1"/>
          <p:nvPr/>
        </p:nvSpPr>
        <p:spPr>
          <a:xfrm>
            <a:off x="153511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74" name="Google Shape;674;p18"/>
          <p:cNvSpPr txBox="1"/>
          <p:nvPr/>
        </p:nvSpPr>
        <p:spPr>
          <a:xfrm>
            <a:off x="711676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675" name="Google Shape;675;p18"/>
          <p:cNvCxnSpPr/>
          <p:nvPr/>
        </p:nvCxnSpPr>
        <p:spPr>
          <a:xfrm rot="10800000" flipH="1">
            <a:off x="3278187" y="1893887"/>
            <a:ext cx="2413000" cy="39687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0" name="Google Shape;680;p19"/>
          <p:cNvCxnSpPr/>
          <p:nvPr/>
        </p:nvCxnSpPr>
        <p:spPr>
          <a:xfrm>
            <a:off x="4578350" y="8794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1" name="Google Shape;681;p19"/>
          <p:cNvCxnSpPr/>
          <p:nvPr/>
        </p:nvCxnSpPr>
        <p:spPr>
          <a:xfrm>
            <a:off x="4578350" y="1674812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2" name="Google Shape;682;p19"/>
          <p:cNvCxnSpPr/>
          <p:nvPr/>
        </p:nvCxnSpPr>
        <p:spPr>
          <a:xfrm>
            <a:off x="4578350" y="24669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3" name="Google Shape;683;p19"/>
          <p:cNvCxnSpPr/>
          <p:nvPr/>
        </p:nvCxnSpPr>
        <p:spPr>
          <a:xfrm>
            <a:off x="4578350" y="82550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4" name="Google Shape;684;p19"/>
          <p:cNvCxnSpPr/>
          <p:nvPr/>
        </p:nvCxnSpPr>
        <p:spPr>
          <a:xfrm>
            <a:off x="1687512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5" name="Google Shape;685;p19"/>
          <p:cNvCxnSpPr/>
          <p:nvPr/>
        </p:nvCxnSpPr>
        <p:spPr>
          <a:xfrm>
            <a:off x="2482850" y="1411287"/>
            <a:ext cx="0" cy="49799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6" name="Google Shape;686;p19"/>
          <p:cNvCxnSpPr/>
          <p:nvPr/>
        </p:nvCxnSpPr>
        <p:spPr>
          <a:xfrm>
            <a:off x="3278187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7" name="Google Shape;687;p19"/>
          <p:cNvCxnSpPr/>
          <p:nvPr/>
        </p:nvCxnSpPr>
        <p:spPr>
          <a:xfrm>
            <a:off x="4070350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8" name="Google Shape;688;p19"/>
          <p:cNvCxnSpPr/>
          <p:nvPr/>
        </p:nvCxnSpPr>
        <p:spPr>
          <a:xfrm>
            <a:off x="4895850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9" name="Google Shape;689;p19"/>
          <p:cNvCxnSpPr/>
          <p:nvPr/>
        </p:nvCxnSpPr>
        <p:spPr>
          <a:xfrm>
            <a:off x="5691187" y="1411287"/>
            <a:ext cx="0" cy="49799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0" name="Google Shape;690;p19"/>
          <p:cNvCxnSpPr/>
          <p:nvPr/>
        </p:nvCxnSpPr>
        <p:spPr>
          <a:xfrm>
            <a:off x="6486525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1" name="Google Shape;691;p19"/>
          <p:cNvCxnSpPr/>
          <p:nvPr/>
        </p:nvCxnSpPr>
        <p:spPr>
          <a:xfrm>
            <a:off x="7278687" y="1408112"/>
            <a:ext cx="0" cy="49831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92" name="Google Shape;692;p19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DDA Algorithm Example (cont…)</a:t>
            </a:r>
            <a:endParaRPr/>
          </a:p>
        </p:txBody>
      </p:sp>
      <p:sp>
        <p:nvSpPr>
          <p:cNvPr id="693" name="Google Shape;693;p19"/>
          <p:cNvSpPr/>
          <p:nvPr/>
        </p:nvSpPr>
        <p:spPr>
          <a:xfrm>
            <a:off x="1552575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9"/>
          <p:cNvSpPr/>
          <p:nvPr/>
        </p:nvSpPr>
        <p:spPr>
          <a:xfrm>
            <a:off x="3948112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9"/>
          <p:cNvSpPr/>
          <p:nvPr/>
        </p:nvSpPr>
        <p:spPr>
          <a:xfrm>
            <a:off x="2351087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9"/>
          <p:cNvSpPr/>
          <p:nvPr/>
        </p:nvSpPr>
        <p:spPr>
          <a:xfrm>
            <a:off x="3149600" y="41544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1555750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3951287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9"/>
          <p:cNvSpPr/>
          <p:nvPr/>
        </p:nvSpPr>
        <p:spPr>
          <a:xfrm>
            <a:off x="2354262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9"/>
          <p:cNvSpPr/>
          <p:nvPr/>
        </p:nvSpPr>
        <p:spPr>
          <a:xfrm>
            <a:off x="3152775" y="49355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9"/>
          <p:cNvSpPr/>
          <p:nvPr/>
        </p:nvSpPr>
        <p:spPr>
          <a:xfrm>
            <a:off x="1554162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9"/>
          <p:cNvSpPr/>
          <p:nvPr/>
        </p:nvSpPr>
        <p:spPr>
          <a:xfrm>
            <a:off x="3949700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9"/>
          <p:cNvSpPr/>
          <p:nvPr/>
        </p:nvSpPr>
        <p:spPr>
          <a:xfrm>
            <a:off x="2352675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9"/>
          <p:cNvSpPr/>
          <p:nvPr/>
        </p:nvSpPr>
        <p:spPr>
          <a:xfrm>
            <a:off x="3151187" y="57435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9"/>
          <p:cNvSpPr/>
          <p:nvPr/>
        </p:nvSpPr>
        <p:spPr>
          <a:xfrm>
            <a:off x="1560512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9"/>
          <p:cNvSpPr/>
          <p:nvPr/>
        </p:nvSpPr>
        <p:spPr>
          <a:xfrm>
            <a:off x="3956050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9"/>
          <p:cNvSpPr/>
          <p:nvPr/>
        </p:nvSpPr>
        <p:spPr>
          <a:xfrm>
            <a:off x="2359025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9"/>
          <p:cNvSpPr/>
          <p:nvPr/>
        </p:nvSpPr>
        <p:spPr>
          <a:xfrm>
            <a:off x="3157537" y="33575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9"/>
          <p:cNvSpPr/>
          <p:nvPr/>
        </p:nvSpPr>
        <p:spPr>
          <a:xfrm>
            <a:off x="4760912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9"/>
          <p:cNvSpPr/>
          <p:nvPr/>
        </p:nvSpPr>
        <p:spPr>
          <a:xfrm>
            <a:off x="7156450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9"/>
          <p:cNvSpPr/>
          <p:nvPr/>
        </p:nvSpPr>
        <p:spPr>
          <a:xfrm>
            <a:off x="5559425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9"/>
          <p:cNvSpPr/>
          <p:nvPr/>
        </p:nvSpPr>
        <p:spPr>
          <a:xfrm>
            <a:off x="6357937" y="415607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9"/>
          <p:cNvSpPr/>
          <p:nvPr/>
        </p:nvSpPr>
        <p:spPr>
          <a:xfrm>
            <a:off x="4764087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9"/>
          <p:cNvSpPr/>
          <p:nvPr/>
        </p:nvSpPr>
        <p:spPr>
          <a:xfrm>
            <a:off x="7159625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9"/>
          <p:cNvSpPr/>
          <p:nvPr/>
        </p:nvSpPr>
        <p:spPr>
          <a:xfrm>
            <a:off x="5562600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9"/>
          <p:cNvSpPr/>
          <p:nvPr/>
        </p:nvSpPr>
        <p:spPr>
          <a:xfrm>
            <a:off x="6361112" y="49371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9"/>
          <p:cNvSpPr/>
          <p:nvPr/>
        </p:nvSpPr>
        <p:spPr>
          <a:xfrm>
            <a:off x="4762500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9"/>
          <p:cNvSpPr/>
          <p:nvPr/>
        </p:nvSpPr>
        <p:spPr>
          <a:xfrm>
            <a:off x="7158037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9"/>
          <p:cNvSpPr/>
          <p:nvPr/>
        </p:nvSpPr>
        <p:spPr>
          <a:xfrm>
            <a:off x="5561012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9"/>
          <p:cNvSpPr/>
          <p:nvPr/>
        </p:nvSpPr>
        <p:spPr>
          <a:xfrm>
            <a:off x="6359525" y="5745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9"/>
          <p:cNvSpPr/>
          <p:nvPr/>
        </p:nvSpPr>
        <p:spPr>
          <a:xfrm>
            <a:off x="4768850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9"/>
          <p:cNvSpPr/>
          <p:nvPr/>
        </p:nvSpPr>
        <p:spPr>
          <a:xfrm>
            <a:off x="7164387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9"/>
          <p:cNvSpPr/>
          <p:nvPr/>
        </p:nvSpPr>
        <p:spPr>
          <a:xfrm>
            <a:off x="5567362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9"/>
          <p:cNvSpPr/>
          <p:nvPr/>
        </p:nvSpPr>
        <p:spPr>
          <a:xfrm>
            <a:off x="6365875" y="33591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19"/>
          <p:cNvCxnSpPr/>
          <p:nvPr/>
        </p:nvCxnSpPr>
        <p:spPr>
          <a:xfrm>
            <a:off x="4578350" y="-704850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6" name="Google Shape;726;p19"/>
          <p:cNvCxnSpPr/>
          <p:nvPr/>
        </p:nvCxnSpPr>
        <p:spPr>
          <a:xfrm>
            <a:off x="4578350" y="-1501775"/>
            <a:ext cx="0" cy="67913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27" name="Google Shape;727;p19"/>
          <p:cNvSpPr/>
          <p:nvPr/>
        </p:nvSpPr>
        <p:spPr>
          <a:xfrm>
            <a:off x="1550987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9"/>
          <p:cNvSpPr/>
          <p:nvPr/>
        </p:nvSpPr>
        <p:spPr>
          <a:xfrm>
            <a:off x="3946525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9"/>
          <p:cNvSpPr/>
          <p:nvPr/>
        </p:nvSpPr>
        <p:spPr>
          <a:xfrm>
            <a:off x="2349500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9"/>
          <p:cNvSpPr/>
          <p:nvPr/>
        </p:nvSpPr>
        <p:spPr>
          <a:xfrm>
            <a:off x="3148012" y="25701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9"/>
          <p:cNvSpPr/>
          <p:nvPr/>
        </p:nvSpPr>
        <p:spPr>
          <a:xfrm>
            <a:off x="1558925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9"/>
          <p:cNvSpPr/>
          <p:nvPr/>
        </p:nvSpPr>
        <p:spPr>
          <a:xfrm>
            <a:off x="3954462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9"/>
          <p:cNvSpPr/>
          <p:nvPr/>
        </p:nvSpPr>
        <p:spPr>
          <a:xfrm>
            <a:off x="2357437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9"/>
          <p:cNvSpPr/>
          <p:nvPr/>
        </p:nvSpPr>
        <p:spPr>
          <a:xfrm>
            <a:off x="3155950" y="17732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9"/>
          <p:cNvSpPr/>
          <p:nvPr/>
        </p:nvSpPr>
        <p:spPr>
          <a:xfrm>
            <a:off x="4759325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7154862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9"/>
          <p:cNvSpPr/>
          <p:nvPr/>
        </p:nvSpPr>
        <p:spPr>
          <a:xfrm>
            <a:off x="5557837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6356350" y="25717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9"/>
          <p:cNvSpPr/>
          <p:nvPr/>
        </p:nvSpPr>
        <p:spPr>
          <a:xfrm>
            <a:off x="4767262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9"/>
          <p:cNvSpPr/>
          <p:nvPr/>
        </p:nvSpPr>
        <p:spPr>
          <a:xfrm>
            <a:off x="7162800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9"/>
          <p:cNvSpPr/>
          <p:nvPr/>
        </p:nvSpPr>
        <p:spPr>
          <a:xfrm>
            <a:off x="5565775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9"/>
          <p:cNvSpPr/>
          <p:nvPr/>
        </p:nvSpPr>
        <p:spPr>
          <a:xfrm>
            <a:off x="6364287" y="17748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9"/>
          <p:cNvSpPr txBox="1"/>
          <p:nvPr/>
        </p:nvSpPr>
        <p:spPr>
          <a:xfrm>
            <a:off x="911225" y="1697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744" name="Google Shape;744;p19"/>
          <p:cNvSpPr txBox="1"/>
          <p:nvPr/>
        </p:nvSpPr>
        <p:spPr>
          <a:xfrm>
            <a:off x="911225" y="5664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45" name="Google Shape;745;p19"/>
          <p:cNvSpPr txBox="1"/>
          <p:nvPr/>
        </p:nvSpPr>
        <p:spPr>
          <a:xfrm>
            <a:off x="911225" y="48672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46" name="Google Shape;746;p19"/>
          <p:cNvSpPr txBox="1"/>
          <p:nvPr/>
        </p:nvSpPr>
        <p:spPr>
          <a:xfrm>
            <a:off x="911225" y="40703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47" name="Google Shape;747;p19"/>
          <p:cNvSpPr txBox="1"/>
          <p:nvPr/>
        </p:nvSpPr>
        <p:spPr>
          <a:xfrm>
            <a:off x="911225" y="3287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48" name="Google Shape;748;p19"/>
          <p:cNvSpPr txBox="1"/>
          <p:nvPr/>
        </p:nvSpPr>
        <p:spPr>
          <a:xfrm>
            <a:off x="911225" y="24860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749" name="Google Shape;749;p19"/>
          <p:cNvSpPr txBox="1"/>
          <p:nvPr/>
        </p:nvSpPr>
        <p:spPr>
          <a:xfrm>
            <a:off x="232886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50" name="Google Shape;750;p19"/>
          <p:cNvSpPr txBox="1"/>
          <p:nvPr/>
        </p:nvSpPr>
        <p:spPr>
          <a:xfrm>
            <a:off x="312261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51" name="Google Shape;751;p19"/>
          <p:cNvSpPr txBox="1"/>
          <p:nvPr/>
        </p:nvSpPr>
        <p:spPr>
          <a:xfrm>
            <a:off x="3905250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52" name="Google Shape;752;p19"/>
          <p:cNvSpPr txBox="1"/>
          <p:nvPr/>
        </p:nvSpPr>
        <p:spPr>
          <a:xfrm>
            <a:off x="4738687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53" name="Google Shape;753;p19"/>
          <p:cNvSpPr txBox="1"/>
          <p:nvPr/>
        </p:nvSpPr>
        <p:spPr>
          <a:xfrm>
            <a:off x="5534025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54" name="Google Shape;754;p19"/>
          <p:cNvSpPr txBox="1"/>
          <p:nvPr/>
        </p:nvSpPr>
        <p:spPr>
          <a:xfrm>
            <a:off x="6330950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755" name="Google Shape;755;p19"/>
          <p:cNvSpPr txBox="1"/>
          <p:nvPr/>
        </p:nvSpPr>
        <p:spPr>
          <a:xfrm>
            <a:off x="153511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6" name="Google Shape;756;p19"/>
          <p:cNvSpPr txBox="1"/>
          <p:nvPr/>
        </p:nvSpPr>
        <p:spPr>
          <a:xfrm>
            <a:off x="7116762" y="6343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757" name="Google Shape;757;p19"/>
          <p:cNvCxnSpPr/>
          <p:nvPr/>
        </p:nvCxnSpPr>
        <p:spPr>
          <a:xfrm rot="10800000" flipH="1">
            <a:off x="3278187" y="1893887"/>
            <a:ext cx="2413000" cy="39687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hardware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of scan conversion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equations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converting algorithms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very simple solution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DDA algorithm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0"/>
          <p:cNvSpPr/>
          <p:nvPr/>
        </p:nvSpPr>
        <p:spPr>
          <a:xfrm>
            <a:off x="6432550" y="49577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20"/>
          <p:cNvCxnSpPr/>
          <p:nvPr/>
        </p:nvCxnSpPr>
        <p:spPr>
          <a:xfrm>
            <a:off x="7081043" y="1678781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4" name="Google Shape;764;p20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DDA Algorithm (cont…)</a:t>
            </a:r>
            <a:endParaRPr/>
          </a:p>
        </p:txBody>
      </p:sp>
      <p:sp>
        <p:nvSpPr>
          <p:cNvPr id="765" name="Google Shape;765;p20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the values calculated by the equations used by the DDA algorithm must be rounded to match pixel values</a:t>
            </a:r>
            <a:endParaRPr/>
          </a:p>
        </p:txBody>
      </p:sp>
      <p:cxnSp>
        <p:nvCxnSpPr>
          <p:cNvPr id="766" name="Google Shape;766;p20"/>
          <p:cNvCxnSpPr/>
          <p:nvPr/>
        </p:nvCxnSpPr>
        <p:spPr>
          <a:xfrm>
            <a:off x="1155700" y="3054350"/>
            <a:ext cx="0" cy="32988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7" name="Google Shape;767;p20"/>
          <p:cNvCxnSpPr/>
          <p:nvPr/>
        </p:nvCxnSpPr>
        <p:spPr>
          <a:xfrm>
            <a:off x="1951037" y="3076575"/>
            <a:ext cx="0" cy="3297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8" name="Google Shape;768;p20"/>
          <p:cNvCxnSpPr/>
          <p:nvPr/>
        </p:nvCxnSpPr>
        <p:spPr>
          <a:xfrm>
            <a:off x="2746375" y="3095625"/>
            <a:ext cx="0" cy="32988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9" name="Google Shape;769;p20"/>
          <p:cNvCxnSpPr/>
          <p:nvPr/>
        </p:nvCxnSpPr>
        <p:spPr>
          <a:xfrm>
            <a:off x="3538537" y="3113087"/>
            <a:ext cx="0" cy="32988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0" name="Google Shape;770;p20"/>
          <p:cNvCxnSpPr/>
          <p:nvPr/>
        </p:nvCxnSpPr>
        <p:spPr>
          <a:xfrm>
            <a:off x="2453481" y="2480468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1" name="Google Shape;771;p20"/>
          <p:cNvCxnSpPr/>
          <p:nvPr/>
        </p:nvCxnSpPr>
        <p:spPr>
          <a:xfrm>
            <a:off x="2431256" y="3275806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Google Shape;772;p20"/>
          <p:cNvCxnSpPr/>
          <p:nvPr/>
        </p:nvCxnSpPr>
        <p:spPr>
          <a:xfrm>
            <a:off x="2412206" y="4067968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3" name="Google Shape;773;p20"/>
          <p:cNvSpPr/>
          <p:nvPr/>
        </p:nvSpPr>
        <p:spPr>
          <a:xfrm>
            <a:off x="1020762" y="417671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3416300" y="4176712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1819275" y="417671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2617787" y="417671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0"/>
          <p:cNvSpPr/>
          <p:nvPr/>
        </p:nvSpPr>
        <p:spPr>
          <a:xfrm>
            <a:off x="1023937" y="49577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0"/>
          <p:cNvSpPr/>
          <p:nvPr/>
        </p:nvSpPr>
        <p:spPr>
          <a:xfrm>
            <a:off x="3419475" y="4957762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0"/>
          <p:cNvSpPr/>
          <p:nvPr/>
        </p:nvSpPr>
        <p:spPr>
          <a:xfrm>
            <a:off x="1822450" y="4957762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0"/>
          <p:cNvSpPr/>
          <p:nvPr/>
        </p:nvSpPr>
        <p:spPr>
          <a:xfrm>
            <a:off x="2620962" y="4957762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0"/>
          <p:cNvSpPr/>
          <p:nvPr/>
        </p:nvSpPr>
        <p:spPr>
          <a:xfrm>
            <a:off x="1022350" y="5765800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0"/>
          <p:cNvSpPr/>
          <p:nvPr/>
        </p:nvSpPr>
        <p:spPr>
          <a:xfrm>
            <a:off x="3417887" y="576580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0"/>
          <p:cNvSpPr/>
          <p:nvPr/>
        </p:nvSpPr>
        <p:spPr>
          <a:xfrm>
            <a:off x="1820862" y="576580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0"/>
          <p:cNvSpPr/>
          <p:nvPr/>
        </p:nvSpPr>
        <p:spPr>
          <a:xfrm>
            <a:off x="2619375" y="576580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5" name="Google Shape;785;p20"/>
          <p:cNvCxnSpPr/>
          <p:nvPr/>
        </p:nvCxnSpPr>
        <p:spPr>
          <a:xfrm rot="10800000" flipH="1">
            <a:off x="411162" y="4171950"/>
            <a:ext cx="3992562" cy="1824037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86" name="Google Shape;786;p20"/>
          <p:cNvSpPr/>
          <p:nvPr/>
        </p:nvSpPr>
        <p:spPr>
          <a:xfrm>
            <a:off x="1081087" y="5575300"/>
            <a:ext cx="136525" cy="136525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0"/>
          <p:cNvSpPr/>
          <p:nvPr/>
        </p:nvSpPr>
        <p:spPr>
          <a:xfrm>
            <a:off x="1892300" y="5229225"/>
            <a:ext cx="136525" cy="136525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0"/>
          <p:cNvSpPr txBox="1"/>
          <p:nvPr/>
        </p:nvSpPr>
        <p:spPr>
          <a:xfrm>
            <a:off x="134937" y="5146675"/>
            <a:ext cx="9032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789" name="Google Shape;789;p20"/>
          <p:cNvCxnSpPr/>
          <p:nvPr/>
        </p:nvCxnSpPr>
        <p:spPr>
          <a:xfrm>
            <a:off x="911225" y="5462587"/>
            <a:ext cx="168275" cy="114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0" name="Google Shape;790;p20"/>
          <p:cNvSpPr txBox="1"/>
          <p:nvPr/>
        </p:nvSpPr>
        <p:spPr>
          <a:xfrm>
            <a:off x="2274887" y="5349875"/>
            <a:ext cx="13462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+m)</a:t>
            </a:r>
            <a:endParaRPr/>
          </a:p>
        </p:txBody>
      </p:sp>
      <p:cxnSp>
        <p:nvCxnSpPr>
          <p:cNvPr id="791" name="Google Shape;791;p20"/>
          <p:cNvCxnSpPr/>
          <p:nvPr/>
        </p:nvCxnSpPr>
        <p:spPr>
          <a:xfrm rot="10800000">
            <a:off x="2038350" y="5348287"/>
            <a:ext cx="231775" cy="1206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2" name="Google Shape;792;p20"/>
          <p:cNvSpPr txBox="1"/>
          <p:nvPr/>
        </p:nvSpPr>
        <p:spPr>
          <a:xfrm>
            <a:off x="1430337" y="6200775"/>
            <a:ext cx="1550987" cy="412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10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round(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/>
          </a:p>
        </p:txBody>
      </p:sp>
      <p:cxnSp>
        <p:nvCxnSpPr>
          <p:cNvPr id="793" name="Google Shape;793;p20"/>
          <p:cNvCxnSpPr/>
          <p:nvPr/>
        </p:nvCxnSpPr>
        <p:spPr>
          <a:xfrm rot="10800000">
            <a:off x="1231900" y="6021387"/>
            <a:ext cx="206375" cy="266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4" name="Google Shape;794;p20"/>
          <p:cNvSpPr txBox="1"/>
          <p:nvPr/>
        </p:nvSpPr>
        <p:spPr>
          <a:xfrm>
            <a:off x="280987" y="4530725"/>
            <a:ext cx="2178050" cy="341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round(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+m))</a:t>
            </a:r>
            <a:endParaRPr/>
          </a:p>
        </p:txBody>
      </p:sp>
      <p:cxnSp>
        <p:nvCxnSpPr>
          <p:cNvPr id="795" name="Google Shape;795;p20"/>
          <p:cNvCxnSpPr/>
          <p:nvPr/>
        </p:nvCxnSpPr>
        <p:spPr>
          <a:xfrm>
            <a:off x="1768475" y="4833937"/>
            <a:ext cx="98425" cy="1333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6" name="Google Shape;796;p20"/>
          <p:cNvCxnSpPr/>
          <p:nvPr/>
        </p:nvCxnSpPr>
        <p:spPr>
          <a:xfrm>
            <a:off x="2461418" y="1683543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97" name="Google Shape;797;p20"/>
          <p:cNvSpPr/>
          <p:nvPr/>
        </p:nvSpPr>
        <p:spPr>
          <a:xfrm>
            <a:off x="1028700" y="33797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0"/>
          <p:cNvSpPr/>
          <p:nvPr/>
        </p:nvSpPr>
        <p:spPr>
          <a:xfrm>
            <a:off x="3424237" y="33797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0"/>
          <p:cNvSpPr/>
          <p:nvPr/>
        </p:nvSpPr>
        <p:spPr>
          <a:xfrm>
            <a:off x="1827212" y="33797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0"/>
          <p:cNvSpPr/>
          <p:nvPr/>
        </p:nvSpPr>
        <p:spPr>
          <a:xfrm>
            <a:off x="2625725" y="337978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20"/>
          <p:cNvCxnSpPr/>
          <p:nvPr/>
        </p:nvCxnSpPr>
        <p:spPr>
          <a:xfrm>
            <a:off x="5775325" y="3049587"/>
            <a:ext cx="0" cy="32988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2" name="Google Shape;802;p20"/>
          <p:cNvCxnSpPr/>
          <p:nvPr/>
        </p:nvCxnSpPr>
        <p:spPr>
          <a:xfrm>
            <a:off x="6570662" y="3071812"/>
            <a:ext cx="0" cy="3297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3" name="Google Shape;803;p20"/>
          <p:cNvCxnSpPr/>
          <p:nvPr/>
        </p:nvCxnSpPr>
        <p:spPr>
          <a:xfrm>
            <a:off x="7366000" y="3090862"/>
            <a:ext cx="0" cy="32988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4" name="Google Shape;804;p20"/>
          <p:cNvCxnSpPr/>
          <p:nvPr/>
        </p:nvCxnSpPr>
        <p:spPr>
          <a:xfrm>
            <a:off x="8158162" y="3108325"/>
            <a:ext cx="0" cy="32988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5" name="Google Shape;805;p20"/>
          <p:cNvCxnSpPr/>
          <p:nvPr/>
        </p:nvCxnSpPr>
        <p:spPr>
          <a:xfrm>
            <a:off x="7073106" y="2475706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6" name="Google Shape;806;p20"/>
          <p:cNvCxnSpPr/>
          <p:nvPr/>
        </p:nvCxnSpPr>
        <p:spPr>
          <a:xfrm>
            <a:off x="7050881" y="3271043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7" name="Google Shape;807;p20"/>
          <p:cNvCxnSpPr/>
          <p:nvPr/>
        </p:nvCxnSpPr>
        <p:spPr>
          <a:xfrm>
            <a:off x="7031831" y="4063206"/>
            <a:ext cx="0" cy="36337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08" name="Google Shape;808;p20"/>
          <p:cNvSpPr/>
          <p:nvPr/>
        </p:nvSpPr>
        <p:spPr>
          <a:xfrm>
            <a:off x="5640387" y="41719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0"/>
          <p:cNvSpPr/>
          <p:nvPr/>
        </p:nvSpPr>
        <p:spPr>
          <a:xfrm>
            <a:off x="8035925" y="41719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0"/>
          <p:cNvSpPr/>
          <p:nvPr/>
        </p:nvSpPr>
        <p:spPr>
          <a:xfrm>
            <a:off x="6438900" y="417195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0"/>
          <p:cNvSpPr/>
          <p:nvPr/>
        </p:nvSpPr>
        <p:spPr>
          <a:xfrm>
            <a:off x="7237412" y="4171950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0"/>
          <p:cNvSpPr/>
          <p:nvPr/>
        </p:nvSpPr>
        <p:spPr>
          <a:xfrm>
            <a:off x="5643562" y="495300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0"/>
          <p:cNvSpPr/>
          <p:nvPr/>
        </p:nvSpPr>
        <p:spPr>
          <a:xfrm>
            <a:off x="8039100" y="495300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0"/>
          <p:cNvSpPr/>
          <p:nvPr/>
        </p:nvSpPr>
        <p:spPr>
          <a:xfrm>
            <a:off x="6426200" y="4967287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0"/>
          <p:cNvSpPr/>
          <p:nvPr/>
        </p:nvSpPr>
        <p:spPr>
          <a:xfrm>
            <a:off x="7240587" y="4953000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0"/>
          <p:cNvSpPr/>
          <p:nvPr/>
        </p:nvSpPr>
        <p:spPr>
          <a:xfrm>
            <a:off x="5641975" y="57610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0"/>
          <p:cNvSpPr/>
          <p:nvPr/>
        </p:nvSpPr>
        <p:spPr>
          <a:xfrm>
            <a:off x="8037512" y="57610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0"/>
          <p:cNvSpPr/>
          <p:nvPr/>
        </p:nvSpPr>
        <p:spPr>
          <a:xfrm>
            <a:off x="6440487" y="5761037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0"/>
          <p:cNvSpPr/>
          <p:nvPr/>
        </p:nvSpPr>
        <p:spPr>
          <a:xfrm>
            <a:off x="7239000" y="5761037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0" name="Google Shape;820;p20"/>
          <p:cNvCxnSpPr/>
          <p:nvPr/>
        </p:nvCxnSpPr>
        <p:spPr>
          <a:xfrm flipH="1">
            <a:off x="6211887" y="2974975"/>
            <a:ext cx="1630362" cy="3227387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1" name="Google Shape;821;p20"/>
          <p:cNvSpPr/>
          <p:nvPr/>
        </p:nvSpPr>
        <p:spPr>
          <a:xfrm>
            <a:off x="6302375" y="5811837"/>
            <a:ext cx="136525" cy="136525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0"/>
          <p:cNvSpPr/>
          <p:nvPr/>
        </p:nvSpPr>
        <p:spPr>
          <a:xfrm>
            <a:off x="6700837" y="5022850"/>
            <a:ext cx="136525" cy="136525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0"/>
          <p:cNvSpPr txBox="1"/>
          <p:nvPr/>
        </p:nvSpPr>
        <p:spPr>
          <a:xfrm>
            <a:off x="5437187" y="5341937"/>
            <a:ext cx="719137" cy="32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824" name="Google Shape;824;p20"/>
          <p:cNvCxnSpPr/>
          <p:nvPr/>
        </p:nvCxnSpPr>
        <p:spPr>
          <a:xfrm rot="10800000">
            <a:off x="6816725" y="5149850"/>
            <a:ext cx="155575" cy="2254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25" name="Google Shape;825;p20"/>
          <p:cNvSpPr txBox="1"/>
          <p:nvPr/>
        </p:nvSpPr>
        <p:spPr>
          <a:xfrm>
            <a:off x="6951662" y="5268912"/>
            <a:ext cx="1489075" cy="32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0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</a:t>
            </a:r>
            <a:endParaRPr/>
          </a:p>
        </p:txBody>
      </p:sp>
      <p:cxnSp>
        <p:nvCxnSpPr>
          <p:cNvPr id="826" name="Google Shape;826;p20"/>
          <p:cNvCxnSpPr/>
          <p:nvPr/>
        </p:nvCxnSpPr>
        <p:spPr>
          <a:xfrm rot="10800000">
            <a:off x="6648450" y="6000750"/>
            <a:ext cx="98425" cy="1682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7" name="Google Shape;827;p20"/>
          <p:cNvCxnSpPr/>
          <p:nvPr/>
        </p:nvCxnSpPr>
        <p:spPr>
          <a:xfrm>
            <a:off x="6153150" y="5664200"/>
            <a:ext cx="146050" cy="1428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8" name="Google Shape;828;p20"/>
          <p:cNvCxnSpPr/>
          <p:nvPr/>
        </p:nvCxnSpPr>
        <p:spPr>
          <a:xfrm>
            <a:off x="6388100" y="4829175"/>
            <a:ext cx="98425" cy="1333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29" name="Google Shape;829;p20"/>
          <p:cNvSpPr/>
          <p:nvPr/>
        </p:nvSpPr>
        <p:spPr>
          <a:xfrm>
            <a:off x="5648325" y="33750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0"/>
          <p:cNvSpPr/>
          <p:nvPr/>
        </p:nvSpPr>
        <p:spPr>
          <a:xfrm>
            <a:off x="8043862" y="33750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0"/>
          <p:cNvSpPr/>
          <p:nvPr/>
        </p:nvSpPr>
        <p:spPr>
          <a:xfrm>
            <a:off x="6446837" y="3375025"/>
            <a:ext cx="258762" cy="25876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0"/>
          <p:cNvSpPr/>
          <p:nvPr/>
        </p:nvSpPr>
        <p:spPr>
          <a:xfrm>
            <a:off x="7245350" y="3375025"/>
            <a:ext cx="258762" cy="2587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0"/>
          <p:cNvSpPr txBox="1"/>
          <p:nvPr/>
        </p:nvSpPr>
        <p:spPr>
          <a:xfrm>
            <a:off x="6738937" y="6081712"/>
            <a:ext cx="1550987" cy="341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(round(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834" name="Google Shape;834;p20"/>
          <p:cNvSpPr txBox="1"/>
          <p:nvPr/>
        </p:nvSpPr>
        <p:spPr>
          <a:xfrm>
            <a:off x="4548187" y="4484687"/>
            <a:ext cx="2320925" cy="32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(round(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0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-1&lt;m&lt;1 then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roundoff 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roundoff x.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1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DDA Algorithm (cont…)</a:t>
            </a:r>
            <a:endParaRPr/>
          </a:p>
        </p:txBody>
      </p:sp>
      <p:pic>
        <p:nvPicPr>
          <p:cNvPr id="841" name="Google Shape;8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925" y="4932362"/>
            <a:ext cx="2760662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862" y="1784350"/>
            <a:ext cx="24669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0925" y="2536825"/>
            <a:ext cx="2760662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13000" y="4300537"/>
            <a:ext cx="2551112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2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DDA Algorithm Example</a:t>
            </a:r>
            <a:endParaRPr/>
          </a:p>
        </p:txBody>
      </p:sp>
      <p:sp>
        <p:nvSpPr>
          <p:cNvPr id="850" name="Google Shape;850;p2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try out the following examples:</a:t>
            </a:r>
            <a:endParaRPr/>
          </a:p>
        </p:txBody>
      </p:sp>
      <p:grpSp>
        <p:nvGrpSpPr>
          <p:cNvPr id="851" name="Google Shape;851;p22"/>
          <p:cNvGrpSpPr/>
          <p:nvPr/>
        </p:nvGrpSpPr>
        <p:grpSpPr>
          <a:xfrm>
            <a:off x="673100" y="2130425"/>
            <a:ext cx="3695700" cy="3914775"/>
            <a:chOff x="424" y="1342"/>
            <a:chExt cx="2328" cy="2466"/>
          </a:xfrm>
        </p:grpSpPr>
        <p:cxnSp>
          <p:nvCxnSpPr>
            <p:cNvPr id="852" name="Google Shape;852;p22"/>
            <p:cNvCxnSpPr/>
            <p:nvPr/>
          </p:nvCxnSpPr>
          <p:spPr>
            <a:xfrm rot="10800000">
              <a:off x="709" y="1472"/>
              <a:ext cx="0" cy="214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53" name="Google Shape;853;p22"/>
            <p:cNvCxnSpPr/>
            <p:nvPr/>
          </p:nvCxnSpPr>
          <p:spPr>
            <a:xfrm rot="10800000">
              <a:off x="1652" y="2522"/>
              <a:ext cx="0" cy="202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54" name="Google Shape;854;p22"/>
            <p:cNvSpPr txBox="1"/>
            <p:nvPr/>
          </p:nvSpPr>
          <p:spPr>
            <a:xfrm>
              <a:off x="2572" y="3504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55" name="Google Shape;855;p22"/>
            <p:cNvSpPr txBox="1"/>
            <p:nvPr/>
          </p:nvSpPr>
          <p:spPr>
            <a:xfrm>
              <a:off x="509" y="1342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cxnSp>
          <p:nvCxnSpPr>
            <p:cNvPr id="856" name="Google Shape;856;p22"/>
            <p:cNvCxnSpPr/>
            <p:nvPr/>
          </p:nvCxnSpPr>
          <p:spPr>
            <a:xfrm>
              <a:off x="581" y="3066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57" name="Google Shape;857;p22"/>
            <p:cNvCxnSpPr/>
            <p:nvPr/>
          </p:nvCxnSpPr>
          <p:spPr>
            <a:xfrm>
              <a:off x="581" y="1804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58" name="Google Shape;858;p22"/>
            <p:cNvCxnSpPr/>
            <p:nvPr/>
          </p:nvCxnSpPr>
          <p:spPr>
            <a:xfrm rot="5400000">
              <a:off x="132" y="2542"/>
              <a:ext cx="214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59" name="Google Shape;859;p22"/>
            <p:cNvCxnSpPr/>
            <p:nvPr/>
          </p:nvCxnSpPr>
          <p:spPr>
            <a:xfrm rot="5400000">
              <a:off x="761" y="2497"/>
              <a:ext cx="216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60" name="Google Shape;860;p22"/>
            <p:cNvCxnSpPr/>
            <p:nvPr/>
          </p:nvCxnSpPr>
          <p:spPr>
            <a:xfrm rot="10800000" flipH="1">
              <a:off x="1197" y="1804"/>
              <a:ext cx="633" cy="1273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sp>
          <p:nvSpPr>
            <p:cNvPr id="861" name="Google Shape;861;p22"/>
            <p:cNvSpPr txBox="1"/>
            <p:nvPr/>
          </p:nvSpPr>
          <p:spPr>
            <a:xfrm>
              <a:off x="804" y="3058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(2, 2)</a:t>
              </a:r>
              <a:endParaRPr/>
            </a:p>
          </p:txBody>
        </p:sp>
        <p:sp>
          <p:nvSpPr>
            <p:cNvPr id="862" name="Google Shape;862;p22"/>
            <p:cNvSpPr txBox="1"/>
            <p:nvPr/>
          </p:nvSpPr>
          <p:spPr>
            <a:xfrm>
              <a:off x="1841" y="1549"/>
              <a:ext cx="45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(5, 7)</a:t>
              </a:r>
              <a:endParaRPr/>
            </a:p>
          </p:txBody>
        </p:sp>
        <p:sp>
          <p:nvSpPr>
            <p:cNvPr id="863" name="Google Shape;863;p22"/>
            <p:cNvSpPr txBox="1"/>
            <p:nvPr/>
          </p:nvSpPr>
          <p:spPr>
            <a:xfrm>
              <a:off x="1112" y="357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64" name="Google Shape;864;p22"/>
            <p:cNvSpPr txBox="1"/>
            <p:nvPr/>
          </p:nvSpPr>
          <p:spPr>
            <a:xfrm>
              <a:off x="2309" y="357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65" name="Google Shape;865;p22"/>
            <p:cNvSpPr txBox="1"/>
            <p:nvPr/>
          </p:nvSpPr>
          <p:spPr>
            <a:xfrm>
              <a:off x="424" y="295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66" name="Google Shape;866;p22"/>
            <p:cNvSpPr txBox="1"/>
            <p:nvPr/>
          </p:nvSpPr>
          <p:spPr>
            <a:xfrm>
              <a:off x="433" y="217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aphicFrame>
        <p:nvGraphicFramePr>
          <p:cNvPr id="867" name="Google Shape;867;p22"/>
          <p:cNvGraphicFramePr/>
          <p:nvPr/>
        </p:nvGraphicFramePr>
        <p:xfrm>
          <a:off x="4702175" y="2459037"/>
          <a:ext cx="4335425" cy="3645290"/>
        </p:xfrm>
        <a:graphic>
          <a:graphicData uri="http://schemas.openxmlformats.org/drawingml/2006/table">
            <a:tbl>
              <a:tblPr>
                <a:noFill/>
                <a:tableStyleId>{9DF01867-3A7A-4232-9C99-112413A8F842}</a:tableStyleId>
              </a:tblPr>
              <a:tblGrid>
                <a:gridCol w="10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y(+1)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x(+1/m)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x(roundoff)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(3, 3)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(3, 4)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3.8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(4, 5)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(4, 6)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68" name="Google Shape;8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5842000"/>
            <a:ext cx="2032000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8525" y="1587500"/>
            <a:ext cx="1614487" cy="82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3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DDA Algorithm Example</a:t>
            </a:r>
            <a:endParaRPr/>
          </a:p>
        </p:txBody>
      </p:sp>
      <p:sp>
        <p:nvSpPr>
          <p:cNvPr id="875" name="Google Shape;875;p2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try out the following examples:</a:t>
            </a:r>
            <a:endParaRPr/>
          </a:p>
        </p:txBody>
      </p:sp>
      <p:grpSp>
        <p:nvGrpSpPr>
          <p:cNvPr id="876" name="Google Shape;876;p23"/>
          <p:cNvGrpSpPr/>
          <p:nvPr/>
        </p:nvGrpSpPr>
        <p:grpSpPr>
          <a:xfrm>
            <a:off x="192087" y="2130425"/>
            <a:ext cx="4176712" cy="3914775"/>
            <a:chOff x="121" y="1342"/>
            <a:chExt cx="2631" cy="2466"/>
          </a:xfrm>
        </p:grpSpPr>
        <p:cxnSp>
          <p:nvCxnSpPr>
            <p:cNvPr id="877" name="Google Shape;877;p23"/>
            <p:cNvCxnSpPr/>
            <p:nvPr/>
          </p:nvCxnSpPr>
          <p:spPr>
            <a:xfrm rot="10800000">
              <a:off x="709" y="1472"/>
              <a:ext cx="0" cy="214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78" name="Google Shape;878;p23"/>
            <p:cNvCxnSpPr/>
            <p:nvPr/>
          </p:nvCxnSpPr>
          <p:spPr>
            <a:xfrm rot="10800000">
              <a:off x="1652" y="2522"/>
              <a:ext cx="0" cy="202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79" name="Google Shape;879;p23"/>
            <p:cNvSpPr txBox="1"/>
            <p:nvPr/>
          </p:nvSpPr>
          <p:spPr>
            <a:xfrm>
              <a:off x="2572" y="3504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80" name="Google Shape;880;p23"/>
            <p:cNvSpPr txBox="1"/>
            <p:nvPr/>
          </p:nvSpPr>
          <p:spPr>
            <a:xfrm>
              <a:off x="509" y="1342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cxnSp>
          <p:nvCxnSpPr>
            <p:cNvPr id="881" name="Google Shape;881;p23"/>
            <p:cNvCxnSpPr/>
            <p:nvPr/>
          </p:nvCxnSpPr>
          <p:spPr>
            <a:xfrm>
              <a:off x="505" y="3058"/>
              <a:ext cx="2101" cy="8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Google Shape;882;p23"/>
            <p:cNvCxnSpPr/>
            <p:nvPr/>
          </p:nvCxnSpPr>
          <p:spPr>
            <a:xfrm>
              <a:off x="581" y="1804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Google Shape;883;p23"/>
            <p:cNvCxnSpPr/>
            <p:nvPr/>
          </p:nvCxnSpPr>
          <p:spPr>
            <a:xfrm rot="5400000">
              <a:off x="132" y="2542"/>
              <a:ext cx="214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Google Shape;884;p23"/>
            <p:cNvCxnSpPr/>
            <p:nvPr/>
          </p:nvCxnSpPr>
          <p:spPr>
            <a:xfrm rot="5400000">
              <a:off x="-575" y="2497"/>
              <a:ext cx="216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Google Shape;885;p23"/>
            <p:cNvCxnSpPr/>
            <p:nvPr/>
          </p:nvCxnSpPr>
          <p:spPr>
            <a:xfrm rot="10800000">
              <a:off x="509" y="1804"/>
              <a:ext cx="688" cy="1273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sp>
          <p:nvSpPr>
            <p:cNvPr id="886" name="Google Shape;886;p23"/>
            <p:cNvSpPr txBox="1"/>
            <p:nvPr/>
          </p:nvSpPr>
          <p:spPr>
            <a:xfrm>
              <a:off x="804" y="3058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(2, 2)</a:t>
              </a:r>
              <a:endParaRPr/>
            </a:p>
          </p:txBody>
        </p:sp>
        <p:sp>
          <p:nvSpPr>
            <p:cNvPr id="887" name="Google Shape;887;p23"/>
            <p:cNvSpPr txBox="1"/>
            <p:nvPr/>
          </p:nvSpPr>
          <p:spPr>
            <a:xfrm>
              <a:off x="121" y="1566"/>
              <a:ext cx="504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(-1, 7)</a:t>
              </a:r>
              <a:endParaRPr/>
            </a:p>
          </p:txBody>
        </p:sp>
        <p:sp>
          <p:nvSpPr>
            <p:cNvPr id="888" name="Google Shape;888;p23"/>
            <p:cNvSpPr txBox="1"/>
            <p:nvPr/>
          </p:nvSpPr>
          <p:spPr>
            <a:xfrm>
              <a:off x="1112" y="357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89" name="Google Shape;889;p23"/>
            <p:cNvSpPr txBox="1"/>
            <p:nvPr/>
          </p:nvSpPr>
          <p:spPr>
            <a:xfrm>
              <a:off x="2309" y="357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aphicFrame>
        <p:nvGraphicFramePr>
          <p:cNvPr id="890" name="Google Shape;890;p23"/>
          <p:cNvGraphicFramePr/>
          <p:nvPr/>
        </p:nvGraphicFramePr>
        <p:xfrm>
          <a:off x="4702175" y="2459037"/>
          <a:ext cx="4335425" cy="3645290"/>
        </p:xfrm>
        <a:graphic>
          <a:graphicData uri="http://schemas.openxmlformats.org/drawingml/2006/table">
            <a:tbl>
              <a:tblPr>
                <a:noFill/>
                <a:tableStyleId>{9DF01867-3A7A-4232-9C99-112413A8F842}</a:tableStyleId>
              </a:tblPr>
              <a:tblGrid>
                <a:gridCol w="10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y(+1)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x(+1/m)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x(roundoff)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(1, 3)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(1, 4)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(0, 5)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-0.4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(0, 6)</a:t>
                      </a:r>
                      <a:endParaRPr/>
                    </a:p>
                  </a:txBody>
                  <a:tcPr marL="145550" marR="145550" marT="72750" marB="72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91" name="Google Shape;8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3337" y="5842000"/>
            <a:ext cx="2481262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4687" y="1485900"/>
            <a:ext cx="2012950" cy="82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DDA Algorithm Summary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DDA algorithm is much faster than our previous attempt</a:t>
            </a:r>
            <a:endParaRPr dirty="0"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particular, </a:t>
            </a:r>
            <a:r>
              <a:rPr lang="en-US" sz="2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there are no longer any multiplications involved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However, there are still two big issues:</a:t>
            </a:r>
            <a:endParaRPr dirty="0">
              <a:highlight>
                <a:srgbClr val="FFFF00"/>
              </a:highlight>
            </a:endParaRPr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Accumulation of </a:t>
            </a:r>
            <a:r>
              <a:rPr lang="en-US" sz="2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round-off errors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make the pixelated line drift away from what was intended</a:t>
            </a:r>
            <a:endParaRPr dirty="0"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rounding operations and floating point arithmetic involved are time consuming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Find out m and b and the equation of the following lines whose endpoints are given: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(20, 35), (9, 50)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(-5, 50), (-5,0)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(-10, 10), (48, 24)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Using DDA algorithm find out the first 5 pixels of the lines whose endpoints are given: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(20, 5), (19, 50)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(-5, 50), (-15,0)</a:t>
            </a:r>
            <a:endParaRPr/>
          </a:p>
          <a:p>
            <a:pPr marL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(-10, -10), (48, 24)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5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Problem Of Scan Conversion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line segment in a scene is defined by the coordinate positions of the line end-points</a:t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2601912" y="2676525"/>
            <a:ext cx="3605212" cy="3503612"/>
            <a:chOff x="1499" y="1666"/>
            <a:chExt cx="2271" cy="2207"/>
          </a:xfrm>
        </p:grpSpPr>
        <p:cxnSp>
          <p:nvCxnSpPr>
            <p:cNvPr id="73" name="Google Shape;73;p3"/>
            <p:cNvCxnSpPr/>
            <p:nvPr/>
          </p:nvCxnSpPr>
          <p:spPr>
            <a:xfrm rot="10800000">
              <a:off x="1727" y="1727"/>
              <a:ext cx="0" cy="202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 rot="10800000">
              <a:off x="2670" y="2660"/>
              <a:ext cx="0" cy="202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5" name="Google Shape;75;p3"/>
            <p:cNvSpPr txBox="1"/>
            <p:nvPr/>
          </p:nvSpPr>
          <p:spPr>
            <a:xfrm>
              <a:off x="3590" y="3642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6" name="Google Shape;76;p3"/>
            <p:cNvSpPr txBox="1"/>
            <p:nvPr/>
          </p:nvSpPr>
          <p:spPr>
            <a:xfrm>
              <a:off x="1499" y="1666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  <p:cxnSp>
        <p:nvCxnSpPr>
          <p:cNvPr id="77" name="Google Shape;77;p3"/>
          <p:cNvCxnSpPr/>
          <p:nvPr/>
        </p:nvCxnSpPr>
        <p:spPr>
          <a:xfrm rot="10800000" flipH="1">
            <a:off x="3738562" y="3886200"/>
            <a:ext cx="1906587" cy="1249362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78" name="Google Shape;78;p3"/>
          <p:cNvSpPr txBox="1"/>
          <p:nvPr/>
        </p:nvSpPr>
        <p:spPr>
          <a:xfrm>
            <a:off x="3214687" y="5156200"/>
            <a:ext cx="774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(2, 2)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5611812" y="3498850"/>
            <a:ext cx="774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(7, 5)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Problem (cont…)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what happens when we try to draw this on a pixel based display?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 rot="10800000">
            <a:off x="3351212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>
            <a:off x="3736975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>
            <a:off x="4121150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4"/>
          <p:cNvCxnSpPr/>
          <p:nvPr/>
        </p:nvCxnSpPr>
        <p:spPr>
          <a:xfrm rot="10800000">
            <a:off x="4500562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Google Shape;90;p4"/>
          <p:cNvCxnSpPr/>
          <p:nvPr/>
        </p:nvCxnSpPr>
        <p:spPr>
          <a:xfrm rot="10800000">
            <a:off x="4884737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Google Shape;91;p4"/>
          <p:cNvCxnSpPr/>
          <p:nvPr/>
        </p:nvCxnSpPr>
        <p:spPr>
          <a:xfrm rot="10800000">
            <a:off x="5264150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Google Shape;92;p4"/>
          <p:cNvCxnSpPr/>
          <p:nvPr/>
        </p:nvCxnSpPr>
        <p:spPr>
          <a:xfrm rot="10800000">
            <a:off x="5648325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Google Shape;93;p4"/>
          <p:cNvCxnSpPr/>
          <p:nvPr/>
        </p:nvCxnSpPr>
        <p:spPr>
          <a:xfrm rot="10800000">
            <a:off x="6027737" y="2511425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Google Shape;94;p4"/>
          <p:cNvCxnSpPr/>
          <p:nvPr/>
        </p:nvCxnSpPr>
        <p:spPr>
          <a:xfrm rot="10800000">
            <a:off x="4499768" y="1016793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95;p4"/>
          <p:cNvCxnSpPr/>
          <p:nvPr/>
        </p:nvCxnSpPr>
        <p:spPr>
          <a:xfrm rot="10800000">
            <a:off x="4499768" y="1402556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Google Shape;96;p4"/>
          <p:cNvCxnSpPr/>
          <p:nvPr/>
        </p:nvCxnSpPr>
        <p:spPr>
          <a:xfrm rot="10800000">
            <a:off x="4499768" y="1786731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Google Shape;97;p4"/>
          <p:cNvCxnSpPr/>
          <p:nvPr/>
        </p:nvCxnSpPr>
        <p:spPr>
          <a:xfrm rot="10800000">
            <a:off x="4499768" y="2166143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8" name="Google Shape;98;p4"/>
          <p:cNvCxnSpPr/>
          <p:nvPr/>
        </p:nvCxnSpPr>
        <p:spPr>
          <a:xfrm rot="10800000">
            <a:off x="4499768" y="2550318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9" name="Google Shape;99;p4"/>
          <p:cNvCxnSpPr/>
          <p:nvPr/>
        </p:nvCxnSpPr>
        <p:spPr>
          <a:xfrm rot="10800000">
            <a:off x="4499768" y="2929731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" name="Google Shape;100;p4"/>
          <p:cNvCxnSpPr/>
          <p:nvPr/>
        </p:nvCxnSpPr>
        <p:spPr>
          <a:xfrm rot="10800000">
            <a:off x="4499768" y="3313906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1" name="Google Shape;101;p4"/>
          <p:cNvCxnSpPr/>
          <p:nvPr/>
        </p:nvCxnSpPr>
        <p:spPr>
          <a:xfrm rot="10800000">
            <a:off x="4499768" y="3693318"/>
            <a:ext cx="0" cy="3627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2" name="Google Shape;102;p4"/>
          <p:cNvSpPr/>
          <p:nvPr/>
        </p:nvSpPr>
        <p:spPr>
          <a:xfrm>
            <a:off x="3559175" y="4583112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957637" y="45831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5854700" y="45831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3176587" y="45815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324350" y="45831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722812" y="45815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105400" y="45815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487987" y="45815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567112" y="42037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965575" y="420370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862637" y="42037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184525" y="42021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332287" y="420370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730750" y="42021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5113337" y="42021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495925" y="42021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3562350" y="38242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960812" y="38242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857875" y="38242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179762" y="38227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327525" y="38242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725987" y="382270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108575" y="3822700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491162" y="38227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570287" y="3444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968750" y="3444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5865812" y="3444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187700" y="34432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335462" y="3444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4733925" y="34432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116512" y="34432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5499100" y="3443287"/>
            <a:ext cx="319087" cy="31908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3582987" y="3044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981450" y="3044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878512" y="3044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3200400" y="30432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4348162" y="3044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746625" y="30432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5129212" y="30432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5511800" y="304323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590925" y="26654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989387" y="26654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5886450" y="26654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208337" y="2663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4356100" y="26654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4754562" y="2663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5137150" y="2663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519737" y="26638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551237" y="5351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9700" y="5351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5846762" y="5351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168650" y="5349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4316412" y="5351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4714875" y="5349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5097462" y="5349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5480050" y="53498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559175" y="49720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957637" y="49720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5854700" y="49720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3176587" y="4970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4324350" y="49720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4722812" y="4970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5105400" y="4970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5487987" y="49704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457200" y="59705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choose which pixels to turn on?</a:t>
            </a:r>
            <a:endParaRPr/>
          </a:p>
        </p:txBody>
      </p:sp>
      <p:cxnSp>
        <p:nvCxnSpPr>
          <p:cNvPr id="167" name="Google Shape;167;p4"/>
          <p:cNvCxnSpPr/>
          <p:nvPr/>
        </p:nvCxnSpPr>
        <p:spPr>
          <a:xfrm rot="10800000">
            <a:off x="2973387" y="2500312"/>
            <a:ext cx="0" cy="32623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4"/>
          <p:cNvSpPr/>
          <p:nvPr/>
        </p:nvSpPr>
        <p:spPr>
          <a:xfrm>
            <a:off x="2798762" y="45704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2806700" y="419100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2801937" y="3811587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2809875" y="343217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2822575" y="3032125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2830512" y="265271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2790825" y="5338762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2798762" y="4959350"/>
            <a:ext cx="319087" cy="31908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4"/>
          <p:cNvCxnSpPr/>
          <p:nvPr/>
        </p:nvCxnSpPr>
        <p:spPr>
          <a:xfrm rot="10800000" flipH="1">
            <a:off x="3721100" y="3268662"/>
            <a:ext cx="1879600" cy="1471612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Considerations</a:t>
            </a:r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Considerations to keep in mind: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line has to look good</a:t>
            </a:r>
            <a:endParaRPr/>
          </a:p>
          <a:p>
            <a:pPr marL="1235075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jaggies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to be lightening fast!</a:t>
            </a:r>
            <a:endParaRPr/>
          </a:p>
          <a:p>
            <a:pPr marL="1235075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lines need to be drawn in a typical scene?</a:t>
            </a:r>
            <a:endParaRPr/>
          </a:p>
          <a:p>
            <a:pPr marL="1235075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going to come back to bite us again and again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Equations</a:t>
            </a:r>
            <a:endParaRPr/>
          </a:p>
        </p:txBody>
      </p:sp>
      <p:sp>
        <p:nvSpPr>
          <p:cNvPr id="188" name="Google Shape;188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quickly review the equations involved in drawing lines</a:t>
            </a:r>
            <a:endParaRPr/>
          </a:p>
        </p:txBody>
      </p:sp>
      <p:grpSp>
        <p:nvGrpSpPr>
          <p:cNvPr id="189" name="Google Shape;189;p6"/>
          <p:cNvGrpSpPr/>
          <p:nvPr/>
        </p:nvGrpSpPr>
        <p:grpSpPr>
          <a:xfrm>
            <a:off x="530225" y="2605087"/>
            <a:ext cx="3948112" cy="3709987"/>
            <a:chOff x="484" y="1611"/>
            <a:chExt cx="2487" cy="2337"/>
          </a:xfrm>
        </p:grpSpPr>
        <p:grpSp>
          <p:nvGrpSpPr>
            <p:cNvPr id="190" name="Google Shape;190;p6"/>
            <p:cNvGrpSpPr/>
            <p:nvPr/>
          </p:nvGrpSpPr>
          <p:grpSpPr>
            <a:xfrm>
              <a:off x="700" y="1611"/>
              <a:ext cx="2271" cy="2207"/>
              <a:chOff x="1499" y="1666"/>
              <a:chExt cx="2271" cy="2207"/>
            </a:xfrm>
          </p:grpSpPr>
          <p:cxnSp>
            <p:nvCxnSpPr>
              <p:cNvPr id="191" name="Google Shape;191;p6"/>
              <p:cNvCxnSpPr/>
              <p:nvPr/>
            </p:nvCxnSpPr>
            <p:spPr>
              <a:xfrm rot="10800000">
                <a:off x="1727" y="1727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92" name="Google Shape;192;p6"/>
              <p:cNvCxnSpPr/>
              <p:nvPr/>
            </p:nvCxnSpPr>
            <p:spPr>
              <a:xfrm rot="10800000">
                <a:off x="2670" y="2660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93" name="Google Shape;193;p6"/>
              <p:cNvSpPr txBox="1"/>
              <p:nvPr/>
            </p:nvSpPr>
            <p:spPr>
              <a:xfrm>
                <a:off x="3590" y="3642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/>
              </a:p>
            </p:txBody>
          </p:sp>
          <p:sp>
            <p:nvSpPr>
              <p:cNvPr id="194" name="Google Shape;194;p6"/>
              <p:cNvSpPr txBox="1"/>
              <p:nvPr/>
            </p:nvSpPr>
            <p:spPr>
              <a:xfrm>
                <a:off x="1499" y="1666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/>
              </a:p>
            </p:txBody>
          </p:sp>
        </p:grpSp>
        <p:cxnSp>
          <p:nvCxnSpPr>
            <p:cNvPr id="195" name="Google Shape;195;p6"/>
            <p:cNvCxnSpPr/>
            <p:nvPr/>
          </p:nvCxnSpPr>
          <p:spPr>
            <a:xfrm>
              <a:off x="800" y="3149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800" y="2371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5400000">
              <a:off x="701" y="2993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5400000">
              <a:off x="1891" y="2985"/>
              <a:ext cx="145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9" name="Google Shape;199;p6"/>
            <p:cNvSpPr txBox="1"/>
            <p:nvPr/>
          </p:nvSpPr>
          <p:spPr>
            <a:xfrm>
              <a:off x="558" y="2991"/>
              <a:ext cx="26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484" y="2236"/>
              <a:ext cx="267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424" y="3657"/>
              <a:ext cx="27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1306" y="3660"/>
              <a:ext cx="27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03" name="Google Shape;203;p6"/>
            <p:cNvCxnSpPr/>
            <p:nvPr/>
          </p:nvCxnSpPr>
          <p:spPr>
            <a:xfrm rot="10800000" flipH="1">
              <a:off x="1416" y="2373"/>
              <a:ext cx="1201" cy="787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204" name="Google Shape;204;p6"/>
          <p:cNvSpPr txBox="1"/>
          <p:nvPr/>
        </p:nvSpPr>
        <p:spPr>
          <a:xfrm>
            <a:off x="4643437" y="2401887"/>
            <a:ext cx="391477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Slope-intercept line equation:</a:t>
            </a:r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125" y="3449637"/>
            <a:ext cx="2303462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4643437" y="4005262"/>
            <a:ext cx="391477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8612" y="4456112"/>
            <a:ext cx="2265362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5750" y="5794375"/>
            <a:ext cx="2611437" cy="69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4625" y="4456112"/>
            <a:ext cx="3417887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Equations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quickly review the equations involved in drawing lines</a:t>
            </a:r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>
            <a:off x="647700" y="2605087"/>
            <a:ext cx="3830637" cy="3709987"/>
            <a:chOff x="558" y="1611"/>
            <a:chExt cx="2413" cy="2337"/>
          </a:xfrm>
        </p:grpSpPr>
        <p:grpSp>
          <p:nvGrpSpPr>
            <p:cNvPr id="217" name="Google Shape;217;p7"/>
            <p:cNvGrpSpPr/>
            <p:nvPr/>
          </p:nvGrpSpPr>
          <p:grpSpPr>
            <a:xfrm>
              <a:off x="700" y="1611"/>
              <a:ext cx="2271" cy="2207"/>
              <a:chOff x="1499" y="1666"/>
              <a:chExt cx="2271" cy="2207"/>
            </a:xfrm>
          </p:grpSpPr>
          <p:cxnSp>
            <p:nvCxnSpPr>
              <p:cNvPr id="218" name="Google Shape;218;p7"/>
              <p:cNvCxnSpPr/>
              <p:nvPr/>
            </p:nvCxnSpPr>
            <p:spPr>
              <a:xfrm rot="10800000">
                <a:off x="1727" y="1727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19" name="Google Shape;219;p7"/>
              <p:cNvCxnSpPr/>
              <p:nvPr/>
            </p:nvCxnSpPr>
            <p:spPr>
              <a:xfrm rot="10800000">
                <a:off x="2670" y="2660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20" name="Google Shape;220;p7"/>
              <p:cNvSpPr txBox="1"/>
              <p:nvPr/>
            </p:nvSpPr>
            <p:spPr>
              <a:xfrm>
                <a:off x="3590" y="3642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/>
              </a:p>
            </p:txBody>
          </p:sp>
          <p:sp>
            <p:nvSpPr>
              <p:cNvPr id="221" name="Google Shape;221;p7"/>
              <p:cNvSpPr txBox="1"/>
              <p:nvPr/>
            </p:nvSpPr>
            <p:spPr>
              <a:xfrm>
                <a:off x="1499" y="1666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/>
              </a:p>
            </p:txBody>
          </p:sp>
        </p:grpSp>
        <p:cxnSp>
          <p:nvCxnSpPr>
            <p:cNvPr id="222" name="Google Shape;222;p7"/>
            <p:cNvCxnSpPr/>
            <p:nvPr/>
          </p:nvCxnSpPr>
          <p:spPr>
            <a:xfrm>
              <a:off x="800" y="3149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3" name="Google Shape;223;p7"/>
            <p:cNvCxnSpPr/>
            <p:nvPr/>
          </p:nvCxnSpPr>
          <p:spPr>
            <a:xfrm>
              <a:off x="800" y="2371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7"/>
            <p:cNvCxnSpPr/>
            <p:nvPr/>
          </p:nvCxnSpPr>
          <p:spPr>
            <a:xfrm rot="5400000">
              <a:off x="701" y="2993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7"/>
            <p:cNvCxnSpPr/>
            <p:nvPr/>
          </p:nvCxnSpPr>
          <p:spPr>
            <a:xfrm rot="5400000">
              <a:off x="1891" y="2985"/>
              <a:ext cx="145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6" name="Google Shape;226;p7"/>
            <p:cNvSpPr txBox="1"/>
            <p:nvPr/>
          </p:nvSpPr>
          <p:spPr>
            <a:xfrm>
              <a:off x="558" y="2991"/>
              <a:ext cx="26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1306" y="3660"/>
              <a:ext cx="27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28" name="Google Shape;228;p7"/>
            <p:cNvCxnSpPr/>
            <p:nvPr/>
          </p:nvCxnSpPr>
          <p:spPr>
            <a:xfrm rot="10800000" flipH="1">
              <a:off x="1416" y="2373"/>
              <a:ext cx="1201" cy="787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229" name="Google Shape;229;p7"/>
          <p:cNvSpPr txBox="1"/>
          <p:nvPr/>
        </p:nvSpPr>
        <p:spPr>
          <a:xfrm>
            <a:off x="4643437" y="2401887"/>
            <a:ext cx="391477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Slope-intercept line equation:</a:t>
            </a:r>
            <a:endParaRPr/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8125" y="3449637"/>
            <a:ext cx="2303462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"/>
          <p:cNvSpPr txBox="1"/>
          <p:nvPr/>
        </p:nvSpPr>
        <p:spPr>
          <a:xfrm>
            <a:off x="4643437" y="4005262"/>
            <a:ext cx="391477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1235075" y="5046662"/>
            <a:ext cx="9334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(3, 2)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4011612" y="3387725"/>
            <a:ext cx="9334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(9, 6)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530225" y="3597275"/>
            <a:ext cx="4238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 b="1" i="0" u="none" baseline="-25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3609975" y="5853112"/>
            <a:ext cx="441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1" i="0" u="none" baseline="-25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236" name="Google Shape;23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9012" y="5465762"/>
            <a:ext cx="4416425" cy="11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 txBox="1"/>
          <p:nvPr/>
        </p:nvSpPr>
        <p:spPr>
          <a:xfrm>
            <a:off x="5521325" y="5748337"/>
            <a:ext cx="411162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7415212" y="5730875"/>
            <a:ext cx="41275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8691562" y="5730875"/>
            <a:ext cx="41275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4625" y="4456112"/>
            <a:ext cx="3417887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Equations</a:t>
            </a:r>
            <a:endParaRPr/>
          </a:p>
        </p:txBody>
      </p:sp>
      <p:sp>
        <p:nvSpPr>
          <p:cNvPr id="246" name="Google Shape;246;p8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quickly review the equations involved in drawing lines</a:t>
            </a:r>
            <a:endParaRPr/>
          </a:p>
        </p:txBody>
      </p:sp>
      <p:grpSp>
        <p:nvGrpSpPr>
          <p:cNvPr id="247" name="Google Shape;247;p8"/>
          <p:cNvGrpSpPr/>
          <p:nvPr/>
        </p:nvGrpSpPr>
        <p:grpSpPr>
          <a:xfrm>
            <a:off x="647700" y="2605087"/>
            <a:ext cx="3830637" cy="3709987"/>
            <a:chOff x="558" y="1611"/>
            <a:chExt cx="2413" cy="2337"/>
          </a:xfrm>
        </p:grpSpPr>
        <p:grpSp>
          <p:nvGrpSpPr>
            <p:cNvPr id="248" name="Google Shape;248;p8"/>
            <p:cNvGrpSpPr/>
            <p:nvPr/>
          </p:nvGrpSpPr>
          <p:grpSpPr>
            <a:xfrm>
              <a:off x="700" y="1611"/>
              <a:ext cx="2271" cy="2207"/>
              <a:chOff x="1499" y="1666"/>
              <a:chExt cx="2271" cy="2207"/>
            </a:xfrm>
          </p:grpSpPr>
          <p:cxnSp>
            <p:nvCxnSpPr>
              <p:cNvPr id="249" name="Google Shape;249;p8"/>
              <p:cNvCxnSpPr/>
              <p:nvPr/>
            </p:nvCxnSpPr>
            <p:spPr>
              <a:xfrm rot="10800000">
                <a:off x="1727" y="1727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50" name="Google Shape;250;p8"/>
              <p:cNvCxnSpPr/>
              <p:nvPr/>
            </p:nvCxnSpPr>
            <p:spPr>
              <a:xfrm rot="10800000">
                <a:off x="2670" y="2660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51" name="Google Shape;251;p8"/>
              <p:cNvSpPr txBox="1"/>
              <p:nvPr/>
            </p:nvSpPr>
            <p:spPr>
              <a:xfrm>
                <a:off x="3590" y="3642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/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1499" y="1666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/>
              </a:p>
            </p:txBody>
          </p:sp>
        </p:grpSp>
        <p:cxnSp>
          <p:nvCxnSpPr>
            <p:cNvPr id="253" name="Google Shape;253;p8"/>
            <p:cNvCxnSpPr/>
            <p:nvPr/>
          </p:nvCxnSpPr>
          <p:spPr>
            <a:xfrm>
              <a:off x="800" y="3149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" name="Google Shape;254;p8"/>
            <p:cNvCxnSpPr/>
            <p:nvPr/>
          </p:nvCxnSpPr>
          <p:spPr>
            <a:xfrm>
              <a:off x="800" y="2371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" name="Google Shape;255;p8"/>
            <p:cNvCxnSpPr/>
            <p:nvPr/>
          </p:nvCxnSpPr>
          <p:spPr>
            <a:xfrm rot="5400000">
              <a:off x="701" y="2993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" name="Google Shape;256;p8"/>
            <p:cNvCxnSpPr/>
            <p:nvPr/>
          </p:nvCxnSpPr>
          <p:spPr>
            <a:xfrm rot="5400000">
              <a:off x="1891" y="2985"/>
              <a:ext cx="145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7" name="Google Shape;257;p8"/>
            <p:cNvSpPr txBox="1"/>
            <p:nvPr/>
          </p:nvSpPr>
          <p:spPr>
            <a:xfrm>
              <a:off x="558" y="2991"/>
              <a:ext cx="26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58" name="Google Shape;258;p8"/>
            <p:cNvSpPr txBox="1"/>
            <p:nvPr/>
          </p:nvSpPr>
          <p:spPr>
            <a:xfrm>
              <a:off x="1306" y="3660"/>
              <a:ext cx="27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1" i="0" u="none" baseline="-250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59" name="Google Shape;259;p8"/>
            <p:cNvCxnSpPr/>
            <p:nvPr/>
          </p:nvCxnSpPr>
          <p:spPr>
            <a:xfrm rot="10800000" flipH="1">
              <a:off x="1416" y="2373"/>
              <a:ext cx="1201" cy="787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260" name="Google Shape;260;p8"/>
          <p:cNvSpPr txBox="1"/>
          <p:nvPr/>
        </p:nvSpPr>
        <p:spPr>
          <a:xfrm>
            <a:off x="4643437" y="2401887"/>
            <a:ext cx="391477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Slope-intercept line equation:</a:t>
            </a:r>
            <a:endParaRPr/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5275" y="3162300"/>
            <a:ext cx="21875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8"/>
          <p:cNvSpPr txBox="1"/>
          <p:nvPr/>
        </p:nvSpPr>
        <p:spPr>
          <a:xfrm>
            <a:off x="4643437" y="4005262"/>
            <a:ext cx="391477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2987" y="5513387"/>
            <a:ext cx="4416425" cy="1189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1235075" y="5046662"/>
            <a:ext cx="9334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(3, 2)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4011612" y="3387725"/>
            <a:ext cx="9334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(9, 6)</a:t>
            </a:r>
            <a:endParaRPr/>
          </a:p>
        </p:txBody>
      </p:sp>
      <p:sp>
        <p:nvSpPr>
          <p:cNvPr id="266" name="Google Shape;266;p8"/>
          <p:cNvSpPr txBox="1"/>
          <p:nvPr/>
        </p:nvSpPr>
        <p:spPr>
          <a:xfrm>
            <a:off x="530225" y="3597275"/>
            <a:ext cx="4238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 b="1" i="0" u="none" baseline="-25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3609975" y="5853112"/>
            <a:ext cx="441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1" i="0" u="none" baseline="-25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5521325" y="5748337"/>
            <a:ext cx="411162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7496175" y="5791200"/>
            <a:ext cx="41275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8691562" y="5794375"/>
            <a:ext cx="41275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Very Simple Solution</a:t>
            </a:r>
            <a:endParaRPr/>
          </a:p>
        </p:txBody>
      </p:sp>
      <p:sp>
        <p:nvSpPr>
          <p:cNvPr id="276" name="Google Shape;276;p9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could simply work out the corresponding </a:t>
            </a: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 for each unit </a:t>
            </a: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consider the following example:</a:t>
            </a:r>
            <a:endParaRPr/>
          </a:p>
        </p:txBody>
      </p:sp>
      <p:grpSp>
        <p:nvGrpSpPr>
          <p:cNvPr id="277" name="Google Shape;277;p9"/>
          <p:cNvGrpSpPr/>
          <p:nvPr/>
        </p:nvGrpSpPr>
        <p:grpSpPr>
          <a:xfrm>
            <a:off x="2551112" y="3111500"/>
            <a:ext cx="3852862" cy="3619500"/>
            <a:chOff x="1607" y="1960"/>
            <a:chExt cx="2427" cy="2280"/>
          </a:xfrm>
        </p:grpSpPr>
        <p:grpSp>
          <p:nvGrpSpPr>
            <p:cNvPr id="278" name="Google Shape;278;p9"/>
            <p:cNvGrpSpPr/>
            <p:nvPr/>
          </p:nvGrpSpPr>
          <p:grpSpPr>
            <a:xfrm>
              <a:off x="1664" y="1960"/>
              <a:ext cx="2271" cy="2207"/>
              <a:chOff x="1499" y="1666"/>
              <a:chExt cx="2271" cy="2207"/>
            </a:xfrm>
          </p:grpSpPr>
          <p:cxnSp>
            <p:nvCxnSpPr>
              <p:cNvPr id="279" name="Google Shape;279;p9"/>
              <p:cNvCxnSpPr/>
              <p:nvPr/>
            </p:nvCxnSpPr>
            <p:spPr>
              <a:xfrm rot="10800000">
                <a:off x="1727" y="1727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 rot="10800000">
                <a:off x="2670" y="2660"/>
                <a:ext cx="0" cy="20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81" name="Google Shape;281;p9"/>
              <p:cNvSpPr txBox="1"/>
              <p:nvPr/>
            </p:nvSpPr>
            <p:spPr>
              <a:xfrm>
                <a:off x="3590" y="3642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/>
              </a:p>
            </p:txBody>
          </p:sp>
          <p:sp>
            <p:nvSpPr>
              <p:cNvPr id="282" name="Google Shape;282;p9"/>
              <p:cNvSpPr txBox="1"/>
              <p:nvPr/>
            </p:nvSpPr>
            <p:spPr>
              <a:xfrm>
                <a:off x="1499" y="1666"/>
                <a:ext cx="1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/>
              </a:p>
            </p:txBody>
          </p:sp>
        </p:grpSp>
        <p:cxnSp>
          <p:nvCxnSpPr>
            <p:cNvPr id="283" name="Google Shape;283;p9"/>
            <p:cNvCxnSpPr/>
            <p:nvPr/>
          </p:nvCxnSpPr>
          <p:spPr>
            <a:xfrm>
              <a:off x="1764" y="3498"/>
              <a:ext cx="2025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p9"/>
            <p:cNvCxnSpPr/>
            <p:nvPr/>
          </p:nvCxnSpPr>
          <p:spPr>
            <a:xfrm>
              <a:off x="1764" y="2720"/>
              <a:ext cx="1977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p9"/>
            <p:cNvCxnSpPr/>
            <p:nvPr/>
          </p:nvCxnSpPr>
          <p:spPr>
            <a:xfrm rot="5400000">
              <a:off x="1665" y="3324"/>
              <a:ext cx="143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p9"/>
            <p:cNvCxnSpPr/>
            <p:nvPr/>
          </p:nvCxnSpPr>
          <p:spPr>
            <a:xfrm rot="5400000">
              <a:off x="2855" y="3334"/>
              <a:ext cx="1459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" name="Google Shape;287;p9"/>
            <p:cNvCxnSpPr/>
            <p:nvPr/>
          </p:nvCxnSpPr>
          <p:spPr>
            <a:xfrm rot="10800000" flipH="1">
              <a:off x="2380" y="2722"/>
              <a:ext cx="1201" cy="787"/>
            </a:xfrm>
            <a:prstGeom prst="straightConnector1">
              <a:avLst/>
            </a:prstGeom>
            <a:noFill/>
            <a:ln w="3175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sp>
          <p:nvSpPr>
            <p:cNvPr id="288" name="Google Shape;288;p9"/>
            <p:cNvSpPr txBox="1"/>
            <p:nvPr/>
          </p:nvSpPr>
          <p:spPr>
            <a:xfrm>
              <a:off x="1987" y="3490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(2, 2)</a:t>
              </a:r>
              <a:endParaRPr/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3582" y="2479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(7, 5)</a:t>
              </a: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2295" y="400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3492" y="400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92" name="Google Shape;292;p9"/>
            <p:cNvSpPr txBox="1"/>
            <p:nvPr/>
          </p:nvSpPr>
          <p:spPr>
            <a:xfrm>
              <a:off x="1607" y="338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1616" y="26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Macintosh PowerPoint</Application>
  <PresentationFormat>On-screen Show (4:3)</PresentationFormat>
  <Paragraphs>314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1_BriansTemplate</vt:lpstr>
      <vt:lpstr>BriansTemplate</vt:lpstr>
      <vt:lpstr>Computer Graphics: Line Drawing Algorithms</vt:lpstr>
      <vt:lpstr>Contents</vt:lpstr>
      <vt:lpstr>The Problem Of Scan Conversion</vt:lpstr>
      <vt:lpstr>The Problem (cont…)</vt:lpstr>
      <vt:lpstr>Considerations</vt:lpstr>
      <vt:lpstr>Line Equations</vt:lpstr>
      <vt:lpstr>Line Equations</vt:lpstr>
      <vt:lpstr>Line Equations</vt:lpstr>
      <vt:lpstr>A Very Simple Solution</vt:lpstr>
      <vt:lpstr>A Very Simple Solution (cont…)</vt:lpstr>
      <vt:lpstr>A Very Simple Solution (cont…)</vt:lpstr>
      <vt:lpstr>A Very Simple Solution (cont…)</vt:lpstr>
      <vt:lpstr>A Very Simple Solution (cont…)</vt:lpstr>
      <vt:lpstr>The DDA Algorithm</vt:lpstr>
      <vt:lpstr>The DDA Algorithm (cont…)</vt:lpstr>
      <vt:lpstr>The DDA Algorithm (cont…)</vt:lpstr>
      <vt:lpstr>DDA Algorithm Example</vt:lpstr>
      <vt:lpstr>DDA Algorithm Example (cont…)</vt:lpstr>
      <vt:lpstr>DDA Algorithm Example (cont…)</vt:lpstr>
      <vt:lpstr>The DDA Algorithm (cont…)</vt:lpstr>
      <vt:lpstr>The DDA Algorithm (cont…)</vt:lpstr>
      <vt:lpstr>DDA Algorithm Example</vt:lpstr>
      <vt:lpstr>DDA Algorithm Example</vt:lpstr>
      <vt:lpstr>The DDA Algorithm Summary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Graphics: Line Drawing Algorithms</dc:title>
  <dc:creator>Brian Mac Namee</dc:creator>
  <cp:lastModifiedBy>mirza shafi</cp:lastModifiedBy>
  <cp:revision>1</cp:revision>
  <dcterms:created xsi:type="dcterms:W3CDTF">2006-08-11T09:25:18Z</dcterms:created>
  <dcterms:modified xsi:type="dcterms:W3CDTF">2024-06-24T19:03:29Z</dcterms:modified>
</cp:coreProperties>
</file>