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5"/>
  </p:notesMasterIdLst>
  <p:sldIdLst>
    <p:sldId id="300" r:id="rId2"/>
    <p:sldId id="314" r:id="rId3"/>
    <p:sldId id="32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DB0301-C025-6FC6-7E54-59F17B67B112}" name="Mirza.Akhi" initials="Mi" userId="S::mirza.akhi@ul.ie::f581f9a0-da7c-489f-a6db-8ebdaeb7c89b" providerId="AD"/>
  <p188:author id="{BFAFE90E-B9EE-1E69-A196-65DA962FF773}" name="Guest User" initials="GU" userId="S::urn:spo:anon#18e38e20606433b88f8476b4d3a60a967fbf25db57789a89d905dc04748e1593::" providerId="AD"/>
  <p188:author id="{584A041B-A3C8-9E18-B911-9502BDD8A39E}" name="Lubna.Luxmi" initials="Lu" userId="S::lubna.luxmi@ul.ie::826b8ec4-5309-4f2a-b704-3accd5dd0846" providerId="AD"/>
  <p188:author id="{E456662F-8B27-0154-0523-7AD72256AD46}" name="Mirza.Akhi.Khatun" initials="Mi" userId="S::mirza.akhi.khatun@ul.ie::f581f9a0-da7c-489f-a6db-8ebdaeb7c89b" providerId="AD"/>
  <p188:author id="{D12E146E-32E0-1517-EC19-B2560E17AE8D}" name="Jessica.Crosse" initials="J" userId="S::Jessica.Crosse@ul.ie::7e4631d5-8aed-4329-8da5-493b6b9afd60" providerId="AD"/>
  <p188:author id="{7A936E89-3162-943D-C33F-C4C5F0FA1AB0}" name="Howard.Caulfield" initials="Ho" userId="S::howard.caulfield@ul.ie::89a40f23-5d53-4128-8193-713b22e521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6F7"/>
    <a:srgbClr val="669E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E13C1-B675-F36B-75CB-42AFD4A0385F}" v="8" dt="2024-08-09T13:30:15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za.Akhi" userId="S::mirza.akhi@ul.ie::f581f9a0-da7c-489f-a6db-8ebdaeb7c89b" providerId="AD" clId="Web-{897E13C1-B675-F36B-75CB-42AFD4A0385F}"/>
    <pc:docChg chg="modSld">
      <pc:chgData name="Mirza.Akhi" userId="S::mirza.akhi@ul.ie::f581f9a0-da7c-489f-a6db-8ebdaeb7c89b" providerId="AD" clId="Web-{897E13C1-B675-F36B-75CB-42AFD4A0385F}" dt="2024-08-09T13:30:10.539" v="2" actId="20577"/>
      <pc:docMkLst>
        <pc:docMk/>
      </pc:docMkLst>
      <pc:sldChg chg="modSp">
        <pc:chgData name="Mirza.Akhi" userId="S::mirza.akhi@ul.ie::f581f9a0-da7c-489f-a6db-8ebdaeb7c89b" providerId="AD" clId="Web-{897E13C1-B675-F36B-75CB-42AFD4A0385F}" dt="2024-08-09T13:30:10.539" v="2" actId="20577"/>
        <pc:sldMkLst>
          <pc:docMk/>
          <pc:sldMk cId="3839948964" sldId="300"/>
        </pc:sldMkLst>
        <pc:spChg chg="mod">
          <ac:chgData name="Mirza.Akhi" userId="S::mirza.akhi@ul.ie::f581f9a0-da7c-489f-a6db-8ebdaeb7c89b" providerId="AD" clId="Web-{897E13C1-B675-F36B-75CB-42AFD4A0385F}" dt="2024-08-09T13:30:10.539" v="2" actId="20577"/>
          <ac:spMkLst>
            <pc:docMk/>
            <pc:sldMk cId="3839948964" sldId="300"/>
            <ac:spMk id="3" creationId="{0381F1E9-0E91-A35E-45DA-DB6F239FEB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F43E3-4E7F-46F6-9303-A274F93CA4E3}" type="datetimeFigureOut"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E2E1-E39C-4528-BBDD-A06746C1B9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>
              <a:ea typeface="Calibri"/>
              <a:cs typeface="Calibri"/>
            </a:endParaRPr>
          </a:p>
          <a:p>
            <a:endParaRPr lang="en-IE" baseline="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FFED-7A2F-4C76-BDC5-E0FAAE5CF07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602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3E2E1-E39C-4528-BBDD-A06746C1B90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3E2E1-E39C-4528-BBDD-A06746C1B90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8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30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30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233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28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6344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49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9419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603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973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308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330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ybabakhin/1st-place-team-h2o-llm-studio" TargetMode="External"/><Relationship Id="rId5" Type="http://schemas.openxmlformats.org/officeDocument/2006/relationships/hyperlink" Target="https://hippocampus-garden.com/kaggle_ll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015" y="-428625"/>
            <a:ext cx="9654347" cy="1721704"/>
          </a:xfrm>
        </p:spPr>
        <p:txBody>
          <a:bodyPr>
            <a:normAutofit/>
          </a:bodyPr>
          <a:lstStyle/>
          <a:p>
            <a:r>
              <a:rPr lang="en-IE" sz="3400" b="1" dirty="0">
                <a:latin typeface="Calibri"/>
                <a:cs typeface="Calibri"/>
              </a:rPr>
              <a:t>Science Foundation Ireland Centre for Research Training in Foundations of Data 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4681062"/>
            <a:ext cx="11912300" cy="2051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0120" y="63217"/>
            <a:ext cx="2794480" cy="1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86688"/>
            <a:ext cx="921124" cy="9347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1F1E9-0E91-A35E-45DA-DB6F239FEB6C}"/>
              </a:ext>
            </a:extLst>
          </p:cNvPr>
          <p:cNvSpPr txBox="1"/>
          <p:nvPr/>
        </p:nvSpPr>
        <p:spPr>
          <a:xfrm>
            <a:off x="62752" y="2143525"/>
            <a:ext cx="1204677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/>
              <a:t>Top Solutions and Gaps for Kaggle LLM Science Exam Competition</a:t>
            </a:r>
            <a:endParaRPr lang="en-IE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D0E2-C1F2-B82F-FB7C-2E79823ED2AE}"/>
              </a:ext>
            </a:extLst>
          </p:cNvPr>
          <p:cNvSpPr txBox="1"/>
          <p:nvPr/>
        </p:nvSpPr>
        <p:spPr>
          <a:xfrm>
            <a:off x="740781" y="3413339"/>
            <a:ext cx="1071815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E" sz="2400" dirty="0"/>
              <a:t>Mirza Akhi Khatun</a:t>
            </a:r>
            <a:endParaRPr lang="en-US" dirty="0"/>
          </a:p>
          <a:p>
            <a:pPr algn="ctr"/>
            <a:endParaRPr lang="en-IE" sz="2400" dirty="0">
              <a:cs typeface="Calibri" panose="020F0502020204030204"/>
            </a:endParaRPr>
          </a:p>
          <a:p>
            <a:r>
              <a:rPr lang="en-IE" sz="2400" b="1" dirty="0"/>
              <a:t>Supervisors: </a:t>
            </a:r>
            <a:r>
              <a:rPr lang="en-IE" sz="2400" dirty="0" err="1"/>
              <a:t>Deepanand</a:t>
            </a:r>
            <a:r>
              <a:rPr lang="en-IE" sz="2400" dirty="0"/>
              <a:t> Saha Roy, </a:t>
            </a:r>
            <a:r>
              <a:rPr lang="en-IE" sz="240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Sreekanth </a:t>
            </a:r>
            <a:r>
              <a:rPr lang="en-IE" sz="2400" i="0" dirty="0" err="1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Palagiri</a:t>
            </a:r>
            <a:r>
              <a:rPr lang="en-IE" sz="240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Krishna </a:t>
            </a:r>
            <a:r>
              <a:rPr lang="en-IE" sz="2400" i="0" dirty="0" err="1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Hariramani</a:t>
            </a:r>
            <a:r>
              <a:rPr lang="en-IE" sz="240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en-IE" sz="2400" i="0" dirty="0" err="1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Ersi</a:t>
            </a:r>
            <a:r>
              <a:rPr lang="en-IE" sz="240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Ni</a:t>
            </a:r>
          </a:p>
          <a:p>
            <a:pPr algn="l"/>
            <a:endParaRPr lang="en-IE" sz="2400" b="1" i="0" dirty="0"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ctr"/>
            <a:r>
              <a:rPr lang="en-IE" sz="2400" dirty="0"/>
              <a:t> </a:t>
            </a:r>
            <a:endParaRPr lang="en-I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0375-EAA0-6E38-F62E-B8CC520E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6" y="265441"/>
            <a:ext cx="9178412" cy="649638"/>
          </a:xfrm>
        </p:spPr>
        <p:txBody>
          <a:bodyPr>
            <a:normAutofit fontScale="90000"/>
          </a:bodyPr>
          <a:lstStyle/>
          <a:p>
            <a:br>
              <a:rPr lang="en-GB" sz="3200" b="1" dirty="0">
                <a:latin typeface="Raleway Medium" pitchFamily="2" charset="0"/>
                <a:ea typeface="+mj-lt"/>
                <a:cs typeface="+mj-lt"/>
              </a:rPr>
            </a:br>
            <a:r>
              <a:rPr lang="en-GB" sz="3200" b="1" dirty="0">
                <a:latin typeface="Raleway Medium" pitchFamily="2" charset="0"/>
                <a:ea typeface="+mj-lt"/>
                <a:cs typeface="+mj-lt"/>
              </a:rPr>
              <a:t>Team H2O LLM Studio (1st Place Solution)</a:t>
            </a:r>
            <a:br>
              <a:rPr lang="en-GB" sz="3200" b="1" dirty="0">
                <a:latin typeface="Raleway Medium" pitchFamily="2" charset="0"/>
                <a:ea typeface="+mj-lt"/>
                <a:cs typeface="+mj-lt"/>
              </a:rPr>
            </a:br>
            <a:endParaRPr lang="en-US" sz="3200" b="1" dirty="0">
              <a:latin typeface="Raleway Medium" pitchFamily="2" charset="0"/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BB851-7097-8AF8-6F28-65E4E265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34" y="1180520"/>
            <a:ext cx="8254882" cy="424142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b="1" dirty="0"/>
              <a:t>Method: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300" dirty="0">
                <a:ea typeface="+mn-lt"/>
                <a:cs typeface="+mn-lt"/>
              </a:rPr>
              <a:t>Utilized a combination of various language models including OpenAI's GPT-4 to achieve the highest accuracy. 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300" dirty="0">
                <a:ea typeface="+mn-lt"/>
                <a:cs typeface="+mn-lt"/>
              </a:rPr>
              <a:t>Employed techniques such as fine-tuning pre-trained models on specific domains and </a:t>
            </a:r>
            <a:r>
              <a:rPr lang="en-GB" sz="2300" dirty="0" err="1">
                <a:ea typeface="+mn-lt"/>
                <a:cs typeface="+mn-lt"/>
              </a:rPr>
              <a:t>ensembling</a:t>
            </a:r>
            <a:r>
              <a:rPr lang="en-GB" sz="2300" dirty="0">
                <a:ea typeface="+mn-lt"/>
                <a:cs typeface="+mn-lt"/>
              </a:rPr>
              <a:t> multiple models to improve performance. </a:t>
            </a:r>
            <a:endParaRPr lang="en-GB" sz="2300" dirty="0"/>
          </a:p>
          <a:p>
            <a:pPr lvl="2">
              <a:buClr>
                <a:srgbClr val="669EFF"/>
              </a:buClr>
              <a:buFont typeface="Arial" panose="02070309020205020404" pitchFamily="49" charset="0"/>
              <a:buChar char="•"/>
            </a:pPr>
            <a:r>
              <a:rPr lang="en-GB" sz="2300" dirty="0">
                <a:ea typeface="+mn-lt"/>
                <a:cs typeface="+mn-lt"/>
              </a:rPr>
              <a:t>For example, the use of </a:t>
            </a:r>
            <a:r>
              <a:rPr lang="en-GB" sz="2300" dirty="0" err="1">
                <a:ea typeface="+mn-lt"/>
                <a:cs typeface="+mn-lt"/>
              </a:rPr>
              <a:t>RoBERTa</a:t>
            </a:r>
            <a:r>
              <a:rPr lang="en-GB" sz="2300" dirty="0">
                <a:ea typeface="+mn-lt"/>
                <a:cs typeface="+mn-lt"/>
              </a:rPr>
              <a:t> and </a:t>
            </a:r>
            <a:r>
              <a:rPr lang="en-GB" sz="2300" dirty="0" err="1">
                <a:ea typeface="+mn-lt"/>
                <a:cs typeface="+mn-lt"/>
              </a:rPr>
              <a:t>DeBERTa</a:t>
            </a:r>
            <a:r>
              <a:rPr lang="en-GB" sz="2300" dirty="0">
                <a:ea typeface="+mn-lt"/>
                <a:cs typeface="+mn-lt"/>
              </a:rPr>
              <a:t> v3 models  </a:t>
            </a:r>
            <a:endParaRPr lang="en-GB" sz="2300" dirty="0">
              <a:cs typeface="Calibri"/>
            </a:endParaRP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300" dirty="0">
                <a:ea typeface="+mn-lt"/>
                <a:cs typeface="+mn-lt"/>
              </a:rPr>
              <a:t>Leveraged data augmentation and preprocessing strategies to enhance the quality and quantity of training data. </a:t>
            </a:r>
            <a:endParaRPr lang="en-GB" sz="2300" dirty="0">
              <a:cs typeface="Calibri" panose="020F0502020204030204"/>
            </a:endParaRP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300" dirty="0">
                <a:ea typeface="+mn-lt"/>
                <a:cs typeface="+mn-lt"/>
              </a:rPr>
              <a:t>Applied advanced hyperparameter tuning and optimization methods to find the best configurations for the models. </a:t>
            </a:r>
            <a:endParaRPr lang="en-GB" sz="2300" dirty="0"/>
          </a:p>
          <a:p>
            <a:pPr lvl="2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300" dirty="0">
                <a:ea typeface="+mn-lt"/>
                <a:cs typeface="+mn-lt"/>
              </a:rPr>
              <a:t>For example: Grid Search and Random Search, </a:t>
            </a:r>
            <a:r>
              <a:rPr lang="en-GB" sz="2300" dirty="0" err="1">
                <a:ea typeface="+mn-lt"/>
                <a:cs typeface="+mn-lt"/>
              </a:rPr>
              <a:t>Optuna</a:t>
            </a:r>
            <a:r>
              <a:rPr lang="en-GB" sz="2300" dirty="0">
                <a:ea typeface="+mn-lt"/>
                <a:cs typeface="+mn-lt"/>
              </a:rPr>
              <a:t>, Early Stopping</a:t>
            </a:r>
            <a:endParaRPr lang="en-GB" sz="2300" dirty="0"/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b="1" dirty="0"/>
              <a:t>Hardware Used: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300" dirty="0"/>
              <a:t>High-performance GPUs were used to train and fine-tune the models, likely including NVIDIA A100s or V100s.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300" dirty="0"/>
              <a:t>Leveraged cloud-based solutions to access the necessary computational resources for large-scale model training.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400" b="1" dirty="0"/>
              <a:t>Accuracy: </a:t>
            </a:r>
            <a:r>
              <a:rPr lang="en-GB" sz="2400" dirty="0"/>
              <a:t>93.32% (Single Model), 93.33% (Winning Kernel)</a:t>
            </a:r>
          </a:p>
        </p:txBody>
      </p:sp>
      <p:pic>
        <p:nvPicPr>
          <p:cNvPr id="6" name="Picture 5" descr="A colorful logo with blue text&#10;&#10;Description automatically generated">
            <a:extLst>
              <a:ext uri="{FF2B5EF4-FFF2-40B4-BE49-F238E27FC236}">
                <a16:creationId xmlns:a16="http://schemas.microsoft.com/office/drawing/2014/main" id="{904C5575-7213-E148-AEC3-8145C0B5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79" y="2684205"/>
            <a:ext cx="2816500" cy="1132643"/>
          </a:xfrm>
          <a:prstGeom prst="rect">
            <a:avLst/>
          </a:prstGeom>
        </p:spPr>
      </p:pic>
      <p:pic>
        <p:nvPicPr>
          <p:cNvPr id="1026" name="Picture 2" descr="A logo with green text&#10;&#10;Description automatically generated">
            <a:extLst>
              <a:ext uri="{FF2B5EF4-FFF2-40B4-BE49-F238E27FC236}">
                <a16:creationId xmlns:a16="http://schemas.microsoft.com/office/drawing/2014/main" id="{E2BCB29B-8613-E114-BF92-D89AAFE6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4512" y="4365523"/>
            <a:ext cx="2432719" cy="13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9362-394A-DBFC-0B93-AEDE6EBE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Top Solutions for Kaggle LLM Science Exam Competition</a:t>
            </a:r>
            <a:endParaRPr lang="en-IE" b="1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183B1A-3A0C-CE13-6C6F-0D71680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41EA4B-318B-4E58-A6A7-D838B0804413}" type="slidenum">
              <a:rPr lang="en-IE" b="1"/>
              <a:pPr>
                <a:spcAft>
                  <a:spcPts val="600"/>
                </a:spcAft>
              </a:pPr>
              <a:t>2</a:t>
            </a:fld>
            <a:endParaRPr lang="en-US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3D7BA-20F8-1E31-7C67-47078853F52E}"/>
              </a:ext>
            </a:extLst>
          </p:cNvPr>
          <p:cNvSpPr txBox="1"/>
          <p:nvPr/>
        </p:nvSpPr>
        <p:spPr>
          <a:xfrm>
            <a:off x="206710" y="5541268"/>
            <a:ext cx="588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Source: </a:t>
            </a:r>
            <a:r>
              <a:rPr lang="en-GB" dirty="0">
                <a:hlinkClick r:id="rId5"/>
              </a:rPr>
              <a:t>https://hippocampus-garden.com/kaggle_llm/</a:t>
            </a:r>
            <a:endParaRPr lang="en-GB" dirty="0"/>
          </a:p>
          <a:p>
            <a:r>
              <a:rPr lang="en-IE" dirty="0">
                <a:hlinkClick r:id="rId6"/>
              </a:rPr>
              <a:t>https://www.kaggle.com/code/ybabakhin/1st-place-team-h2o-llm-studio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8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0375-EAA0-6E38-F62E-B8CC520E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78" y="209627"/>
            <a:ext cx="8632723" cy="1189703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Raleway Medium" pitchFamily="2" charset="0"/>
                <a:ea typeface="+mj-lt"/>
                <a:cs typeface="+mj-lt"/>
              </a:rPr>
              <a:t>Gaps in Our Implementation</a:t>
            </a:r>
            <a:endParaRPr lang="en-US" sz="3200" b="1" dirty="0">
              <a:latin typeface="Raleway Medium" pitchFamily="2" charset="0"/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BB851-7097-8AF8-6F28-65E4E265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77" y="1399331"/>
            <a:ext cx="8488918" cy="32021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400" b="1" dirty="0"/>
              <a:t>Model Complexity: </a:t>
            </a:r>
            <a:r>
              <a:rPr lang="en-GB" sz="2400" dirty="0"/>
              <a:t>The top solutions used more complex models and techniques, including </a:t>
            </a:r>
            <a:r>
              <a:rPr lang="en-GB" sz="2400" dirty="0" err="1"/>
              <a:t>ensembling</a:t>
            </a:r>
            <a:r>
              <a:rPr lang="en-GB" sz="2400" dirty="0"/>
              <a:t> multiple models, which we did not have implement.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400" b="1" dirty="0"/>
              <a:t>Data Augmentation: </a:t>
            </a:r>
            <a:r>
              <a:rPr lang="en-GB" sz="2400" dirty="0"/>
              <a:t>Effective data augmentation strategies were employed to improve model robustness, which is missing in our approach.</a:t>
            </a:r>
            <a:endParaRPr lang="en-GB" sz="2400" dirty="0">
              <a:cs typeface="Calibri"/>
            </a:endParaRP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400" b="1" dirty="0">
                <a:ea typeface="+mn-lt"/>
                <a:cs typeface="+mn-lt"/>
              </a:rPr>
              <a:t>Hardware Utilization:</a:t>
            </a:r>
            <a:r>
              <a:rPr lang="en-GB" sz="2400" dirty="0">
                <a:ea typeface="+mn-lt"/>
                <a:cs typeface="+mn-lt"/>
              </a:rPr>
              <a:t> Leveraging high-performance GPUs and distributed training methods can drastically reduce training time and allow for training more complex models.</a:t>
            </a:r>
            <a:endParaRPr lang="en-GB" sz="2400" dirty="0">
              <a:cs typeface="Calibri"/>
            </a:endParaRPr>
          </a:p>
        </p:txBody>
      </p:sp>
      <p:pic>
        <p:nvPicPr>
          <p:cNvPr id="6" name="Picture 5" descr="A colorful logo with blue text&#10;&#10;Description automatically generated">
            <a:extLst>
              <a:ext uri="{FF2B5EF4-FFF2-40B4-BE49-F238E27FC236}">
                <a16:creationId xmlns:a16="http://schemas.microsoft.com/office/drawing/2014/main" id="{904C5575-7213-E148-AEC3-8145C0B5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73" y="2841442"/>
            <a:ext cx="2973739" cy="1132644"/>
          </a:xfrm>
          <a:prstGeom prst="rect">
            <a:avLst/>
          </a:prstGeom>
        </p:spPr>
      </p:pic>
      <p:pic>
        <p:nvPicPr>
          <p:cNvPr id="1026" name="Picture 2" descr="A logo with green text&#10;&#10;Description automatically generated">
            <a:extLst>
              <a:ext uri="{FF2B5EF4-FFF2-40B4-BE49-F238E27FC236}">
                <a16:creationId xmlns:a16="http://schemas.microsoft.com/office/drawing/2014/main" id="{E2BCB29B-8613-E114-BF92-D89AAFE6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7274" y="4292952"/>
            <a:ext cx="2481100" cy="14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9362-394A-DBFC-0B93-AEDE6EBE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Top Solutions for Kaggle LLM Science Exam Competition</a:t>
            </a:r>
            <a:endParaRPr lang="en-IE" b="1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183B1A-3A0C-CE13-6C6F-0D71680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41EA4B-318B-4E58-A6A7-D838B0804413}" type="slidenum">
              <a:rPr lang="en-IE" b="1"/>
              <a:pPr>
                <a:spcAft>
                  <a:spcPts val="600"/>
                </a:spcAft>
              </a:pPr>
              <a:t>3</a:t>
            </a:fld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6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</TotalTime>
  <Words>309</Words>
  <Application>Microsoft Office PowerPoint</Application>
  <PresentationFormat>Widescreen</PresentationFormat>
  <Paragraphs>32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Science Foundation Ireland Centre for Research Training in Foundations of Data Science</vt:lpstr>
      <vt:lpstr> Team H2O LLM Studio (1st Place Solution) </vt:lpstr>
      <vt:lpstr>Gaps in Our Implementation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Mirza.Akhi</dc:creator>
  <cp:lastModifiedBy>Mirza.Akhi</cp:lastModifiedBy>
  <cp:revision>102</cp:revision>
  <dcterms:created xsi:type="dcterms:W3CDTF">2022-12-12T10:20:00Z</dcterms:created>
  <dcterms:modified xsi:type="dcterms:W3CDTF">2024-08-09T13:30:18Z</dcterms:modified>
</cp:coreProperties>
</file>