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7"/>
  </p:notesMasterIdLst>
  <p:sldIdLst>
    <p:sldId id="300" r:id="rId2"/>
    <p:sldId id="314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DB0301-C025-6FC6-7E54-59F17B67B112}" name="Mirza.Akhi" initials="Mi" userId="S::mirza.akhi@ul.ie::f581f9a0-da7c-489f-a6db-8ebdaeb7c89b" providerId="AD"/>
  <p188:author id="{BFAFE90E-B9EE-1E69-A196-65DA962FF773}" name="Guest User" initials="GU" userId="S::urn:spo:anon#18e38e20606433b88f8476b4d3a60a967fbf25db57789a89d905dc04748e1593::" providerId="AD"/>
  <p188:author id="{584A041B-A3C8-9E18-B911-9502BDD8A39E}" name="Lubna.Luxmi" initials="Lu" userId="S::lubna.luxmi@ul.ie::826b8ec4-5309-4f2a-b704-3accd5dd0846" providerId="AD"/>
  <p188:author id="{E456662F-8B27-0154-0523-7AD72256AD46}" name="Mirza.Akhi.Khatun" initials="Mi" userId="S::mirza.akhi.khatun@ul.ie::f581f9a0-da7c-489f-a6db-8ebdaeb7c89b" providerId="AD"/>
  <p188:author id="{D12E146E-32E0-1517-EC19-B2560E17AE8D}" name="Jessica.Crosse" initials="J" userId="S::Jessica.Crosse@ul.ie::7e4631d5-8aed-4329-8da5-493b6b9afd60" providerId="AD"/>
  <p188:author id="{7A936E89-3162-943D-C33F-C4C5F0FA1AB0}" name="Howard.Caulfield" initials="Ho" userId="S::howard.caulfield@ul.ie::89a40f23-5d53-4128-8193-713b22e521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6F7"/>
    <a:srgbClr val="669E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94305-A96A-4981-D594-9DD230DEC98C}" v="37" dt="2024-08-02T08:54:1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za.Akhi" userId="S::mirza.akhi@ul.ie::f581f9a0-da7c-489f-a6db-8ebdaeb7c89b" providerId="AD" clId="Web-{5B894305-A96A-4981-D594-9DD230DEC98C}"/>
    <pc:docChg chg="modSld">
      <pc:chgData name="Mirza.Akhi" userId="S::mirza.akhi@ul.ie::f581f9a0-da7c-489f-a6db-8ebdaeb7c89b" providerId="AD" clId="Web-{5B894305-A96A-4981-D594-9DD230DEC98C}" dt="2024-08-02T08:54:17.480" v="34" actId="20577"/>
      <pc:docMkLst>
        <pc:docMk/>
      </pc:docMkLst>
      <pc:sldChg chg="modSp">
        <pc:chgData name="Mirza.Akhi" userId="S::mirza.akhi@ul.ie::f581f9a0-da7c-489f-a6db-8ebdaeb7c89b" providerId="AD" clId="Web-{5B894305-A96A-4981-D594-9DD230DEC98C}" dt="2024-08-02T08:53:27.681" v="11" actId="20577"/>
        <pc:sldMkLst>
          <pc:docMk/>
          <pc:sldMk cId="2783256041" sldId="323"/>
        </pc:sldMkLst>
        <pc:spChg chg="mod">
          <ac:chgData name="Mirza.Akhi" userId="S::mirza.akhi@ul.ie::f581f9a0-da7c-489f-a6db-8ebdaeb7c89b" providerId="AD" clId="Web-{5B894305-A96A-4981-D594-9DD230DEC98C}" dt="2024-08-02T08:53:27.681" v="11" actId="20577"/>
          <ac:spMkLst>
            <pc:docMk/>
            <pc:sldMk cId="2783256041" sldId="323"/>
            <ac:spMk id="5" creationId="{9B9BB851-7097-8AF8-6F28-65E4E26523E6}"/>
          </ac:spMkLst>
        </pc:spChg>
      </pc:sldChg>
      <pc:sldChg chg="modSp">
        <pc:chgData name="Mirza.Akhi" userId="S::mirza.akhi@ul.ie::f581f9a0-da7c-489f-a6db-8ebdaeb7c89b" providerId="AD" clId="Web-{5B894305-A96A-4981-D594-9DD230DEC98C}" dt="2024-08-02T08:53:43.744" v="15" actId="20577"/>
        <pc:sldMkLst>
          <pc:docMk/>
          <pc:sldMk cId="2952939284" sldId="324"/>
        </pc:sldMkLst>
        <pc:spChg chg="mod">
          <ac:chgData name="Mirza.Akhi" userId="S::mirza.akhi@ul.ie::f581f9a0-da7c-489f-a6db-8ebdaeb7c89b" providerId="AD" clId="Web-{5B894305-A96A-4981-D594-9DD230DEC98C}" dt="2024-08-02T08:53:43.744" v="15" actId="20577"/>
          <ac:spMkLst>
            <pc:docMk/>
            <pc:sldMk cId="2952939284" sldId="324"/>
            <ac:spMk id="5" creationId="{9B9BB851-7097-8AF8-6F28-65E4E26523E6}"/>
          </ac:spMkLst>
        </pc:spChg>
      </pc:sldChg>
      <pc:sldChg chg="modSp">
        <pc:chgData name="Mirza.Akhi" userId="S::mirza.akhi@ul.ie::f581f9a0-da7c-489f-a6db-8ebdaeb7c89b" providerId="AD" clId="Web-{5B894305-A96A-4981-D594-9DD230DEC98C}" dt="2024-08-02T08:54:17.480" v="34" actId="20577"/>
        <pc:sldMkLst>
          <pc:docMk/>
          <pc:sldMk cId="1284906102" sldId="325"/>
        </pc:sldMkLst>
        <pc:spChg chg="mod">
          <ac:chgData name="Mirza.Akhi" userId="S::mirza.akhi@ul.ie::f581f9a0-da7c-489f-a6db-8ebdaeb7c89b" providerId="AD" clId="Web-{5B894305-A96A-4981-D594-9DD230DEC98C}" dt="2024-08-02T08:54:17.480" v="34" actId="20577"/>
          <ac:spMkLst>
            <pc:docMk/>
            <pc:sldMk cId="1284906102" sldId="325"/>
            <ac:spMk id="5" creationId="{9B9BB851-7097-8AF8-6F28-65E4E26523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43E3-4E7F-46F6-9303-A274F93CA4E3}" type="datetimeFigureOut"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E2E1-E39C-4528-BBDD-A06746C1B9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>
              <a:ea typeface="Calibri"/>
              <a:cs typeface="Calibri"/>
            </a:endParaRPr>
          </a:p>
          <a:p>
            <a:endParaRPr lang="en-IE" baseline="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FFED-7A2F-4C76-BDC5-E0FAAE5CF07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602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3E2E1-E39C-4528-BBDD-A06746C1B90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0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233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28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344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49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41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603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973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30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Informed Neural Networks (PINNs) | UL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3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Informed Neural Networks (PINNs) | 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015" y="-428625"/>
            <a:ext cx="9654347" cy="1721704"/>
          </a:xfrm>
        </p:spPr>
        <p:txBody>
          <a:bodyPr>
            <a:normAutofit/>
          </a:bodyPr>
          <a:lstStyle/>
          <a:p>
            <a:r>
              <a:rPr lang="en-IE" sz="3400" b="1" dirty="0">
                <a:latin typeface="Calibri"/>
                <a:cs typeface="Calibri"/>
              </a:rPr>
              <a:t>Science Foundation Ireland Centre for Research Training in Foundations of Data 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4681062"/>
            <a:ext cx="11912300" cy="205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0120" y="63217"/>
            <a:ext cx="2794480" cy="1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86688"/>
            <a:ext cx="921124" cy="934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1F1E9-0E91-A35E-45DA-DB6F239FEB6C}"/>
              </a:ext>
            </a:extLst>
          </p:cNvPr>
          <p:cNvSpPr txBox="1"/>
          <p:nvPr/>
        </p:nvSpPr>
        <p:spPr>
          <a:xfrm>
            <a:off x="62752" y="2143525"/>
            <a:ext cx="120467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/>
              <a:t>Developing AI for Multi-Choice Question Answering: A Study of GPT-3.5 Turbo and Prompt Engineering</a:t>
            </a:r>
            <a:endParaRPr lang="en-IE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D0E2-C1F2-B82F-FB7C-2E79823ED2AE}"/>
              </a:ext>
            </a:extLst>
          </p:cNvPr>
          <p:cNvSpPr txBox="1"/>
          <p:nvPr/>
        </p:nvSpPr>
        <p:spPr>
          <a:xfrm>
            <a:off x="740781" y="3413339"/>
            <a:ext cx="1071815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E" sz="2400" dirty="0"/>
              <a:t>Mirza Akhi Khatun</a:t>
            </a:r>
            <a:endParaRPr lang="en-US" dirty="0"/>
          </a:p>
          <a:p>
            <a:pPr algn="ctr"/>
            <a:endParaRPr lang="en-IE" sz="2400" dirty="0">
              <a:cs typeface="Calibri" panose="020F0502020204030204"/>
            </a:endParaRPr>
          </a:p>
          <a:p>
            <a:r>
              <a:rPr lang="en-IE" sz="2400" b="1" dirty="0"/>
              <a:t>Supervisors: </a:t>
            </a:r>
            <a:r>
              <a:rPr lang="en-IE" sz="2400" dirty="0" err="1"/>
              <a:t>Deepanand</a:t>
            </a:r>
            <a:r>
              <a:rPr lang="en-IE" sz="2400" dirty="0"/>
              <a:t> Saha Roy, 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Sreekanth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Palagiri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Krishna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Hariramani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en-IE" sz="2400" i="0" dirty="0" err="1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Ersi</a:t>
            </a:r>
            <a:r>
              <a:rPr lang="en-IE" sz="2400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Ni</a:t>
            </a:r>
          </a:p>
          <a:p>
            <a:pPr algn="l"/>
            <a:endParaRPr lang="en-IE" sz="2400" b="1" i="0" dirty="0"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ctr"/>
            <a:r>
              <a:rPr lang="en-IE" sz="2400" dirty="0"/>
              <a:t> </a:t>
            </a:r>
            <a:endParaRPr lang="en-I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8" y="209627"/>
            <a:ext cx="8632723" cy="118970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Raleway Medium" pitchFamily="2" charset="0"/>
                <a:ea typeface="+mj-lt"/>
                <a:cs typeface="+mj-lt"/>
              </a:rPr>
              <a:t>Overview of Developing AI for Multi-Choice Question Answering</a:t>
            </a:r>
            <a:endParaRPr lang="en-US" sz="3200" b="1" dirty="0">
              <a:latin typeface="Raleway Medium" pitchFamily="2" charset="0"/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78" y="2012411"/>
            <a:ext cx="6931742" cy="2353112"/>
          </a:xfrm>
        </p:spPr>
        <p:txBody>
          <a:bodyPr>
            <a:normAutofit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Objective</a:t>
            </a:r>
            <a:r>
              <a:rPr lang="en-GB" sz="2000" dirty="0"/>
              <a:t>: Automatically answer multiple-choice questions using AI.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Approaches: </a:t>
            </a:r>
            <a:r>
              <a:rPr lang="en-GB" sz="2000" dirty="0"/>
              <a:t>Compare different approaches to achieve the best accuracy.</a:t>
            </a:r>
            <a:endParaRPr lang="en-GB" b="1" dirty="0"/>
          </a:p>
        </p:txBody>
      </p:sp>
      <p:pic>
        <p:nvPicPr>
          <p:cNvPr id="6" name="Picture 5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904C5575-7213-E148-AEC3-8145C0B5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36" y="2684205"/>
            <a:ext cx="3384976" cy="1362452"/>
          </a:xfrm>
          <a:prstGeom prst="rect">
            <a:avLst/>
          </a:prstGeom>
        </p:spPr>
      </p:pic>
      <p:pic>
        <p:nvPicPr>
          <p:cNvPr id="1026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E2BCB29B-8613-E114-BF92-D89AAFE6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036" y="4365523"/>
            <a:ext cx="2892338" cy="16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/>
              <a:t>Developing AI for Multi-Choice Question Answering</a:t>
            </a:r>
            <a:endParaRPr lang="en-IE" b="1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/>
              <a:pPr>
                <a:spcAft>
                  <a:spcPts val="600"/>
                </a:spcAft>
              </a:pPr>
              <a:t>2</a:t>
            </a:fld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8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95629"/>
            <a:ext cx="9134167" cy="1252516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Raleway Medium" pitchFamily="2" charset="0"/>
                <a:ea typeface="+mj-lt"/>
                <a:cs typeface="+mj-lt"/>
              </a:rPr>
              <a:t>Developing an AI Model for Multi-Choice Question Answering Using GPT-3.5 Turbo: Basic Approach</a:t>
            </a:r>
            <a:endParaRPr lang="en-US" sz="2800" b="1" dirty="0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484670"/>
            <a:ext cx="8111613" cy="4871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Using GPT3.5 Turbo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dirty="0"/>
              <a:t>Utilized OpenAI's GPT-3.5 Turbo model for generating answers.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Prompt Creation: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dirty="0"/>
              <a:t>Combined questions and options into a single string for model input.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Example Structured Input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Question: What is the capital city of Ireland? Options:</a:t>
            </a:r>
            <a:endParaRPr lang="en-GB" sz="1600" dirty="0">
              <a:cs typeface="Calibri"/>
            </a:endParaRP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A) Berlin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B) London</a:t>
            </a:r>
            <a:endParaRPr lang="en-GB" sz="1600" dirty="0">
              <a:cs typeface="Calibri"/>
            </a:endParaRP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C) Dublin</a:t>
            </a:r>
            <a:endParaRPr lang="en-GB" sz="1600" dirty="0">
              <a:cs typeface="Calibri"/>
            </a:endParaRP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D) Rome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E) Lisbon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Please provide the letter of the correct option.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Generating Responses: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dirty="0"/>
              <a:t>Sent structured prompts to GPT-3.5 Turbo to get answer predictions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Performance: Achieved an accuracy of 61%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endParaRPr lang="en-GB" sz="11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4091" y="643403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Developing AI for Multi-Choice Question Answering</a:t>
            </a:r>
            <a:endParaRPr lang="en-IE" b="1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 smtClean="0"/>
              <a:pPr>
                <a:spcAft>
                  <a:spcPts val="600"/>
                </a:spcAft>
              </a:pPr>
              <a:t>3</a:t>
            </a:fld>
            <a:endParaRPr lang="en-US" b="1" dirty="0">
              <a:cs typeface="Calibri"/>
            </a:endParaRPr>
          </a:p>
        </p:txBody>
      </p:sp>
      <p:pic>
        <p:nvPicPr>
          <p:cNvPr id="7" name="Picture 6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38CB37BE-7549-65BF-00DA-0076380CD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36" y="2684205"/>
            <a:ext cx="3384976" cy="1362452"/>
          </a:xfrm>
          <a:prstGeom prst="rect">
            <a:avLst/>
          </a:prstGeom>
        </p:spPr>
      </p:pic>
      <p:pic>
        <p:nvPicPr>
          <p:cNvPr id="8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80A12F28-6215-AEE7-FA04-0665F020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036" y="4365523"/>
            <a:ext cx="2892338" cy="16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5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Freeform: Shape 309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9" y="136525"/>
            <a:ext cx="9340644" cy="1157099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Raleway Medium" pitchFamily="2" charset="0"/>
                <a:ea typeface="+mj-lt"/>
                <a:cs typeface="+mj-lt"/>
              </a:rPr>
              <a:t>Developing an AI Model for Multi-Choice Question Answering Using GPT-3.5 Turbo: Prompt Engineering</a:t>
            </a:r>
            <a:endParaRPr lang="en-US" sz="2400" b="1" dirty="0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430149"/>
            <a:ext cx="7256073" cy="4359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Using GPT3.5 Turbo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dirty="0"/>
              <a:t>Utilized OpenAI's GPT-3.5 Turbo model for generating answers.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Prompt Creation: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dirty="0"/>
              <a:t>Combined questions and options into a structured format for GPT-3.5 Turbo.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Example Structured Input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Question: What is the capital city of Ireland? Options:</a:t>
            </a:r>
            <a:endParaRPr lang="en-GB" sz="1600" dirty="0">
              <a:cs typeface="Calibri"/>
            </a:endParaRP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A) Berlin</a:t>
            </a:r>
          </a:p>
          <a:p>
            <a:pPr marL="1371600" lvl="3" indent="0">
              <a:buNone/>
            </a:pPr>
            <a:r>
              <a:rPr lang="en-GB" sz="1700" dirty="0">
                <a:ea typeface="+mn-lt"/>
                <a:cs typeface="+mn-lt"/>
              </a:rPr>
              <a:t>B) London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700" dirty="0">
                <a:ea typeface="+mn-lt"/>
                <a:cs typeface="+mn-lt"/>
              </a:rPr>
              <a:t>C) Dublin</a:t>
            </a:r>
            <a:endParaRPr lang="en-GB" dirty="0"/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D) Rome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E) Lisbon</a:t>
            </a:r>
          </a:p>
          <a:p>
            <a:pPr marL="1371600" lvl="3" indent="0">
              <a:buClr>
                <a:srgbClr val="669EFF"/>
              </a:buClr>
              <a:buNone/>
            </a:pPr>
            <a:r>
              <a:rPr lang="en-GB" sz="1600" dirty="0"/>
              <a:t>Please provide the letter of the correct option. Only provide the letter</a:t>
            </a:r>
            <a:r>
              <a:rPr lang="en-GB" sz="1200" dirty="0"/>
              <a:t>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Generating Responses: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700" dirty="0"/>
              <a:t>Sent structured prompts to GPT-3.5 Turbo to get answer predictions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200" b="1" dirty="0"/>
              <a:t>Performance: </a:t>
            </a:r>
            <a:r>
              <a:rPr lang="en-GB" sz="2200" dirty="0"/>
              <a:t>Achieved an accuracy of 73%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endParaRPr lang="en-GB" sz="1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33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/>
              <a:t>Developing AI for Multi-Choice Question Answering</a:t>
            </a:r>
            <a:endParaRPr lang="en-IE" b="1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 smtClean="0"/>
              <a:pPr>
                <a:spcAft>
                  <a:spcPts val="600"/>
                </a:spcAft>
              </a:pPr>
              <a:t>4</a:t>
            </a:fld>
            <a:endParaRPr lang="en-US" b="1">
              <a:cs typeface="Calibri"/>
            </a:endParaRPr>
          </a:p>
        </p:txBody>
      </p:sp>
      <p:pic>
        <p:nvPicPr>
          <p:cNvPr id="3" name="Picture 2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D7E110CC-82F5-0BFC-C50B-0BE8F3FA9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36" y="2684205"/>
            <a:ext cx="3384976" cy="1362452"/>
          </a:xfrm>
          <a:prstGeom prst="rect">
            <a:avLst/>
          </a:prstGeom>
        </p:spPr>
      </p:pic>
      <p:pic>
        <p:nvPicPr>
          <p:cNvPr id="7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D2908A62-F4BA-1633-3466-8A2A5F03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036" y="4365523"/>
            <a:ext cx="2892338" cy="16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0" name="Rectangle 41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Freeform: Shape 41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0375-EAA0-6E38-F62E-B8CC520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6" y="132534"/>
            <a:ext cx="11932799" cy="89169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Raleway Medium" pitchFamily="2" charset="0"/>
                <a:ea typeface="+mj-lt"/>
                <a:cs typeface="+mj-lt"/>
              </a:rPr>
              <a:t>Key Differences between GPT-3.5 Turbo with Prompt Engineering</a:t>
            </a:r>
            <a:endParaRPr lang="en-US" sz="2800" b="1" dirty="0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BB851-7097-8AF8-6F28-65E4E26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1024229"/>
            <a:ext cx="6941574" cy="53787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Prompt Construction: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Basic approach: </a:t>
            </a:r>
            <a:r>
              <a:rPr lang="en-GB" sz="1600" dirty="0"/>
              <a:t>uses a simpler prompt.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Prompt engineering: </a:t>
            </a:r>
            <a:r>
              <a:rPr lang="en-GB" sz="1600" dirty="0"/>
              <a:t>Provides more detailed instructions and ensures the response contains only the letter.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Temperature Setting: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Basic approach </a:t>
            </a:r>
            <a:r>
              <a:rPr lang="en-GB" sz="1600" dirty="0"/>
              <a:t>uses temperature=0.5, allowing for some randomness in responses. 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Prompt engineering </a:t>
            </a:r>
            <a:r>
              <a:rPr lang="en-GB" sz="1600" dirty="0"/>
              <a:t>uses temperature=0 to ensure deterministic responses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Response Length: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Basic approach: </a:t>
            </a:r>
            <a:r>
              <a:rPr lang="en-GB" sz="1600" dirty="0"/>
              <a:t>There is no explicit limit on the response length. 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Example: </a:t>
            </a:r>
            <a:r>
              <a:rPr lang="en-GB" sz="1600" dirty="0"/>
              <a:t>The capital city of Ireland is C) Dublin.</a:t>
            </a:r>
            <a:endParaRPr lang="en-GB" sz="1600" dirty="0">
              <a:cs typeface="Calibri"/>
            </a:endParaRP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Prompt Engineering: </a:t>
            </a:r>
            <a:r>
              <a:rPr lang="en-GB" sz="1600" dirty="0"/>
              <a:t>Limits the response length to avoid additional text.</a:t>
            </a:r>
          </a:p>
          <a:p>
            <a:pPr lvl="2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Example: </a:t>
            </a:r>
            <a:r>
              <a:rPr lang="en-GB" sz="1600" dirty="0"/>
              <a:t>C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Extracting Answers: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Basic approach </a:t>
            </a:r>
            <a:r>
              <a:rPr lang="en-GB" sz="1600" dirty="0"/>
              <a:t>looks for any of the options in the response.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Prompt engineering </a:t>
            </a:r>
            <a:r>
              <a:rPr lang="en-GB" sz="1600" dirty="0"/>
              <a:t>specifically extracts the first uppercase letter.</a:t>
            </a:r>
          </a:p>
          <a:p>
            <a:pPr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2000" b="1" dirty="0"/>
              <a:t>Accuracy: 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Basic approach: 61%</a:t>
            </a:r>
          </a:p>
          <a:p>
            <a:pPr lvl="1">
              <a:buClr>
                <a:srgbClr val="669EFF"/>
              </a:buClr>
              <a:buFont typeface="Courier New" panose="02070309020205020404" pitchFamily="49" charset="0"/>
              <a:buChar char="o"/>
            </a:pPr>
            <a:r>
              <a:rPr lang="en-GB" sz="1600" b="1" dirty="0"/>
              <a:t>Prompt Engineering: 73%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9362-394A-DBFC-0B93-AEDE6E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76" y="6402951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Developing AI for Multi-Choice Question Answering</a:t>
            </a:r>
            <a:endParaRPr lang="en-IE" b="1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183B1A-3A0C-CE13-6C6F-0D71680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41EA4B-318B-4E58-A6A7-D838B0804413}" type="slidenum">
              <a:rPr lang="en-IE" b="1" smtClean="0"/>
              <a:pPr>
                <a:spcAft>
                  <a:spcPts val="600"/>
                </a:spcAft>
              </a:pPr>
              <a:t>5</a:t>
            </a:fld>
            <a:endParaRPr lang="en-US" b="1">
              <a:cs typeface="Calibri"/>
            </a:endParaRPr>
          </a:p>
        </p:txBody>
      </p:sp>
      <p:pic>
        <p:nvPicPr>
          <p:cNvPr id="7" name="Picture 6" descr="A colorful logo with blue text&#10;&#10;Description automatically generated">
            <a:extLst>
              <a:ext uri="{FF2B5EF4-FFF2-40B4-BE49-F238E27FC236}">
                <a16:creationId xmlns:a16="http://schemas.microsoft.com/office/drawing/2014/main" id="{E393BEEC-7B56-DF27-F6F1-CA463A51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36" y="2684205"/>
            <a:ext cx="3384976" cy="1362452"/>
          </a:xfrm>
          <a:prstGeom prst="rect">
            <a:avLst/>
          </a:prstGeom>
        </p:spPr>
      </p:pic>
      <p:pic>
        <p:nvPicPr>
          <p:cNvPr id="8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1ECE4BF1-B836-808B-E95A-5854129F7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036" y="4365523"/>
            <a:ext cx="2892338" cy="16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451</Words>
  <Application>Microsoft Office PowerPoint</Application>
  <PresentationFormat>Widescreen</PresentationFormat>
  <Paragraphs>73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Science Foundation Ireland Centre for Research Training in Foundations of Data Science</vt:lpstr>
      <vt:lpstr>Overview of Developing AI for Multi-Choice Question Answering</vt:lpstr>
      <vt:lpstr>Developing an AI Model for Multi-Choice Question Answering Using GPT-3.5 Turbo: Basic Approach</vt:lpstr>
      <vt:lpstr>Developing an AI Model for Multi-Choice Question Answering Using GPT-3.5 Turbo: Prompt Engineering</vt:lpstr>
      <vt:lpstr>Key Differences between GPT-3.5 Turbo with Prompt Engineering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Mirza.Akhi</dc:creator>
  <cp:lastModifiedBy>Mirza.Akhi</cp:lastModifiedBy>
  <cp:revision>62</cp:revision>
  <dcterms:created xsi:type="dcterms:W3CDTF">2022-12-12T10:20:00Z</dcterms:created>
  <dcterms:modified xsi:type="dcterms:W3CDTF">2024-08-02T08:54:17Z</dcterms:modified>
</cp:coreProperties>
</file>