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5aedd3d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aedd3d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5aedd3d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aedd3d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25af2fd6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af2fd6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5af2fd6d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af2fd6d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Inclusion Exclusion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2797904" y="1152475"/>
            <a:ext cx="4195797" cy="335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 problem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nvSpPr>
        <p:spPr>
          <a:xfrm>
            <a:off x="609600" y="609600"/>
            <a:ext cx="8263500" cy="4216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rgbClr val="008000"/>
                </a:solidFill>
                <a:latin typeface="Cambria"/>
                <a:ea typeface="Cambria"/>
                <a:cs typeface="Cambria"/>
                <a:sym typeface="Cambria"/>
              </a:rPr>
              <a:t>Light Oj </a:t>
            </a:r>
            <a:r>
              <a:rPr b="1" lang="en" sz="1900">
                <a:solidFill>
                  <a:srgbClr val="008000"/>
                </a:solidFill>
                <a:latin typeface="Cambria"/>
                <a:ea typeface="Cambria"/>
                <a:cs typeface="Cambria"/>
                <a:sym typeface="Cambria"/>
              </a:rPr>
              <a:t>1144 - Ray Gun</a:t>
            </a:r>
            <a:endParaRPr b="1" sz="1900">
              <a:solidFill>
                <a:srgbClr val="008000"/>
              </a:solidFill>
              <a:latin typeface="Cambria"/>
              <a:ea typeface="Cambria"/>
              <a:cs typeface="Cambria"/>
              <a:sym typeface="Cambria"/>
            </a:endParaRPr>
          </a:p>
          <a:p>
            <a:pPr indent="0" lvl="0" marL="0" rtl="0" algn="just">
              <a:lnSpc>
                <a:spcPct val="125454"/>
              </a:lnSpc>
              <a:spcBef>
                <a:spcPts val="0"/>
              </a:spcBef>
              <a:spcAft>
                <a:spcPts val="0"/>
              </a:spcAft>
              <a:buNone/>
            </a:pPr>
            <a:r>
              <a:rPr lang="en" sz="1700">
                <a:latin typeface="Times New Roman"/>
                <a:ea typeface="Times New Roman"/>
                <a:cs typeface="Times New Roman"/>
                <a:sym typeface="Times New Roman"/>
              </a:rPr>
              <a:t>You are in an </a:t>
            </a:r>
            <a:r>
              <a:rPr b="1" lang="en" sz="1700">
                <a:latin typeface="Times New Roman"/>
                <a:ea typeface="Times New Roman"/>
                <a:cs typeface="Times New Roman"/>
                <a:sym typeface="Times New Roman"/>
              </a:rPr>
              <a:t>m x n</a:t>
            </a:r>
            <a:r>
              <a:rPr lang="en" sz="1700">
                <a:latin typeface="Times New Roman"/>
                <a:ea typeface="Times New Roman"/>
                <a:cs typeface="Times New Roman"/>
                <a:sym typeface="Times New Roman"/>
              </a:rPr>
              <a:t> grid. You are standing in position </a:t>
            </a:r>
            <a:r>
              <a:rPr b="1" lang="en" sz="1700">
                <a:latin typeface="Times New Roman"/>
                <a:ea typeface="Times New Roman"/>
                <a:cs typeface="Times New Roman"/>
                <a:sym typeface="Times New Roman"/>
              </a:rPr>
              <a:t>(0, 0)</a:t>
            </a:r>
            <a:r>
              <a:rPr lang="en" sz="1700">
                <a:latin typeface="Times New Roman"/>
                <a:ea typeface="Times New Roman"/>
                <a:cs typeface="Times New Roman"/>
                <a:sym typeface="Times New Roman"/>
              </a:rPr>
              <a:t> and in each of the other lattice points (points with integer co-ordinates) an enemy is waiting. Now you have a ray gun that can fire up to infinity and no obstacle can stop it. Your target is to kill all the enemies. You have to find the minimum number of times you have to fire to kill all of them. For a </a:t>
            </a:r>
            <a:r>
              <a:rPr b="1" lang="en" sz="1700">
                <a:latin typeface="Times New Roman"/>
                <a:ea typeface="Times New Roman"/>
                <a:cs typeface="Times New Roman"/>
                <a:sym typeface="Times New Roman"/>
              </a:rPr>
              <a:t>4 x 4</a:t>
            </a:r>
            <a:r>
              <a:rPr lang="en" sz="1700">
                <a:latin typeface="Times New Roman"/>
                <a:ea typeface="Times New Roman"/>
                <a:cs typeface="Times New Roman"/>
                <a:sym typeface="Times New Roman"/>
              </a:rPr>
              <a:t> grid you have to fire </a:t>
            </a:r>
            <a:r>
              <a:rPr b="1" lang="en" sz="1700">
                <a:latin typeface="Times New Roman"/>
                <a:ea typeface="Times New Roman"/>
                <a:cs typeface="Times New Roman"/>
                <a:sym typeface="Times New Roman"/>
              </a:rPr>
              <a:t>13</a:t>
            </a:r>
            <a:r>
              <a:rPr lang="en" sz="1700">
                <a:latin typeface="Times New Roman"/>
                <a:ea typeface="Times New Roman"/>
                <a:cs typeface="Times New Roman"/>
                <a:sym typeface="Times New Roman"/>
              </a:rPr>
              <a:t> times. See the picture below:</a:t>
            </a:r>
            <a:endParaRPr sz="1700">
              <a:latin typeface="Times New Roman"/>
              <a:ea typeface="Times New Roman"/>
              <a:cs typeface="Times New Roman"/>
              <a:sym typeface="Times New Roman"/>
            </a:endParaRPr>
          </a:p>
          <a:p>
            <a:pPr indent="0" lvl="0" marL="0" rtl="0" algn="just">
              <a:lnSpc>
                <a:spcPct val="115000"/>
              </a:lnSpc>
              <a:spcBef>
                <a:spcPts val="2400"/>
              </a:spcBef>
              <a:spcAft>
                <a:spcPts val="0"/>
              </a:spcAft>
              <a:buNone/>
            </a:pPr>
            <a:r>
              <a:rPr b="1" lang="en" sz="1900">
                <a:solidFill>
                  <a:srgbClr val="008000"/>
                </a:solidFill>
                <a:latin typeface="Cambria"/>
                <a:ea typeface="Cambria"/>
                <a:cs typeface="Cambria"/>
                <a:sym typeface="Cambria"/>
              </a:rPr>
              <a:t>Input</a:t>
            </a:r>
            <a:endParaRPr b="1" sz="1900">
              <a:solidFill>
                <a:srgbClr val="008000"/>
              </a:solidFill>
              <a:latin typeface="Cambria"/>
              <a:ea typeface="Cambria"/>
              <a:cs typeface="Cambria"/>
              <a:sym typeface="Cambria"/>
            </a:endParaRPr>
          </a:p>
          <a:p>
            <a:pPr indent="0" lvl="0" marL="0" rtl="0" algn="just">
              <a:lnSpc>
                <a:spcPct val="125454"/>
              </a:lnSpc>
              <a:spcBef>
                <a:spcPts val="0"/>
              </a:spcBef>
              <a:spcAft>
                <a:spcPts val="0"/>
              </a:spcAft>
              <a:buNone/>
            </a:pPr>
            <a:r>
              <a:rPr lang="en" sz="1700">
                <a:latin typeface="Times New Roman"/>
                <a:ea typeface="Times New Roman"/>
                <a:cs typeface="Times New Roman"/>
                <a:sym typeface="Times New Roman"/>
              </a:rPr>
              <a:t>Input starts with an integer </a:t>
            </a:r>
            <a:r>
              <a:rPr b="1" lang="en" sz="1700">
                <a:latin typeface="Times New Roman"/>
                <a:ea typeface="Times New Roman"/>
                <a:cs typeface="Times New Roman"/>
                <a:sym typeface="Times New Roman"/>
              </a:rPr>
              <a:t>T (≤ 100)</a:t>
            </a:r>
            <a:r>
              <a:rPr lang="en" sz="1700">
                <a:latin typeface="Times New Roman"/>
                <a:ea typeface="Times New Roman"/>
                <a:cs typeface="Times New Roman"/>
                <a:sym typeface="Times New Roman"/>
              </a:rPr>
              <a:t>, denoting the number of test cases.</a:t>
            </a:r>
            <a:endParaRPr sz="1700">
              <a:latin typeface="Times New Roman"/>
              <a:ea typeface="Times New Roman"/>
              <a:cs typeface="Times New Roman"/>
              <a:sym typeface="Times New Roman"/>
            </a:endParaRPr>
          </a:p>
          <a:p>
            <a:pPr indent="0" lvl="0" marL="0" rtl="0" algn="just">
              <a:lnSpc>
                <a:spcPct val="125454"/>
              </a:lnSpc>
              <a:spcBef>
                <a:spcPts val="1000"/>
              </a:spcBef>
              <a:spcAft>
                <a:spcPts val="1000"/>
              </a:spcAft>
              <a:buNone/>
            </a:pPr>
            <a:r>
              <a:rPr lang="en" sz="1700">
                <a:latin typeface="Times New Roman"/>
                <a:ea typeface="Times New Roman"/>
                <a:cs typeface="Times New Roman"/>
                <a:sym typeface="Times New Roman"/>
              </a:rPr>
              <a:t>Each case contains two integers </a:t>
            </a:r>
            <a:r>
              <a:rPr b="1" lang="en" sz="1700">
                <a:latin typeface="Times New Roman"/>
                <a:ea typeface="Times New Roman"/>
                <a:cs typeface="Times New Roman"/>
                <a:sym typeface="Times New Roman"/>
              </a:rPr>
              <a:t>m, n (0 ≤ m, n ≤ 10</a:t>
            </a:r>
            <a:r>
              <a:rPr b="1" baseline="30000" lang="en" sz="1700">
                <a:latin typeface="Times New Roman"/>
                <a:ea typeface="Times New Roman"/>
                <a:cs typeface="Times New Roman"/>
                <a:sym typeface="Times New Roman"/>
              </a:rPr>
              <a:t>9</a:t>
            </a:r>
            <a:r>
              <a:rPr b="1" lang="en" sz="1700">
                <a:latin typeface="Times New Roman"/>
                <a:ea typeface="Times New Roman"/>
                <a:cs typeface="Times New Roman"/>
                <a:sym typeface="Times New Roman"/>
              </a:rPr>
              <a:t>)</a:t>
            </a:r>
            <a:r>
              <a:rPr lang="en" sz="1700">
                <a:latin typeface="Times New Roman"/>
                <a:ea typeface="Times New Roman"/>
                <a:cs typeface="Times New Roman"/>
                <a:sym typeface="Times New Roman"/>
              </a:rPr>
              <a:t> and at least one of them will be less than or equal to </a:t>
            </a:r>
            <a:r>
              <a:rPr b="1" lang="en" sz="1700">
                <a:latin typeface="Times New Roman"/>
                <a:ea typeface="Times New Roman"/>
                <a:cs typeface="Times New Roman"/>
                <a:sym typeface="Times New Roman"/>
              </a:rPr>
              <a:t>10</a:t>
            </a:r>
            <a:r>
              <a:rPr b="1" baseline="30000" lang="en" sz="1700">
                <a:latin typeface="Times New Roman"/>
                <a:ea typeface="Times New Roman"/>
                <a:cs typeface="Times New Roman"/>
                <a:sym typeface="Times New Roman"/>
              </a:rPr>
              <a:t>6</a:t>
            </a:r>
            <a:r>
              <a:rPr lang="en" sz="1700">
                <a:latin typeface="Times New Roman"/>
                <a:ea typeface="Times New Roman"/>
                <a:cs typeface="Times New Roman"/>
                <a:sym typeface="Times New Roman"/>
              </a:rPr>
              <a:t>.</a:t>
            </a:r>
            <a:endParaRPr b="1" sz="1350">
              <a:solidFill>
                <a:srgbClr val="1F551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nvSpPr>
        <p:spPr>
          <a:xfrm>
            <a:off x="457200" y="457200"/>
            <a:ext cx="7948800" cy="451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900">
                <a:solidFill>
                  <a:srgbClr val="008000"/>
                </a:solidFill>
                <a:latin typeface="Cambria"/>
                <a:ea typeface="Cambria"/>
                <a:cs typeface="Cambria"/>
                <a:sym typeface="Cambria"/>
              </a:rPr>
              <a:t>1161 - Extreme GCD</a:t>
            </a:r>
            <a:endParaRPr b="1" sz="1900">
              <a:solidFill>
                <a:srgbClr val="008000"/>
              </a:solidFill>
              <a:latin typeface="Cambria"/>
              <a:ea typeface="Cambria"/>
              <a:cs typeface="Cambria"/>
              <a:sym typeface="Cambria"/>
            </a:endParaRPr>
          </a:p>
          <a:p>
            <a:pPr indent="0" lvl="0" marL="0" rtl="0" algn="just">
              <a:lnSpc>
                <a:spcPct val="125454"/>
              </a:lnSpc>
              <a:spcBef>
                <a:spcPts val="0"/>
              </a:spcBef>
              <a:spcAft>
                <a:spcPts val="0"/>
              </a:spcAft>
              <a:buNone/>
            </a:pPr>
            <a:r>
              <a:rPr lang="en" sz="1700">
                <a:latin typeface="Times New Roman"/>
                <a:ea typeface="Times New Roman"/>
                <a:cs typeface="Times New Roman"/>
                <a:sym typeface="Times New Roman"/>
              </a:rPr>
              <a:t>All of you know that GCD means the greatest common divisor. So, you must have thought that this problem requires finding some sort of GCD. Don't worry, you are absolutely right!</a:t>
            </a:r>
            <a:endParaRPr sz="1700">
              <a:latin typeface="Times New Roman"/>
              <a:ea typeface="Times New Roman"/>
              <a:cs typeface="Times New Roman"/>
              <a:sym typeface="Times New Roman"/>
            </a:endParaRPr>
          </a:p>
          <a:p>
            <a:pPr indent="0" lvl="0" marL="0" rtl="0" algn="just">
              <a:lnSpc>
                <a:spcPct val="125454"/>
              </a:lnSpc>
              <a:spcBef>
                <a:spcPts val="1000"/>
              </a:spcBef>
              <a:spcAft>
                <a:spcPts val="0"/>
              </a:spcAft>
              <a:buNone/>
            </a:pPr>
            <a:r>
              <a:rPr lang="en" sz="1700">
                <a:latin typeface="Times New Roman"/>
                <a:ea typeface="Times New Roman"/>
                <a:cs typeface="Times New Roman"/>
                <a:sym typeface="Times New Roman"/>
              </a:rPr>
              <a:t>Given </a:t>
            </a:r>
            <a:r>
              <a:rPr b="1" lang="en" sz="1700">
                <a:latin typeface="Times New Roman"/>
                <a:ea typeface="Times New Roman"/>
                <a:cs typeface="Times New Roman"/>
                <a:sym typeface="Times New Roman"/>
              </a:rPr>
              <a:t>N</a:t>
            </a:r>
            <a:r>
              <a:rPr lang="en" sz="1700">
                <a:latin typeface="Times New Roman"/>
                <a:ea typeface="Times New Roman"/>
                <a:cs typeface="Times New Roman"/>
                <a:sym typeface="Times New Roman"/>
              </a:rPr>
              <a:t> positive integers, not necessarily distinct, how many ways you can take </a:t>
            </a:r>
            <a:r>
              <a:rPr b="1" lang="en" sz="1700">
                <a:latin typeface="Times New Roman"/>
                <a:ea typeface="Times New Roman"/>
                <a:cs typeface="Times New Roman"/>
                <a:sym typeface="Times New Roman"/>
              </a:rPr>
              <a:t>4</a:t>
            </a:r>
            <a:r>
              <a:rPr lang="en" sz="1700">
                <a:latin typeface="Times New Roman"/>
                <a:ea typeface="Times New Roman"/>
                <a:cs typeface="Times New Roman"/>
                <a:sym typeface="Times New Roman"/>
              </a:rPr>
              <a:t> integers from the </a:t>
            </a:r>
            <a:r>
              <a:rPr b="1" lang="en" sz="1700">
                <a:latin typeface="Times New Roman"/>
                <a:ea typeface="Times New Roman"/>
                <a:cs typeface="Times New Roman"/>
                <a:sym typeface="Times New Roman"/>
              </a:rPr>
              <a:t>N</a:t>
            </a:r>
            <a:r>
              <a:rPr lang="en" sz="1700">
                <a:latin typeface="Times New Roman"/>
                <a:ea typeface="Times New Roman"/>
                <a:cs typeface="Times New Roman"/>
                <a:sym typeface="Times New Roman"/>
              </a:rPr>
              <a:t> numbers such that their GCD is </a:t>
            </a:r>
            <a:r>
              <a:rPr b="1" lang="en" sz="1700">
                <a:latin typeface="Times New Roman"/>
                <a:ea typeface="Times New Roman"/>
                <a:cs typeface="Times New Roman"/>
                <a:sym typeface="Times New Roman"/>
              </a:rPr>
              <a:t>1</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just">
              <a:lnSpc>
                <a:spcPct val="115000"/>
              </a:lnSpc>
              <a:spcBef>
                <a:spcPts val="2400"/>
              </a:spcBef>
              <a:spcAft>
                <a:spcPts val="0"/>
              </a:spcAft>
              <a:buNone/>
            </a:pPr>
            <a:r>
              <a:rPr b="1" lang="en" sz="1900">
                <a:solidFill>
                  <a:srgbClr val="008000"/>
                </a:solidFill>
                <a:latin typeface="Cambria"/>
                <a:ea typeface="Cambria"/>
                <a:cs typeface="Cambria"/>
                <a:sym typeface="Cambria"/>
              </a:rPr>
              <a:t>Input</a:t>
            </a:r>
            <a:endParaRPr b="1" sz="1900">
              <a:solidFill>
                <a:srgbClr val="008000"/>
              </a:solidFill>
              <a:latin typeface="Cambria"/>
              <a:ea typeface="Cambria"/>
              <a:cs typeface="Cambria"/>
              <a:sym typeface="Cambria"/>
            </a:endParaRPr>
          </a:p>
          <a:p>
            <a:pPr indent="0" lvl="0" marL="0" rtl="0" algn="just">
              <a:lnSpc>
                <a:spcPct val="125454"/>
              </a:lnSpc>
              <a:spcBef>
                <a:spcPts val="0"/>
              </a:spcBef>
              <a:spcAft>
                <a:spcPts val="0"/>
              </a:spcAft>
              <a:buNone/>
            </a:pPr>
            <a:r>
              <a:rPr lang="en" sz="1700">
                <a:latin typeface="Times New Roman"/>
                <a:ea typeface="Times New Roman"/>
                <a:cs typeface="Times New Roman"/>
                <a:sym typeface="Times New Roman"/>
              </a:rPr>
              <a:t>Input starts with an integer </a:t>
            </a:r>
            <a:r>
              <a:rPr b="1" lang="en" sz="1700">
                <a:latin typeface="Times New Roman"/>
                <a:ea typeface="Times New Roman"/>
                <a:cs typeface="Times New Roman"/>
                <a:sym typeface="Times New Roman"/>
              </a:rPr>
              <a:t>T (≤ 20)</a:t>
            </a:r>
            <a:r>
              <a:rPr lang="en" sz="1700">
                <a:latin typeface="Times New Roman"/>
                <a:ea typeface="Times New Roman"/>
                <a:cs typeface="Times New Roman"/>
                <a:sym typeface="Times New Roman"/>
              </a:rPr>
              <a:t>, denoting the number of test cases.</a:t>
            </a:r>
            <a:endParaRPr sz="1700">
              <a:latin typeface="Times New Roman"/>
              <a:ea typeface="Times New Roman"/>
              <a:cs typeface="Times New Roman"/>
              <a:sym typeface="Times New Roman"/>
            </a:endParaRPr>
          </a:p>
          <a:p>
            <a:pPr indent="0" lvl="0" marL="0" rtl="0" algn="just">
              <a:lnSpc>
                <a:spcPct val="125454"/>
              </a:lnSpc>
              <a:spcBef>
                <a:spcPts val="1000"/>
              </a:spcBef>
              <a:spcAft>
                <a:spcPts val="1000"/>
              </a:spcAft>
              <a:buNone/>
            </a:pPr>
            <a:r>
              <a:rPr lang="en" sz="1700">
                <a:latin typeface="Times New Roman"/>
                <a:ea typeface="Times New Roman"/>
                <a:cs typeface="Times New Roman"/>
                <a:sym typeface="Times New Roman"/>
              </a:rPr>
              <a:t>Each case starts with an integer </a:t>
            </a:r>
            <a:r>
              <a:rPr b="1" lang="en" sz="1700">
                <a:latin typeface="Times New Roman"/>
                <a:ea typeface="Times New Roman"/>
                <a:cs typeface="Times New Roman"/>
                <a:sym typeface="Times New Roman"/>
              </a:rPr>
              <a:t>N (4 ≤ N ≤ 10000)</a:t>
            </a:r>
            <a:r>
              <a:rPr lang="en" sz="1700">
                <a:latin typeface="Times New Roman"/>
                <a:ea typeface="Times New Roman"/>
                <a:cs typeface="Times New Roman"/>
                <a:sym typeface="Times New Roman"/>
              </a:rPr>
              <a:t>. The next line contains </a:t>
            </a:r>
            <a:r>
              <a:rPr b="1" lang="en" sz="1700">
                <a:latin typeface="Times New Roman"/>
                <a:ea typeface="Times New Roman"/>
                <a:cs typeface="Times New Roman"/>
                <a:sym typeface="Times New Roman"/>
              </a:rPr>
              <a:t>N</a:t>
            </a:r>
            <a:r>
              <a:rPr lang="en" sz="1700">
                <a:latin typeface="Times New Roman"/>
                <a:ea typeface="Times New Roman"/>
                <a:cs typeface="Times New Roman"/>
                <a:sym typeface="Times New Roman"/>
              </a:rPr>
              <a:t> integers separated by spaces. The integers will be positive and not greater than </a:t>
            </a:r>
            <a:r>
              <a:rPr b="1" lang="en" sz="1700">
                <a:latin typeface="Times New Roman"/>
                <a:ea typeface="Times New Roman"/>
                <a:cs typeface="Times New Roman"/>
                <a:sym typeface="Times New Roman"/>
              </a:rPr>
              <a:t>10000</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