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3"/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Fira Cod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FiraCode-bold.fntdata"/><Relationship Id="rId12" Type="http://schemas.openxmlformats.org/officeDocument/2006/relationships/slide" Target="slides/slide7.xml"/><Relationship Id="rId23" Type="http://schemas.openxmlformats.org/officeDocument/2006/relationships/font" Target="fonts/FiraCod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318f0189b7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318f0189b7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318f0189b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318f0189b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318f0189b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318f0189b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318f0189b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318f0189b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318f0189b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318f0189b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18f0189b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18f0189b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318f0189b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318f0189b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318f0189b7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318f0189b7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318f0189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318f0189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318f018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318f018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318f0189b7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318f0189b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318f0189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318f0189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318f0189b7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318f0189b7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318f0189b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318f0189b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7" name="Google Shape;457;p26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8" name="Google Shape;458;p26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9" name="Google Shape;459;p2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2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27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8" name="Google Shape;478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2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28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8" name="Google Shape;498;p2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5" name="Google Shape;505;p2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6" name="Google Shape;516;p29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7" name="Google Shape;517;p29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2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3" name="Google Shape;523;p2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2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2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8" name="Google Shape;528;p2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1" name="Google Shape;531;p2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29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3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0" name="Google Shape;550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5" name="Google Shape;555;p31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6" name="Google Shape;556;p3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8" name="Google Shape;558;p3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0" name="Google Shape;560;p3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3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Google Shape;567;p3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2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4" name="Google Shape;574;p3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9" name="Google Shape;579;p3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0" name="Google Shape;580;p3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1" name="Google Shape;581;p3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2" name="Google Shape;582;p3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6" name="Google Shape;586;p3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3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2" name="Google Shape;592;p33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3" name="Google Shape;593;p3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5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3" name="Google Shape;613;p35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4" name="Google Shape;614;p3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5" name="Google Shape;615;p3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6" name="Google Shape;616;p3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7" name="Google Shape;617;p3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8" name="Google Shape;618;p3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9" name="Google Shape;619;p3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0" name="Google Shape;620;p3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2" name="Google Shape;622;p3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3" name="Google Shape;633;p37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37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37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6" name="Google Shape;636;p37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37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37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9" name="Google Shape;639;p37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0" name="Google Shape;640;p37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3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7" name="Google Shape;647;p3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9" name="Google Shape;649;p3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0" name="Google Shape;650;p3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3" name="Google Shape;653;p3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3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0" name="Google Shape;660;p38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1" name="Google Shape;661;p3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3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3" name="Google Shape;663;p3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4" name="Google Shape;664;p3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5" name="Google Shape;665;p3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3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9" name="Google Shape;669;p3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1" name="Google Shape;671;p3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2" name="Google Shape;672;p3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3" name="Google Shape;673;p3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4" name="Google Shape;674;p3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9" name="Google Shape;679;p39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0" name="Google Shape;680;p39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39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82" name="Google Shape;682;p39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3" name="Google Shape;683;p39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4" name="Google Shape;684;p3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5" name="Google Shape;685;p3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6" name="Google Shape;686;p3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7" name="Google Shape;687;p3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3" name="Google Shape;693;p3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4" name="Google Shape;694;p3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5" name="Google Shape;695;p3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6" name="Google Shape;696;p3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7" name="Google Shape;697;p3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8" name="Google Shape;698;p3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40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4" name="Google Shape;704;p40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5" name="Google Shape;705;p40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6" name="Google Shape;706;p40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7" name="Google Shape;707;p40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8" name="Google Shape;708;p40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9" name="Google Shape;709;p40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4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2" name="Google Shape;712;p4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3" name="Google Shape;713;p4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4" name="Google Shape;714;p4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5" name="Google Shape;715;p4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6" name="Google Shape;716;p4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7" name="Google Shape;717;p4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8" name="Google Shape;718;p4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9" name="Google Shape;719;p4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2" name="Google Shape;722;p4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3" name="Google Shape;723;p4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4" name="Google Shape;724;p4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1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9" name="Google Shape;729;p41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0" name="Google Shape;730;p41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1" name="Google Shape;731;p41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2" name="Google Shape;732;p41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3" name="Google Shape;733;p41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41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5" name="Google Shape;735;p41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6" name="Google Shape;736;p41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7" name="Google Shape;737;p41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8" name="Google Shape;738;p41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9" name="Google Shape;739;p41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0" name="Google Shape;740;p4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2" name="Google Shape;742;p4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3" name="Google Shape;743;p4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0" name="Google Shape;750;p4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4" name="Google Shape;754;p4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2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9" name="Google Shape;759;p42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0" name="Google Shape;760;p4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1" name="Google Shape;761;p4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2" name="Google Shape;762;p4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3" name="Google Shape;763;p4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4" name="Google Shape;764;p4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5" name="Google Shape;765;p4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6" name="Google Shape;766;p4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4" name="Google Shape;774;p42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5" name="Google Shape;775;p42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6" name="Google Shape;776;p42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7" name="Google Shape;777;p42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3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782" name="Google Shape;782;p4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3" name="Google Shape;783;p4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4" name="Google Shape;784;p4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5" name="Google Shape;785;p4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6" name="Google Shape;786;p4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8" name="Google Shape;788;p4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9" name="Google Shape;789;p4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0" name="Google Shape;790;p4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2" name="Google Shape;792;p4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3" name="Google Shape;793;p4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4" name="Google Shape;794;p4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5" name="Google Shape;795;p4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6" name="Google Shape;796;p4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43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8" name="Google Shape;798;p43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799" name="Google Shape;799;p43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0" name="Google Shape;800;p43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4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5" name="Google Shape;805;p44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6" name="Google Shape;806;p4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7" name="Google Shape;807;p4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1" name="Google Shape;811;p4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5" name="Google Shape;815;p4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6" name="Google Shape;816;p4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8" name="Google Shape;818;p4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9" name="Google Shape;819;p4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4" name="Google Shape;824;p4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5" name="Google Shape;825;p4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6" name="Google Shape;826;p4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7" name="Google Shape;827;p4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8" name="Google Shape;828;p4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2" name="Google Shape;832;p4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3" name="Google Shape;833;p4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4" name="Google Shape;834;p4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5" name="Google Shape;835;p4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6" name="Google Shape;836;p4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45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8" name="Google Shape;838;p45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39" name="Google Shape;839;p4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6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6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4" name="Google Shape;844;p46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5" name="Google Shape;845;p46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6" name="Google Shape;846;p4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7" name="Google Shape;847;p4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8" name="Google Shape;848;p4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9" name="Google Shape;849;p4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0" name="Google Shape;850;p4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1" name="Google Shape;851;p4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2" name="Google Shape;852;p4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3" name="Google Shape;853;p4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4" name="Google Shape;854;p4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5" name="Google Shape;855;p4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7" name="Google Shape;857;p4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9" name="Google Shape;859;p4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0" name="Google Shape;860;p46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5" name="Google Shape;865;p4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6" name="Google Shape;866;p4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7" name="Google Shape;867;p4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8" name="Google Shape;868;p4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9" name="Google Shape;869;p4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0" name="Google Shape;870;p4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1" name="Google Shape;871;p4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2" name="Google Shape;872;p4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3" name="Google Shape;873;p4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4" name="Google Shape;874;p4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5" name="Google Shape;875;p4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6" name="Google Shape;876;p4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7" name="Google Shape;877;p4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2" name="Google Shape;882;p4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3" name="Google Shape;883;p4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5" name="Google Shape;885;p4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6" name="Google Shape;886;p4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9" name="Google Shape;889;p4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0" name="Google Shape;890;p4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1" name="Google Shape;891;p4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2" name="Google Shape;892;p4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3" name="Google Shape;893;p4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4" name="Google Shape;894;p4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reecodecamp.org/news/git-cheat-sheet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html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css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9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‘Week 01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00" name="Google Shape;900;p49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Mirza Bakti Sukaryana</a:t>
            </a:r>
            <a:r>
              <a:rPr lang="en"/>
              <a:t> &gt;</a:t>
            </a:r>
            <a:endParaRPr/>
          </a:p>
        </p:txBody>
      </p:sp>
      <p:sp>
        <p:nvSpPr>
          <p:cNvPr id="901" name="Google Shape;901;p4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2" name="Google Shape;902;p49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what have</a:t>
            </a:r>
            <a:r>
              <a:rPr lang="en">
                <a:solidFill>
                  <a:schemeClr val="lt1"/>
                </a:solidFill>
              </a:rPr>
              <a:t> i</a:t>
            </a:r>
            <a:r>
              <a:rPr lang="en">
                <a:solidFill>
                  <a:schemeClr val="lt2"/>
                </a:solidFill>
              </a:rPr>
              <a:t> learned?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903" name="Google Shape;903;p49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904" name="Google Shape;904;p49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5" name="Google Shape;905;p49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906" name="Google Shape;906;p4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summary-week-01.html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07" name="Google Shape;907;p4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skilvul.css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8"/>
          <p:cNvSpPr txBox="1"/>
          <p:nvPr>
            <p:ph idx="1" type="body"/>
          </p:nvPr>
        </p:nvSpPr>
        <p:spPr>
          <a:xfrm>
            <a:off x="1041725" y="688475"/>
            <a:ext cx="7440900" cy="14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GIT</a:t>
            </a:r>
            <a:r>
              <a:rPr lang="en">
                <a:solidFill>
                  <a:schemeClr val="accent3"/>
                </a:solidFill>
              </a:rPr>
              <a:t> adalah Version Control System, mencatat setiap perubahan pada File (termasuk code yang kita buat) pada suatu proyek baik dikerjakan secara individu maupun tim. </a:t>
            </a:r>
            <a:r>
              <a:rPr b="1" lang="en">
                <a:solidFill>
                  <a:schemeClr val="accent1"/>
                </a:solidFill>
              </a:rPr>
              <a:t>Repository</a:t>
            </a:r>
            <a:r>
              <a:rPr lang="en">
                <a:solidFill>
                  <a:schemeClr val="accent3"/>
                </a:solidFill>
              </a:rPr>
              <a:t> adalah direktori proyek yang kita buat. 1 Repo =  1 Proyek = 1 Direktori.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GIT Command</a:t>
            </a:r>
            <a:r>
              <a:rPr b="1" lang="en">
                <a:solidFill>
                  <a:schemeClr val="accent3"/>
                </a:solidFill>
              </a:rPr>
              <a:t>;</a:t>
            </a:r>
            <a:r>
              <a:rPr lang="en">
                <a:solidFill>
                  <a:schemeClr val="accent3"/>
                </a:solidFill>
              </a:rPr>
              <a:t> git –version, git config –global user.name / email, git config –list, git init, git status, git add, git commit, git push, git log, git checkout, git reset, git revert, git branch, git merge,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freecodecamp.org/news/git-cheat-sheet/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09" name="Google Shape;1009;p5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0" name="Google Shape;1010;p5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11" name="Google Shape;1011;p5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12" name="Google Shape;101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925" y="2331875"/>
            <a:ext cx="3263975" cy="2170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900" y="2408075"/>
            <a:ext cx="3815093" cy="20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9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05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19" name="Google Shape;1019;p59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HTML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20" name="Google Shape;1020;p59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Tools, Structure, Anatomy, Elements, Attribute, Semantic, etc &gt;</a:t>
            </a:r>
            <a:endParaRPr/>
          </a:p>
        </p:txBody>
      </p:sp>
      <p:sp>
        <p:nvSpPr>
          <p:cNvPr id="1021" name="Google Shape;1021;p59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22" name="Google Shape;1022;p59"/>
          <p:cNvCxnSpPr>
            <a:endCxn id="1021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5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4" name="Google Shape;1024;p5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5" name="Google Shape;1025;p5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0"/>
          <p:cNvSpPr txBox="1"/>
          <p:nvPr>
            <p:ph idx="1" type="body"/>
          </p:nvPr>
        </p:nvSpPr>
        <p:spPr>
          <a:xfrm>
            <a:off x="1041725" y="688475"/>
            <a:ext cx="74409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HTML</a:t>
            </a:r>
            <a:r>
              <a:rPr lang="en">
                <a:solidFill>
                  <a:schemeClr val="accent3"/>
                </a:solidFill>
              </a:rPr>
              <a:t> (Hypertext Markup Languange), berfungsi untuk menampilkan konten pada browser. </a:t>
            </a:r>
            <a:r>
              <a:rPr b="1" lang="en">
                <a:solidFill>
                  <a:schemeClr val="accent1"/>
                </a:solidFill>
              </a:rPr>
              <a:t>Tools</a:t>
            </a:r>
            <a:r>
              <a:rPr lang="en">
                <a:solidFill>
                  <a:schemeClr val="accent3"/>
                </a:solidFill>
              </a:rPr>
              <a:t>; c</a:t>
            </a:r>
            <a:r>
              <a:rPr lang="en">
                <a:solidFill>
                  <a:schemeClr val="accent3"/>
                </a:solidFill>
              </a:rPr>
              <a:t>ode editor dan browser.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w3schools.com/html/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31" name="Google Shape;1031;p6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32" name="Google Shape;1032;p6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33" name="Google Shape;1033;p6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34" name="Google Shape;1034;p60"/>
          <p:cNvPicPr preferRelativeResize="0"/>
          <p:nvPr/>
        </p:nvPicPr>
        <p:blipFill rotWithShape="1">
          <a:blip r:embed="rId4">
            <a:alphaModFix/>
          </a:blip>
          <a:srcRect b="18793" l="9886" r="8273" t="20404"/>
          <a:stretch/>
        </p:blipFill>
        <p:spPr>
          <a:xfrm>
            <a:off x="1469575" y="3348400"/>
            <a:ext cx="2603950" cy="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550" y="1090529"/>
            <a:ext cx="2002075" cy="7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7875" y="1614437"/>
            <a:ext cx="2565651" cy="14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60"/>
          <p:cNvPicPr preferRelativeResize="0"/>
          <p:nvPr/>
        </p:nvPicPr>
        <p:blipFill rotWithShape="1">
          <a:blip r:embed="rId7">
            <a:alphaModFix/>
          </a:blip>
          <a:srcRect b="6994" l="11100" r="5870" t="14233"/>
          <a:stretch/>
        </p:blipFill>
        <p:spPr>
          <a:xfrm>
            <a:off x="4704938" y="2129900"/>
            <a:ext cx="3687710" cy="24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1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06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43" name="Google Shape;1043;p61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CSS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4" name="Google Shape;1044;p61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Syntax, Selector, Box Model, Flexbox &gt;</a:t>
            </a:r>
            <a:endParaRPr/>
          </a:p>
        </p:txBody>
      </p:sp>
      <p:sp>
        <p:nvSpPr>
          <p:cNvPr id="1045" name="Google Shape;1045;p6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46" name="Google Shape;1046;p61"/>
          <p:cNvCxnSpPr>
            <a:endCxn id="1045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6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48" name="Google Shape;1048;p6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49" name="Google Shape;1049;p6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2"/>
          <p:cNvSpPr txBox="1"/>
          <p:nvPr>
            <p:ph idx="1" type="body"/>
          </p:nvPr>
        </p:nvSpPr>
        <p:spPr>
          <a:xfrm>
            <a:off x="1041725" y="688475"/>
            <a:ext cx="7626900" cy="20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CSS</a:t>
            </a:r>
            <a:r>
              <a:rPr lang="en">
                <a:solidFill>
                  <a:schemeClr val="accent3"/>
                </a:solidFill>
              </a:rPr>
              <a:t> (Cascading Style Sheets) </a:t>
            </a:r>
            <a:r>
              <a:rPr lang="en">
                <a:solidFill>
                  <a:schemeClr val="accent3"/>
                </a:solidFill>
              </a:rPr>
              <a:t>adalah bahasa komputer yang digunakan untuk menambahkan design ke suatu halaman website di internet. </a:t>
            </a:r>
            <a:r>
              <a:rPr b="1" lang="en">
                <a:solidFill>
                  <a:schemeClr val="accent1"/>
                </a:solidFill>
              </a:rPr>
              <a:t>Inline 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"color:pink;"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Saya bahagia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&gt;. </a:t>
            </a:r>
            <a:r>
              <a:rPr b="1" lang="en">
                <a:solidFill>
                  <a:schemeClr val="accent1"/>
                </a:solidFill>
              </a:rPr>
              <a:t>Internal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CDCDC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9CDCFE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E9178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deepskyblue</a:t>
            </a:r>
            <a:r>
              <a:rPr lang="en" sz="1150">
                <a:solidFill>
                  <a:srgbClr val="DCDCDC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;} 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 &lt;/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&gt;. </a:t>
            </a:r>
            <a:r>
              <a:rPr b="1" lang="en">
                <a:solidFill>
                  <a:schemeClr val="accent1"/>
                </a:solidFill>
              </a:rPr>
              <a:t>Eksternal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CE9178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"style.css"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/&gt; &lt;/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&gt;.</a:t>
            </a:r>
            <a:endParaRPr sz="1150">
              <a:solidFill>
                <a:srgbClr val="808080"/>
              </a:solidFill>
              <a:highlight>
                <a:srgbClr val="1D22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95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CDCDC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{ 		</a:t>
            </a:r>
            <a:r>
              <a:rPr b="1" lang="en">
                <a:solidFill>
                  <a:schemeClr val="accent1"/>
                </a:solidFill>
              </a:rPr>
              <a:t>selector basic</a:t>
            </a:r>
            <a:r>
              <a:rPr lang="en">
                <a:solidFill>
                  <a:schemeClr val="accent3"/>
                </a:solidFill>
              </a:rPr>
              <a:t>; Type, Class, ID, Attribute, Universal.</a:t>
            </a:r>
            <a:endParaRPr sz="1150">
              <a:solidFill>
                <a:srgbClr val="DCDCDC"/>
              </a:solidFill>
              <a:highlight>
                <a:srgbClr val="1D22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50">
                <a:solidFill>
                  <a:srgbClr val="9CDCFE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property:</a:t>
            </a: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E9178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150">
                <a:solidFill>
                  <a:srgbClr val="DCDCDC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;	</a:t>
            </a:r>
            <a:r>
              <a:rPr b="1" lang="en">
                <a:solidFill>
                  <a:schemeClr val="accent1"/>
                </a:solidFill>
              </a:rPr>
              <a:t>combinators</a:t>
            </a:r>
            <a:r>
              <a:rPr lang="en">
                <a:solidFill>
                  <a:schemeClr val="accent3"/>
                </a:solidFill>
              </a:rPr>
              <a:t>; adjacent +, general ~, child &gt;, space  , pseudo-class:</a:t>
            </a:r>
            <a:endParaRPr sz="1150">
              <a:solidFill>
                <a:srgbClr val="DCDCDC"/>
              </a:solidFill>
              <a:highlight>
                <a:srgbClr val="1D22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4D4D4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DCDCDC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}				</a:t>
            </a:r>
            <a:r>
              <a:rPr lang="en">
                <a:solidFill>
                  <a:schemeClr val="accent3"/>
                </a:solidFill>
              </a:rPr>
              <a:t>display, position, viewport, flex box, grid.</a:t>
            </a:r>
            <a:endParaRPr sz="1150">
              <a:solidFill>
                <a:srgbClr val="DCDCDC"/>
              </a:solidFill>
              <a:highlight>
                <a:srgbClr val="1D22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w3schools.com/css/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55" name="Google Shape;1055;p6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56" name="Google Shape;1056;p6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57" name="Google Shape;1057;p6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58" name="Google Shape;1058;p62"/>
          <p:cNvPicPr preferRelativeResize="0"/>
          <p:nvPr/>
        </p:nvPicPr>
        <p:blipFill rotWithShape="1">
          <a:blip r:embed="rId4">
            <a:alphaModFix/>
          </a:blip>
          <a:srcRect b="13126" l="0" r="16548" t="0"/>
          <a:stretch/>
        </p:blipFill>
        <p:spPr>
          <a:xfrm>
            <a:off x="2360375" y="3040575"/>
            <a:ext cx="3815552" cy="11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725" y="3050327"/>
            <a:ext cx="1541674" cy="11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3425" y="2665600"/>
            <a:ext cx="2378526" cy="178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3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07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66" name="Google Shape;1066;p6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Javascript Dasar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67" name="Google Shape;1067;p6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Declaration, Variable, Operator, Scope, Conditional, Loop, DOM &gt;</a:t>
            </a:r>
            <a:endParaRPr/>
          </a:p>
        </p:txBody>
      </p:sp>
      <p:sp>
        <p:nvSpPr>
          <p:cNvPr id="1068" name="Google Shape;1068;p6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69" name="Google Shape;1069;p63"/>
          <p:cNvCxnSpPr>
            <a:endCxn id="1068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6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71" name="Google Shape;1071;p6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72" name="Google Shape;1072;p6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4"/>
          <p:cNvSpPr txBox="1"/>
          <p:nvPr>
            <p:ph idx="1" type="body"/>
          </p:nvPr>
        </p:nvSpPr>
        <p:spPr>
          <a:xfrm>
            <a:off x="1041725" y="688475"/>
            <a:ext cx="7440900" cy="15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Javascript</a:t>
            </a:r>
            <a:r>
              <a:rPr lang="en">
                <a:solidFill>
                  <a:schemeClr val="accent3"/>
                </a:solidFill>
              </a:rPr>
              <a:t> merupakan bahasa pemrograman client-side sehingga seluruh prosesnya berjalan pada sisi pengguna bukan server. JavaScript diperlukan pada pengembangan website ketika kita membutuhkan suatu interaksi dari pengguna.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Internal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rgbClr val="9CDCFE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 sz="1150">
                <a:solidFill>
                  <a:srgbClr val="CE9178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"Hallo Joyful Jasper!"</a:t>
            </a:r>
            <a:r>
              <a:rPr lang="en" sz="1150">
                <a:solidFill>
                  <a:srgbClr val="9CDCFE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/&gt; &lt;/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>
                <a:solidFill>
                  <a:schemeClr val="accent1"/>
                </a:solidFill>
              </a:rPr>
              <a:t>Eksternal 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n" sz="1150">
                <a:solidFill>
                  <a:srgbClr val="CE9178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src=”script.js"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50">
              <a:solidFill>
                <a:srgbClr val="808080"/>
              </a:solidFill>
              <a:highlight>
                <a:srgbClr val="1D22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Variable</a:t>
            </a:r>
            <a:r>
              <a:rPr lang="en">
                <a:solidFill>
                  <a:schemeClr val="accent3"/>
                </a:solidFill>
              </a:rPr>
              <a:t>; Var, Let, Const. </a:t>
            </a:r>
            <a:r>
              <a:rPr lang="en" sz="1150">
                <a:solidFill>
                  <a:srgbClr val="569CD6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CDCFE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batchTerbaik </a:t>
            </a:r>
            <a:r>
              <a:rPr lang="en" sz="1150">
                <a:solidFill>
                  <a:srgbClr val="808080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9CDCFE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E9178"/>
                </a:solidFill>
                <a:highlight>
                  <a:srgbClr val="1D2224"/>
                </a:highlight>
                <a:latin typeface="Courier New"/>
                <a:ea typeface="Courier New"/>
                <a:cs typeface="Courier New"/>
                <a:sym typeface="Courier New"/>
              </a:rPr>
              <a:t>"Joyful Jasper!"</a:t>
            </a:r>
            <a:endParaRPr sz="1150">
              <a:solidFill>
                <a:srgbClr val="CE9178"/>
              </a:solidFill>
              <a:highlight>
                <a:srgbClr val="1D222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Tipe Data</a:t>
            </a:r>
            <a:r>
              <a:rPr lang="en">
                <a:solidFill>
                  <a:schemeClr val="accent3"/>
                </a:solidFill>
              </a:rPr>
              <a:t>; string, number, boolean, null, undefined, symbol, array, object</a:t>
            </a:r>
            <a:endParaRPr sz="1150">
              <a:solidFill>
                <a:srgbClr val="CE9178"/>
              </a:solidFill>
              <a:highlight>
                <a:srgbClr val="1D222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8" name="Google Shape;1078;p6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79" name="Google Shape;1079;p6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80" name="Google Shape;1080;p6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81" name="Google Shape;108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5" y="2565174"/>
            <a:ext cx="2520875" cy="184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425" y="2574925"/>
            <a:ext cx="3263975" cy="182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225" y="2574925"/>
            <a:ext cx="2520869" cy="21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4020" y="1561036"/>
            <a:ext cx="1254488" cy="87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65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Sharing is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Learning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0" name="Google Shape;1090;p65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and see you again on </a:t>
            </a:r>
            <a:r>
              <a:rPr lang="en"/>
              <a:t>summary-week-02.html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skilvul.css</a:t>
            </a:r>
            <a:endParaRPr/>
          </a:p>
        </p:txBody>
      </p:sp>
      <p:sp>
        <p:nvSpPr>
          <p:cNvPr id="1091" name="Google Shape;1091;p6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92" name="Google Shape;1092;p6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093" name="Google Shape;1093;p65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1094" name="Google Shape;1094;p6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95" name="Google Shape;1095;p65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6" name="Google Shape;1096;p6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097" name="Google Shape;1097;p65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1098" name="Google Shape;1098;p65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099" name="Google Shape;1099;p65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100" name="Google Shape;1100;p65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101" name="Google Shape;1101;p65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102" name="Google Shape;1102;p65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103" name="Google Shape;1103;p65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104" name="Google Shape;1104;p65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105" name="Google Shape;1105;p65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106" name="Google Shape;11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600" y="1322300"/>
            <a:ext cx="3102076" cy="17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0"/>
          <p:cNvSpPr txBox="1"/>
          <p:nvPr>
            <p:ph type="title"/>
          </p:nvPr>
        </p:nvSpPr>
        <p:spPr>
          <a:xfrm flipH="1">
            <a:off x="1460450" y="16653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3" name="Google Shape;913;p50"/>
          <p:cNvSpPr txBox="1"/>
          <p:nvPr>
            <p:ph idx="2" type="subTitle"/>
          </p:nvPr>
        </p:nvSpPr>
        <p:spPr>
          <a:xfrm>
            <a:off x="2332550" y="1665325"/>
            <a:ext cx="4131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coding, Algorithm</a:t>
            </a:r>
            <a:endParaRPr/>
          </a:p>
        </p:txBody>
      </p:sp>
      <p:sp>
        <p:nvSpPr>
          <p:cNvPr id="914" name="Google Shape;914;p50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915" name="Google Shape;915;p50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CLI, Git</a:t>
            </a:r>
            <a:endParaRPr/>
          </a:p>
        </p:txBody>
      </p:sp>
      <p:sp>
        <p:nvSpPr>
          <p:cNvPr id="916" name="Google Shape;916;p50"/>
          <p:cNvSpPr txBox="1"/>
          <p:nvPr>
            <p:ph idx="6" type="title"/>
          </p:nvPr>
        </p:nvSpPr>
        <p:spPr>
          <a:xfrm flipH="1">
            <a:off x="4242875" y="31716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7" name="Google Shape;917;p50"/>
          <p:cNvSpPr txBox="1"/>
          <p:nvPr>
            <p:ph idx="8" type="subTitle"/>
          </p:nvPr>
        </p:nvSpPr>
        <p:spPr>
          <a:xfrm>
            <a:off x="5114975" y="31716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CSS, JS dasar</a:t>
            </a:r>
            <a:endParaRPr/>
          </a:p>
        </p:txBody>
      </p:sp>
      <p:sp>
        <p:nvSpPr>
          <p:cNvPr id="918" name="Google Shape;918;p50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919" name="Google Shape;919;p50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920" name="Google Shape;920;p5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21" name="Google Shape;921;p50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2" name="Google Shape;922;p50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3" name="Google Shape;923;p5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summary-week-01.html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4" name="Google Shape;924;p5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skilvul.css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1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30" name="Google Shape;930;p51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Intro to Coding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31" name="Google Shape;931;p51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Internet, Website, Database, Web Dev Role &gt;</a:t>
            </a:r>
            <a:endParaRPr/>
          </a:p>
        </p:txBody>
      </p:sp>
      <p:sp>
        <p:nvSpPr>
          <p:cNvPr id="932" name="Google Shape;932;p51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33" name="Google Shape;933;p51"/>
          <p:cNvCxnSpPr>
            <a:endCxn id="932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5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5" name="Google Shape;935;p5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6" name="Google Shape;936;p5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2"/>
          <p:cNvSpPr txBox="1"/>
          <p:nvPr>
            <p:ph idx="1" type="body"/>
          </p:nvPr>
        </p:nvSpPr>
        <p:spPr>
          <a:xfrm>
            <a:off x="1041725" y="688475"/>
            <a:ext cx="73797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Internet</a:t>
            </a:r>
            <a:r>
              <a:rPr lang="en">
                <a:solidFill>
                  <a:schemeClr val="accent3"/>
                </a:solidFill>
              </a:rPr>
              <a:t> adalah jaringan komputer yang semuanya saling terhubung antara yang satu dengan yang lainnya dengan menggunakan sebuah sistem TCP/IP.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Website dinamis</a:t>
            </a:r>
            <a:r>
              <a:rPr lang="en">
                <a:solidFill>
                  <a:schemeClr val="accent3"/>
                </a:solidFill>
              </a:rPr>
              <a:t>, yaitu sebuah website yang menyediakan konten atau isi yang selalu berubah setiap saat. Contoh website dinamis adalah media berita daring. </a:t>
            </a:r>
            <a:r>
              <a:rPr b="1" lang="en">
                <a:solidFill>
                  <a:schemeClr val="accent1"/>
                </a:solidFill>
              </a:rPr>
              <a:t>Website statis</a:t>
            </a:r>
            <a:r>
              <a:rPr lang="en">
                <a:solidFill>
                  <a:schemeClr val="accent3"/>
                </a:solidFill>
              </a:rPr>
              <a:t>, merupakan website yang contentnya sangat jarang diubah. Misalnya, profil organisasi dan sebagainya.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Database</a:t>
            </a:r>
            <a:r>
              <a:rPr lang="en">
                <a:solidFill>
                  <a:schemeClr val="accent3"/>
                </a:solidFill>
              </a:rPr>
              <a:t> atau basis data adalah kumpulan data yang dikelola sedemikian rupa berdasarkan ketentuan tertentu yang saling berhubungan sehingga mudah dalam pengelolaannya.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Web Dev Role</a:t>
            </a:r>
            <a:r>
              <a:rPr lang="en">
                <a:solidFill>
                  <a:schemeClr val="accent3"/>
                </a:solidFill>
              </a:rPr>
              <a:t>; Front-End, Back-End, Fullstack.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42" name="Google Shape;942;p5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43" name="Google Shape;943;p5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44" name="Google Shape;944;p5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45" name="Google Shape;9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00" y="2560475"/>
            <a:ext cx="4097778" cy="19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150" y="2560475"/>
            <a:ext cx="2623976" cy="19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3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52" name="Google Shape;952;p5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Algorithm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53" name="Google Shape;953;p5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Deskriptif, Flow Chart, Pseudocode &gt;</a:t>
            </a:r>
            <a:endParaRPr/>
          </a:p>
        </p:txBody>
      </p:sp>
      <p:sp>
        <p:nvSpPr>
          <p:cNvPr id="954" name="Google Shape;954;p5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55" name="Google Shape;955;p53"/>
          <p:cNvCxnSpPr>
            <a:endCxn id="95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5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7" name="Google Shape;957;p5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58" name="Google Shape;958;p5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4"/>
          <p:cNvSpPr txBox="1"/>
          <p:nvPr>
            <p:ph idx="1" type="body"/>
          </p:nvPr>
        </p:nvSpPr>
        <p:spPr>
          <a:xfrm>
            <a:off x="1041725" y="688475"/>
            <a:ext cx="73797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Algoritma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adalah </a:t>
            </a:r>
            <a:r>
              <a:rPr lang="en">
                <a:solidFill>
                  <a:schemeClr val="accent3"/>
                </a:solidFill>
              </a:rPr>
              <a:t>“urutan langkah logis tertentu untuk memecahkan suatu masalah” - Microsoft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Ciri</a:t>
            </a:r>
            <a:r>
              <a:rPr lang="en">
                <a:solidFill>
                  <a:schemeClr val="accent3"/>
                </a:solidFill>
              </a:rPr>
              <a:t>;</a:t>
            </a:r>
            <a:r>
              <a:rPr lang="en">
                <a:solidFill>
                  <a:schemeClr val="accent3"/>
                </a:solidFill>
              </a:rPr>
              <a:t> Input, Output, Definiteness, Finiteness, Effectiveness.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Proses</a:t>
            </a:r>
            <a:r>
              <a:rPr b="1" lang="en">
                <a:solidFill>
                  <a:schemeClr val="accent3"/>
                </a:solidFill>
              </a:rPr>
              <a:t>;</a:t>
            </a:r>
            <a:r>
              <a:rPr b="1"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Sequence, Selection, Iteration, Concurrent</a:t>
            </a:r>
            <a:r>
              <a:rPr lang="en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Penyajian</a:t>
            </a:r>
            <a:r>
              <a:rPr lang="en">
                <a:solidFill>
                  <a:schemeClr val="accent3"/>
                </a:solidFill>
              </a:rPr>
              <a:t>; Deskriptif, Flow Chart, Pseudocode.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4" name="Google Shape;964;p5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65" name="Google Shape;965;p5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6" name="Google Shape;966;p5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67" name="Google Shape;9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625" y="1986175"/>
            <a:ext cx="1889894" cy="2506826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54"/>
          <p:cNvSpPr txBox="1"/>
          <p:nvPr/>
        </p:nvSpPr>
        <p:spPr>
          <a:xfrm>
            <a:off x="1041725" y="2346600"/>
            <a:ext cx="2223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Deskriptif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siapkan i bernilai 1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Apakah i &lt;= 10?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Jika ya, ke no 5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Jika tidak, ke no 8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tampilkan i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lalu i jumlahkan dengan 1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dan kembali ke no 2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proses selesai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9" name="Google Shape;969;p54"/>
          <p:cNvSpPr txBox="1"/>
          <p:nvPr/>
        </p:nvSpPr>
        <p:spPr>
          <a:xfrm>
            <a:off x="3264725" y="2331138"/>
            <a:ext cx="2573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Pseudocode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Menampilkan deret angka 1 - 10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deklarasi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i ← 1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deskripsi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while i &lt;= 10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print i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i = i + 1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end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03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75" name="Google Shape;975;p55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Unix Command Line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76" name="Google Shape;976;p55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CLI, Shell, Terminal, Command &gt;</a:t>
            </a:r>
            <a:endParaRPr/>
          </a:p>
        </p:txBody>
      </p:sp>
      <p:sp>
        <p:nvSpPr>
          <p:cNvPr id="977" name="Google Shape;977;p5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78" name="Google Shape;978;p55"/>
          <p:cNvCxnSpPr>
            <a:endCxn id="97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5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0" name="Google Shape;980;p5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1" name="Google Shape;981;p5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6"/>
          <p:cNvSpPr txBox="1"/>
          <p:nvPr>
            <p:ph idx="1" type="body"/>
          </p:nvPr>
        </p:nvSpPr>
        <p:spPr>
          <a:xfrm>
            <a:off x="1041725" y="688475"/>
            <a:ext cx="74409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Shell</a:t>
            </a:r>
            <a:r>
              <a:rPr lang="en">
                <a:solidFill>
                  <a:schemeClr val="accent3"/>
                </a:solidFill>
              </a:rPr>
              <a:t> adalah</a:t>
            </a:r>
            <a:r>
              <a:rPr lang="en">
                <a:solidFill>
                  <a:schemeClr val="accent3"/>
                </a:solidFill>
              </a:rPr>
              <a:t> program yang digunakan untuk berkomunikasi atau memerintah sistem. </a:t>
            </a:r>
            <a:r>
              <a:rPr b="1" lang="en">
                <a:solidFill>
                  <a:schemeClr val="accent1"/>
                </a:solidFill>
              </a:rPr>
              <a:t>CLI, </a:t>
            </a:r>
            <a:r>
              <a:rPr lang="en">
                <a:solidFill>
                  <a:schemeClr val="accent3"/>
                </a:solidFill>
              </a:rPr>
              <a:t>jenis shell yang berbasis teks. </a:t>
            </a:r>
            <a:r>
              <a:rPr b="1" lang="en">
                <a:solidFill>
                  <a:schemeClr val="accent1"/>
                </a:solidFill>
              </a:rPr>
              <a:t>Terminal Emulator</a:t>
            </a:r>
            <a:r>
              <a:rPr lang="en">
                <a:solidFill>
                  <a:schemeClr val="accent3"/>
                </a:solidFill>
              </a:rPr>
              <a:t>, aplikasi untuk mengakses CLI. </a:t>
            </a:r>
            <a:r>
              <a:rPr b="1" lang="en">
                <a:solidFill>
                  <a:schemeClr val="accent1"/>
                </a:solidFill>
              </a:rPr>
              <a:t>Filesystem,</a:t>
            </a:r>
            <a:r>
              <a:rPr lang="en">
                <a:solidFill>
                  <a:schemeClr val="accent3"/>
                </a:solidFill>
              </a:rPr>
              <a:t> mengatur bagaimana data disimpan di dalam sebuah system. Sistem operasi </a:t>
            </a:r>
            <a:r>
              <a:rPr b="1" lang="en">
                <a:solidFill>
                  <a:schemeClr val="accent1"/>
                </a:solidFill>
              </a:rPr>
              <a:t>Windows &amp; Unix</a:t>
            </a:r>
            <a:r>
              <a:rPr lang="en">
                <a:solidFill>
                  <a:schemeClr val="accent3"/>
                </a:solidFill>
              </a:rPr>
              <a:t>-like menyusun file dan direktori menggunakan struktur yang bentuknya mirip tree. </a:t>
            </a:r>
            <a:r>
              <a:rPr b="1" lang="en">
                <a:solidFill>
                  <a:schemeClr val="accent1"/>
                </a:solidFill>
              </a:rPr>
              <a:t>Absolute pathname</a:t>
            </a:r>
            <a:r>
              <a:rPr lang="en">
                <a:solidFill>
                  <a:schemeClr val="accent3"/>
                </a:solidFill>
              </a:rPr>
              <a:t> dimulai dari root directory, </a:t>
            </a:r>
            <a:r>
              <a:rPr b="1" lang="en">
                <a:solidFill>
                  <a:schemeClr val="accent1"/>
                </a:solidFill>
              </a:rPr>
              <a:t>Relative pathname</a:t>
            </a:r>
            <a:r>
              <a:rPr lang="en">
                <a:solidFill>
                  <a:schemeClr val="accent3"/>
                </a:solidFill>
              </a:rPr>
              <a:t> dimulai dari current working directory.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Command</a:t>
            </a:r>
            <a:r>
              <a:rPr lang="en">
                <a:solidFill>
                  <a:schemeClr val="accent3"/>
                </a:solidFill>
              </a:rPr>
              <a:t> penting; pwd, ls, cd, head, tail, cat, touch, mkdir, cp, cp -R, mv, mv -R, rm, rm -R.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87" name="Google Shape;987;p5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88" name="Google Shape;988;p5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89" name="Google Shape;989;p5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90" name="Google Shape;9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800" y="2484275"/>
            <a:ext cx="5032330" cy="205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851" y="2371775"/>
            <a:ext cx="2162025" cy="221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04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97" name="Google Shape;997;p57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Git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98" name="Google Shape;998;p5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Github &gt;</a:t>
            </a:r>
            <a:endParaRPr/>
          </a:p>
        </p:txBody>
      </p:sp>
      <p:sp>
        <p:nvSpPr>
          <p:cNvPr id="999" name="Google Shape;999;p5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00" name="Google Shape;1000;p57"/>
          <p:cNvCxnSpPr>
            <a:endCxn id="999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5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02" name="Google Shape;1002;p5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summary-week-01.html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03" name="Google Shape;1003;p5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skilvul.css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