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00" r:id="rId1"/>
  </p:sldMasterIdLst>
  <p:sldIdLst>
    <p:sldId id="256" r:id="rId2"/>
    <p:sldId id="257" r:id="rId3"/>
    <p:sldId id="259" r:id="rId4"/>
    <p:sldId id="260" r:id="rId5"/>
    <p:sldId id="261" r:id="rId6"/>
    <p:sldId id="262" r:id="rId7"/>
    <p:sldId id="263" r:id="rId8"/>
    <p:sldId id="264" r:id="rId9"/>
    <p:sldId id="265" r:id="rId10"/>
    <p:sldId id="266" r:id="rId11"/>
    <p:sldId id="267"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3" d="100"/>
          <a:sy n="83" d="100"/>
        </p:scale>
        <p:origin x="686" y="62"/>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3"/>
            <a:ext cx="7197726" cy="1405467"/>
          </a:xfrm>
        </p:spPr>
        <p:txBody>
          <a:bodyPr anchor="t">
            <a:normAutofit/>
          </a:bodyPr>
          <a:lstStyle>
            <a:lvl1pPr marL="0" indent="0" algn="r">
              <a:buNone/>
              <a:defRPr sz="1800" cap="all">
                <a:solidFill>
                  <a:schemeClr val="tx1"/>
                </a:solidFill>
              </a:defRPr>
            </a:lvl1pPr>
            <a:lvl2pPr marL="457181" indent="0" algn="ctr">
              <a:buNone/>
              <a:defRPr>
                <a:solidFill>
                  <a:schemeClr val="tx1">
                    <a:tint val="75000"/>
                  </a:schemeClr>
                </a:solidFill>
              </a:defRPr>
            </a:lvl2pPr>
            <a:lvl3pPr marL="914361" indent="0" algn="ctr">
              <a:buNone/>
              <a:defRPr>
                <a:solidFill>
                  <a:schemeClr val="tx1">
                    <a:tint val="75000"/>
                  </a:schemeClr>
                </a:solidFill>
              </a:defRPr>
            </a:lvl3pPr>
            <a:lvl4pPr marL="1371543" indent="0" algn="ctr">
              <a:buNone/>
              <a:defRPr>
                <a:solidFill>
                  <a:schemeClr val="tx1">
                    <a:tint val="75000"/>
                  </a:schemeClr>
                </a:solidFill>
              </a:defRPr>
            </a:lvl4pPr>
            <a:lvl5pPr marL="1828724" indent="0" algn="ctr">
              <a:buNone/>
              <a:defRPr>
                <a:solidFill>
                  <a:schemeClr val="tx1">
                    <a:tint val="75000"/>
                  </a:schemeClr>
                </a:solidFill>
              </a:defRPr>
            </a:lvl5pPr>
            <a:lvl6pPr marL="2285904" indent="0" algn="ctr">
              <a:buNone/>
              <a:defRPr>
                <a:solidFill>
                  <a:schemeClr val="tx1">
                    <a:tint val="75000"/>
                  </a:schemeClr>
                </a:solidFill>
              </a:defRPr>
            </a:lvl6pPr>
            <a:lvl7pPr marL="2743085" indent="0" algn="ctr">
              <a:buNone/>
              <a:defRPr>
                <a:solidFill>
                  <a:schemeClr val="tx1">
                    <a:tint val="75000"/>
                  </a:schemeClr>
                </a:solidFill>
              </a:defRPr>
            </a:lvl7pPr>
            <a:lvl8pPr marL="3200266" indent="0" algn="ctr">
              <a:buNone/>
              <a:defRPr>
                <a:solidFill>
                  <a:schemeClr val="tx1">
                    <a:tint val="75000"/>
                  </a:schemeClr>
                </a:solidFill>
              </a:defRPr>
            </a:lvl8pPr>
            <a:lvl9pPr marL="3657447"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9" y="5870576"/>
            <a:ext cx="1600201" cy="377825"/>
          </a:xfrm>
        </p:spPr>
        <p:txBody>
          <a:bodyPr/>
          <a:lstStyle/>
          <a:p>
            <a:fld id="{5923F103-BC34-4FE4-A40E-EDDEECFDA5D0}" type="datetimeFigureOut">
              <a:rPr lang="en-US" smtClean="0"/>
              <a:pPr/>
              <a:t>07 Aug 2018</a:t>
            </a:fld>
            <a:endParaRPr lang="en-US" dirty="0"/>
          </a:p>
        </p:txBody>
      </p:sp>
      <p:sp>
        <p:nvSpPr>
          <p:cNvPr id="5" name="Footer Placeholder 4"/>
          <p:cNvSpPr>
            <a:spLocks noGrp="1"/>
          </p:cNvSpPr>
          <p:nvPr>
            <p:ph type="ftr" sz="quarter" idx="11"/>
          </p:nvPr>
        </p:nvSpPr>
        <p:spPr>
          <a:xfrm>
            <a:off x="3962401" y="5870576"/>
            <a:ext cx="4893957" cy="377825"/>
          </a:xfrm>
        </p:spPr>
        <p:txBody>
          <a:bodyPr/>
          <a:lstStyle/>
          <a:p>
            <a:r>
              <a:rPr lang="en-US"/>
              <a:t>
              </a:t>
            </a:r>
            <a:endParaRPr lang="en-US" dirty="0"/>
          </a:p>
        </p:txBody>
      </p:sp>
      <p:sp>
        <p:nvSpPr>
          <p:cNvPr id="6" name="Slide Number Placeholder 5"/>
          <p:cNvSpPr>
            <a:spLocks noGrp="1"/>
          </p:cNvSpPr>
          <p:nvPr>
            <p:ph type="sldNum" sz="quarter" idx="12"/>
          </p:nvPr>
        </p:nvSpPr>
        <p:spPr>
          <a:xfrm>
            <a:off x="10608959" y="5870576"/>
            <a:ext cx="551166" cy="3778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87412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4732865"/>
            <a:ext cx="10131428"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1" y="932112"/>
            <a:ext cx="8759828"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181" indent="0">
              <a:buNone/>
              <a:defRPr sz="1600"/>
            </a:lvl2pPr>
            <a:lvl3pPr marL="914361" indent="0">
              <a:buNone/>
              <a:defRPr sz="1600"/>
            </a:lvl3pPr>
            <a:lvl4pPr marL="1371543" indent="0">
              <a:buNone/>
              <a:defRPr sz="1600"/>
            </a:lvl4pPr>
            <a:lvl5pPr marL="1828724" indent="0">
              <a:buNone/>
              <a:defRPr sz="1600"/>
            </a:lvl5pPr>
            <a:lvl6pPr marL="2285904" indent="0">
              <a:buNone/>
              <a:defRPr sz="1600"/>
            </a:lvl6pPr>
            <a:lvl7pPr marL="2743085" indent="0">
              <a:buNone/>
              <a:defRPr sz="1600"/>
            </a:lvl7pPr>
            <a:lvl8pPr marL="3200266" indent="0">
              <a:buNone/>
              <a:defRPr sz="1600"/>
            </a:lvl8pPr>
            <a:lvl9pPr marL="3657447"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1" y="5299603"/>
            <a:ext cx="10131428" cy="493712"/>
          </a:xfrm>
        </p:spPr>
        <p:txBody>
          <a:bodyPr anchor="t">
            <a:normAutofit/>
          </a:bodyPr>
          <a:lstStyle>
            <a:lvl1pPr marL="0" indent="0">
              <a:buNone/>
              <a:defRPr sz="1400"/>
            </a:lvl1pPr>
            <a:lvl2pPr marL="457181" indent="0">
              <a:buNone/>
              <a:defRPr sz="1200"/>
            </a:lvl2pPr>
            <a:lvl3pPr marL="914361" indent="0">
              <a:buNone/>
              <a:defRPr sz="1000"/>
            </a:lvl3pPr>
            <a:lvl4pPr marL="1371543" indent="0">
              <a:buNone/>
              <a:defRPr sz="900"/>
            </a:lvl4pPr>
            <a:lvl5pPr marL="1828724" indent="0">
              <a:buNone/>
              <a:defRPr sz="900"/>
            </a:lvl5pPr>
            <a:lvl6pPr marL="2285904" indent="0">
              <a:buNone/>
              <a:defRPr sz="900"/>
            </a:lvl6pPr>
            <a:lvl7pPr marL="2743085" indent="0">
              <a:buNone/>
              <a:defRPr sz="900"/>
            </a:lvl7pPr>
            <a:lvl8pPr marL="3200266" indent="0">
              <a:buNone/>
              <a:defRPr sz="900"/>
            </a:lvl8pPr>
            <a:lvl9pPr marL="3657447"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smtClean="0"/>
              <a:t>07 Aug 2018</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21799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8"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343400"/>
            <a:ext cx="10131428" cy="1447800"/>
          </a:xfrm>
        </p:spPr>
        <p:txBody>
          <a:bodyPr anchor="ctr">
            <a:normAutofit/>
          </a:bodyPr>
          <a:lstStyle>
            <a:lvl1pPr marL="0" indent="0" algn="l">
              <a:buNone/>
              <a:defRPr sz="2000">
                <a:solidFill>
                  <a:schemeClr val="tx1"/>
                </a:solidFill>
              </a:defRPr>
            </a:lvl1pPr>
            <a:lvl2pPr marL="457181" indent="0">
              <a:buNone/>
              <a:defRPr sz="1800">
                <a:solidFill>
                  <a:schemeClr val="tx1">
                    <a:tint val="75000"/>
                  </a:schemeClr>
                </a:solidFill>
              </a:defRPr>
            </a:lvl2pPr>
            <a:lvl3pPr marL="914361" indent="0">
              <a:buNone/>
              <a:defRPr sz="1600">
                <a:solidFill>
                  <a:schemeClr val="tx1">
                    <a:tint val="75000"/>
                  </a:schemeClr>
                </a:solidFill>
              </a:defRPr>
            </a:lvl3pPr>
            <a:lvl4pPr marL="1371543" indent="0">
              <a:buNone/>
              <a:defRPr sz="1400">
                <a:solidFill>
                  <a:schemeClr val="tx1">
                    <a:tint val="75000"/>
                  </a:schemeClr>
                </a:solidFill>
              </a:defRPr>
            </a:lvl4pPr>
            <a:lvl5pPr marL="1828724" indent="0">
              <a:buNone/>
              <a:defRPr sz="1400">
                <a:solidFill>
                  <a:schemeClr val="tx1">
                    <a:tint val="75000"/>
                  </a:schemeClr>
                </a:solidFill>
              </a:defRPr>
            </a:lvl5pPr>
            <a:lvl6pPr marL="2285904" indent="0">
              <a:buNone/>
              <a:defRPr sz="1400">
                <a:solidFill>
                  <a:schemeClr val="tx1">
                    <a:tint val="75000"/>
                  </a:schemeClr>
                </a:solidFill>
              </a:defRPr>
            </a:lvl6pPr>
            <a:lvl7pPr marL="2743085" indent="0">
              <a:buNone/>
              <a:defRPr sz="1400">
                <a:solidFill>
                  <a:schemeClr val="tx1">
                    <a:tint val="75000"/>
                  </a:schemeClr>
                </a:solidFill>
              </a:defRPr>
            </a:lvl7pPr>
            <a:lvl8pPr marL="3200266" indent="0">
              <a:buNone/>
              <a:defRPr sz="1400">
                <a:solidFill>
                  <a:schemeClr val="tx1">
                    <a:tint val="75000"/>
                  </a:schemeClr>
                </a:solidFill>
              </a:defRPr>
            </a:lvl8pPr>
            <a:lvl9pPr marL="3657447"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smtClean="0"/>
              <a:t>07 Aug 2018</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426424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6"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9" y="609602"/>
            <a:ext cx="9550398"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6" y="3352801"/>
            <a:ext cx="9339184" cy="381000"/>
          </a:xfrm>
        </p:spPr>
        <p:txBody>
          <a:bodyPr anchor="ctr"/>
          <a:lstStyle>
            <a:lvl1pPr marL="0" indent="0">
              <a:buFontTx/>
              <a:buNone/>
              <a:defRPr/>
            </a:lvl1pPr>
            <a:lvl2pPr marL="457181" indent="0">
              <a:buFontTx/>
              <a:buNone/>
              <a:defRPr/>
            </a:lvl2pPr>
            <a:lvl3pPr marL="914361" indent="0">
              <a:buFontTx/>
              <a:buNone/>
              <a:defRPr/>
            </a:lvl3pPr>
            <a:lvl4pPr marL="1371543" indent="0">
              <a:buFontTx/>
              <a:buNone/>
              <a:defRPr/>
            </a:lvl4pPr>
            <a:lvl5pPr marL="1828724"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7" y="4343400"/>
            <a:ext cx="10152366" cy="1447800"/>
          </a:xfrm>
        </p:spPr>
        <p:txBody>
          <a:bodyPr anchor="ctr">
            <a:normAutofit/>
          </a:bodyPr>
          <a:lstStyle>
            <a:lvl1pPr marL="0" indent="0" algn="l">
              <a:buNone/>
              <a:defRPr sz="2000">
                <a:solidFill>
                  <a:schemeClr val="tx1"/>
                </a:solidFill>
              </a:defRPr>
            </a:lvl1pPr>
            <a:lvl2pPr marL="457181" indent="0">
              <a:buNone/>
              <a:defRPr sz="1800">
                <a:solidFill>
                  <a:schemeClr val="tx1">
                    <a:tint val="75000"/>
                  </a:schemeClr>
                </a:solidFill>
              </a:defRPr>
            </a:lvl2pPr>
            <a:lvl3pPr marL="914361" indent="0">
              <a:buNone/>
              <a:defRPr sz="1600">
                <a:solidFill>
                  <a:schemeClr val="tx1">
                    <a:tint val="75000"/>
                  </a:schemeClr>
                </a:solidFill>
              </a:defRPr>
            </a:lvl3pPr>
            <a:lvl4pPr marL="1371543" indent="0">
              <a:buNone/>
              <a:defRPr sz="1400">
                <a:solidFill>
                  <a:schemeClr val="tx1">
                    <a:tint val="75000"/>
                  </a:schemeClr>
                </a:solidFill>
              </a:defRPr>
            </a:lvl4pPr>
            <a:lvl5pPr marL="1828724" indent="0">
              <a:buNone/>
              <a:defRPr sz="1400">
                <a:solidFill>
                  <a:schemeClr val="tx1">
                    <a:tint val="75000"/>
                  </a:schemeClr>
                </a:solidFill>
              </a:defRPr>
            </a:lvl5pPr>
            <a:lvl6pPr marL="2285904" indent="0">
              <a:buNone/>
              <a:defRPr sz="1400">
                <a:solidFill>
                  <a:schemeClr val="tx1">
                    <a:tint val="75000"/>
                  </a:schemeClr>
                </a:solidFill>
              </a:defRPr>
            </a:lvl6pPr>
            <a:lvl7pPr marL="2743085" indent="0">
              <a:buNone/>
              <a:defRPr sz="1400">
                <a:solidFill>
                  <a:schemeClr val="tx1">
                    <a:tint val="75000"/>
                  </a:schemeClr>
                </a:solidFill>
              </a:defRPr>
            </a:lvl7pPr>
            <a:lvl8pPr marL="3200266" indent="0">
              <a:buNone/>
              <a:defRPr sz="1400">
                <a:solidFill>
                  <a:schemeClr val="tx1">
                    <a:tint val="75000"/>
                  </a:schemeClr>
                </a:solidFill>
              </a:defRPr>
            </a:lvl8pPr>
            <a:lvl9pPr marL="3657447"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smtClean="0"/>
              <a:t>07 Aug 2018</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314624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3" y="3308581"/>
            <a:ext cx="10131426"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2" y="4777381"/>
            <a:ext cx="10131426" cy="860400"/>
          </a:xfrm>
        </p:spPr>
        <p:txBody>
          <a:bodyPr anchor="t">
            <a:normAutofit/>
          </a:bodyPr>
          <a:lstStyle>
            <a:lvl1pPr marL="0" indent="0" algn="l">
              <a:buNone/>
              <a:defRPr sz="2000">
                <a:solidFill>
                  <a:schemeClr val="tx1"/>
                </a:solidFill>
              </a:defRPr>
            </a:lvl1pPr>
            <a:lvl2pPr marL="457181" indent="0">
              <a:buNone/>
              <a:defRPr sz="1800">
                <a:solidFill>
                  <a:schemeClr val="tx1">
                    <a:tint val="75000"/>
                  </a:schemeClr>
                </a:solidFill>
              </a:defRPr>
            </a:lvl2pPr>
            <a:lvl3pPr marL="914361" indent="0">
              <a:buNone/>
              <a:defRPr sz="1600">
                <a:solidFill>
                  <a:schemeClr val="tx1">
                    <a:tint val="75000"/>
                  </a:schemeClr>
                </a:solidFill>
              </a:defRPr>
            </a:lvl3pPr>
            <a:lvl4pPr marL="1371543" indent="0">
              <a:buNone/>
              <a:defRPr sz="1400">
                <a:solidFill>
                  <a:schemeClr val="tx1">
                    <a:tint val="75000"/>
                  </a:schemeClr>
                </a:solidFill>
              </a:defRPr>
            </a:lvl4pPr>
            <a:lvl5pPr marL="1828724" indent="0">
              <a:buNone/>
              <a:defRPr sz="1400">
                <a:solidFill>
                  <a:schemeClr val="tx1">
                    <a:tint val="75000"/>
                  </a:schemeClr>
                </a:solidFill>
              </a:defRPr>
            </a:lvl5pPr>
            <a:lvl6pPr marL="2285904" indent="0">
              <a:buNone/>
              <a:defRPr sz="1400">
                <a:solidFill>
                  <a:schemeClr val="tx1">
                    <a:tint val="75000"/>
                  </a:schemeClr>
                </a:solidFill>
              </a:defRPr>
            </a:lvl6pPr>
            <a:lvl7pPr marL="2743085" indent="0">
              <a:buNone/>
              <a:defRPr sz="1400">
                <a:solidFill>
                  <a:schemeClr val="tx1">
                    <a:tint val="75000"/>
                  </a:schemeClr>
                </a:solidFill>
              </a:defRPr>
            </a:lvl7pPr>
            <a:lvl8pPr marL="3200266" indent="0">
              <a:buNone/>
              <a:defRPr sz="1400">
                <a:solidFill>
                  <a:schemeClr val="tx1">
                    <a:tint val="75000"/>
                  </a:schemeClr>
                </a:solidFill>
              </a:defRPr>
            </a:lvl8pPr>
            <a:lvl9pPr marL="3657447"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smtClean="0"/>
              <a:t>07 Aug 2018</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707496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6"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9" y="609602"/>
            <a:ext cx="9550398"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775200"/>
            <a:ext cx="10135436" cy="1016000"/>
          </a:xfrm>
        </p:spPr>
        <p:txBody>
          <a:bodyPr anchor="t">
            <a:normAutofit/>
          </a:bodyPr>
          <a:lstStyle>
            <a:lvl1pPr marL="0" indent="0" algn="l">
              <a:buNone/>
              <a:defRPr sz="1800">
                <a:solidFill>
                  <a:schemeClr val="tx1"/>
                </a:solidFill>
              </a:defRPr>
            </a:lvl1pPr>
            <a:lvl2pPr marL="457181" indent="0">
              <a:buNone/>
              <a:defRPr sz="1800">
                <a:solidFill>
                  <a:schemeClr val="tx1">
                    <a:tint val="75000"/>
                  </a:schemeClr>
                </a:solidFill>
              </a:defRPr>
            </a:lvl2pPr>
            <a:lvl3pPr marL="914361" indent="0">
              <a:buNone/>
              <a:defRPr sz="1600">
                <a:solidFill>
                  <a:schemeClr val="tx1">
                    <a:tint val="75000"/>
                  </a:schemeClr>
                </a:solidFill>
              </a:defRPr>
            </a:lvl3pPr>
            <a:lvl4pPr marL="1371543" indent="0">
              <a:buNone/>
              <a:defRPr sz="1400">
                <a:solidFill>
                  <a:schemeClr val="tx1">
                    <a:tint val="75000"/>
                  </a:schemeClr>
                </a:solidFill>
              </a:defRPr>
            </a:lvl4pPr>
            <a:lvl5pPr marL="1828724" indent="0">
              <a:buNone/>
              <a:defRPr sz="1400">
                <a:solidFill>
                  <a:schemeClr val="tx1">
                    <a:tint val="75000"/>
                  </a:schemeClr>
                </a:solidFill>
              </a:defRPr>
            </a:lvl5pPr>
            <a:lvl6pPr marL="2285904" indent="0">
              <a:buNone/>
              <a:defRPr sz="1400">
                <a:solidFill>
                  <a:schemeClr val="tx1">
                    <a:tint val="75000"/>
                  </a:schemeClr>
                </a:solidFill>
              </a:defRPr>
            </a:lvl6pPr>
            <a:lvl7pPr marL="2743085" indent="0">
              <a:buNone/>
              <a:defRPr sz="1400">
                <a:solidFill>
                  <a:schemeClr val="tx1">
                    <a:tint val="75000"/>
                  </a:schemeClr>
                </a:solidFill>
              </a:defRPr>
            </a:lvl7pPr>
            <a:lvl8pPr marL="3200266" indent="0">
              <a:buNone/>
              <a:defRPr sz="1400">
                <a:solidFill>
                  <a:schemeClr val="tx1">
                    <a:tint val="75000"/>
                  </a:schemeClr>
                </a:solidFill>
              </a:defRPr>
            </a:lvl8pPr>
            <a:lvl9pPr marL="3657447"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451C3-0FF4-47C4-B829-773ADF60F88C}" type="datetimeFigureOut">
              <a:rPr lang="en-US" smtClean="0"/>
              <a:t>07 Aug 2018</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27716341"/>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2"/>
            <a:ext cx="10131428"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1" y="4343400"/>
            <a:ext cx="10131428" cy="1447800"/>
          </a:xfrm>
        </p:spPr>
        <p:txBody>
          <a:bodyPr anchor="t">
            <a:normAutofit/>
          </a:bodyPr>
          <a:lstStyle>
            <a:lvl1pPr marL="0" indent="0" algn="l">
              <a:buNone/>
              <a:defRPr sz="1800">
                <a:solidFill>
                  <a:schemeClr val="tx1"/>
                </a:solidFill>
              </a:defRPr>
            </a:lvl1pPr>
            <a:lvl2pPr marL="457181" indent="0">
              <a:buNone/>
              <a:defRPr sz="1800">
                <a:solidFill>
                  <a:schemeClr val="tx1">
                    <a:tint val="75000"/>
                  </a:schemeClr>
                </a:solidFill>
              </a:defRPr>
            </a:lvl2pPr>
            <a:lvl3pPr marL="914361" indent="0">
              <a:buNone/>
              <a:defRPr sz="1600">
                <a:solidFill>
                  <a:schemeClr val="tx1">
                    <a:tint val="75000"/>
                  </a:schemeClr>
                </a:solidFill>
              </a:defRPr>
            </a:lvl3pPr>
            <a:lvl4pPr marL="1371543" indent="0">
              <a:buNone/>
              <a:defRPr sz="1400">
                <a:solidFill>
                  <a:schemeClr val="tx1">
                    <a:tint val="75000"/>
                  </a:schemeClr>
                </a:solidFill>
              </a:defRPr>
            </a:lvl4pPr>
            <a:lvl5pPr marL="1828724" indent="0">
              <a:buNone/>
              <a:defRPr sz="1400">
                <a:solidFill>
                  <a:schemeClr val="tx1">
                    <a:tint val="75000"/>
                  </a:schemeClr>
                </a:solidFill>
              </a:defRPr>
            </a:lvl5pPr>
            <a:lvl6pPr marL="2285904" indent="0">
              <a:buNone/>
              <a:defRPr sz="1400">
                <a:solidFill>
                  <a:schemeClr val="tx1">
                    <a:tint val="75000"/>
                  </a:schemeClr>
                </a:solidFill>
              </a:defRPr>
            </a:lvl6pPr>
            <a:lvl7pPr marL="2743085" indent="0">
              <a:buNone/>
              <a:defRPr sz="1400">
                <a:solidFill>
                  <a:schemeClr val="tx1">
                    <a:tint val="75000"/>
                  </a:schemeClr>
                </a:solidFill>
              </a:defRPr>
            </a:lvl7pPr>
            <a:lvl8pPr marL="3200266" indent="0">
              <a:buNone/>
              <a:defRPr sz="1400">
                <a:solidFill>
                  <a:schemeClr val="tx1">
                    <a:tint val="75000"/>
                  </a:schemeClr>
                </a:solidFill>
              </a:defRPr>
            </a:lvl8pPr>
            <a:lvl9pPr marL="3657447"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451C3-0FF4-47C4-B829-773ADF60F88C}" type="datetimeFigureOut">
              <a:rPr lang="en-US" smtClean="0"/>
              <a:t>07 Aug 2018</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80365138"/>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086D93-FCAC-47E0-A2EE-787E62CA814C}" type="datetimeFigureOut">
              <a:rPr lang="en-US" smtClean="0"/>
              <a:t>07 Aug 2018</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8" name="Title 1"/>
          <p:cNvSpPr>
            <a:spLocks noGrp="1"/>
          </p:cNvSpPr>
          <p:nvPr>
            <p:ph type="title"/>
          </p:nvPr>
        </p:nvSpPr>
        <p:spPr>
          <a:xfrm>
            <a:off x="685802" y="609601"/>
            <a:ext cx="10131426" cy="1456267"/>
          </a:xfrm>
        </p:spPr>
        <p:txBody>
          <a:bodyPr/>
          <a:lstStyle/>
          <a:p>
            <a:r>
              <a:rPr lang="en-US"/>
              <a:t>Click to edit Master title style</a:t>
            </a:r>
            <a:endParaRPr lang="en-US" dirty="0"/>
          </a:p>
        </p:txBody>
      </p:sp>
    </p:spTree>
    <p:extLst>
      <p:ext uri="{BB962C8B-B14F-4D97-AF65-F5344CB8AC3E}">
        <p14:creationId xmlns:p14="http://schemas.microsoft.com/office/powerpoint/2010/main" val="275698178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4" y="609600"/>
            <a:ext cx="2158553"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2" y="609601"/>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A879A6-0FD0-4734-A311-86BFCA472E6E}" type="datetimeFigureOut">
              <a:rPr lang="en-US" smtClean="0"/>
              <a:t>07 Aug 2018</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571568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smtClean="0"/>
              <a:t>07 Aug 2018</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417093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3308581"/>
            <a:ext cx="10131428"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181" indent="0">
              <a:buNone/>
              <a:defRPr sz="1800">
                <a:solidFill>
                  <a:schemeClr val="tx1">
                    <a:tint val="75000"/>
                  </a:schemeClr>
                </a:solidFill>
              </a:defRPr>
            </a:lvl2pPr>
            <a:lvl3pPr marL="914361" indent="0">
              <a:buNone/>
              <a:defRPr sz="1600">
                <a:solidFill>
                  <a:schemeClr val="tx1">
                    <a:tint val="75000"/>
                  </a:schemeClr>
                </a:solidFill>
              </a:defRPr>
            </a:lvl3pPr>
            <a:lvl4pPr marL="1371543" indent="0">
              <a:buNone/>
              <a:defRPr sz="1400">
                <a:solidFill>
                  <a:schemeClr val="tx1">
                    <a:tint val="75000"/>
                  </a:schemeClr>
                </a:solidFill>
              </a:defRPr>
            </a:lvl4pPr>
            <a:lvl5pPr marL="1828724" indent="0">
              <a:buNone/>
              <a:defRPr sz="1400">
                <a:solidFill>
                  <a:schemeClr val="tx1">
                    <a:tint val="75000"/>
                  </a:schemeClr>
                </a:solidFill>
              </a:defRPr>
            </a:lvl5pPr>
            <a:lvl6pPr marL="2285904" indent="0">
              <a:buNone/>
              <a:defRPr sz="1400">
                <a:solidFill>
                  <a:schemeClr val="tx1">
                    <a:tint val="75000"/>
                  </a:schemeClr>
                </a:solidFill>
              </a:defRPr>
            </a:lvl6pPr>
            <a:lvl7pPr marL="2743085" indent="0">
              <a:buNone/>
              <a:defRPr sz="1400">
                <a:solidFill>
                  <a:schemeClr val="tx1">
                    <a:tint val="75000"/>
                  </a:schemeClr>
                </a:solidFill>
              </a:defRPr>
            </a:lvl7pPr>
            <a:lvl8pPr marL="3200266" indent="0">
              <a:buNone/>
              <a:defRPr sz="1400">
                <a:solidFill>
                  <a:schemeClr val="tx1">
                    <a:tint val="75000"/>
                  </a:schemeClr>
                </a:solidFill>
              </a:defRPr>
            </a:lvl8pPr>
            <a:lvl9pPr marL="3657447"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smtClean="0"/>
              <a:t>07 Aug 2018</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15526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4" y="2142067"/>
            <a:ext cx="4995333"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smtClean="0"/>
              <a:t>07 Aug 2018</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71716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181" indent="0">
              <a:buNone/>
              <a:defRPr sz="2000" b="1"/>
            </a:lvl2pPr>
            <a:lvl3pPr marL="914361" indent="0">
              <a:buNone/>
              <a:defRPr sz="1800" b="1"/>
            </a:lvl3pPr>
            <a:lvl4pPr marL="1371543" indent="0">
              <a:buNone/>
              <a:defRPr sz="1600" b="1"/>
            </a:lvl4pPr>
            <a:lvl5pPr marL="1828724" indent="0">
              <a:buNone/>
              <a:defRPr sz="1600" b="1"/>
            </a:lvl5pPr>
            <a:lvl6pPr marL="2285904" indent="0">
              <a:buNone/>
              <a:defRPr sz="1600" b="1"/>
            </a:lvl6pPr>
            <a:lvl7pPr marL="2743085" indent="0">
              <a:buNone/>
              <a:defRPr sz="1600" b="1"/>
            </a:lvl7pPr>
            <a:lvl8pPr marL="3200266" indent="0">
              <a:buNone/>
              <a:defRPr sz="1600" b="1"/>
            </a:lvl8pPr>
            <a:lvl9pPr marL="3657447"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2"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4" y="2226734"/>
            <a:ext cx="4722812" cy="576262"/>
          </a:xfrm>
        </p:spPr>
        <p:txBody>
          <a:bodyPr anchor="b">
            <a:noAutofit/>
          </a:bodyPr>
          <a:lstStyle>
            <a:lvl1pPr marL="0" indent="0">
              <a:buNone/>
              <a:defRPr sz="2800" b="0"/>
            </a:lvl1pPr>
            <a:lvl2pPr marL="457181" indent="0">
              <a:buNone/>
              <a:defRPr sz="2000" b="1"/>
            </a:lvl2pPr>
            <a:lvl3pPr marL="914361" indent="0">
              <a:buNone/>
              <a:defRPr sz="1800" b="1"/>
            </a:lvl3pPr>
            <a:lvl4pPr marL="1371543" indent="0">
              <a:buNone/>
              <a:defRPr sz="1600" b="1"/>
            </a:lvl4pPr>
            <a:lvl5pPr marL="1828724" indent="0">
              <a:buNone/>
              <a:defRPr sz="1600" b="1"/>
            </a:lvl5pPr>
            <a:lvl6pPr marL="2285904" indent="0">
              <a:buNone/>
              <a:defRPr sz="1600" b="1"/>
            </a:lvl6pPr>
            <a:lvl7pPr marL="2743085" indent="0">
              <a:buNone/>
              <a:defRPr sz="1600" b="1"/>
            </a:lvl7pPr>
            <a:lvl8pPr marL="3200266" indent="0">
              <a:buNone/>
              <a:defRPr sz="1600" b="1"/>
            </a:lvl8pPr>
            <a:lvl9pPr marL="3657447"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4" y="2870201"/>
            <a:ext cx="499533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smtClean="0"/>
              <a:t>07 Aug 2018</a:t>
            </a:fld>
            <a:endParaRPr lang="en-US" dirty="0"/>
          </a:p>
        </p:txBody>
      </p:sp>
      <p:sp>
        <p:nvSpPr>
          <p:cNvPr id="8" name="Footer Placeholder 7"/>
          <p:cNvSpPr>
            <a:spLocks noGrp="1"/>
          </p:cNvSpPr>
          <p:nvPr>
            <p:ph type="ftr" sz="quarter" idx="11"/>
          </p:nvPr>
        </p:nvSpPr>
        <p:spPr/>
        <p:txBody>
          <a:bodyPr/>
          <a:lstStyle/>
          <a:p>
            <a:r>
              <a:rPr lang="en-US"/>
              <a:t>
              </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850338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smtClean="0"/>
              <a:t>07 Aug 2018</a:t>
            </a:fld>
            <a:endParaRPr lang="en-US" dirty="0"/>
          </a:p>
        </p:txBody>
      </p:sp>
      <p:sp>
        <p:nvSpPr>
          <p:cNvPr id="4" name="Footer Placeholder 3"/>
          <p:cNvSpPr>
            <a:spLocks noGrp="1"/>
          </p:cNvSpPr>
          <p:nvPr>
            <p:ph type="ftr" sz="quarter" idx="11"/>
          </p:nvPr>
        </p:nvSpPr>
        <p:spPr/>
        <p:txBody>
          <a:bodyPr/>
          <a:lstStyle/>
          <a:p>
            <a:r>
              <a:rPr lang="en-US"/>
              <a:t>
              </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050557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7C8D7E02-BCB8-4D50-A234-369438C08659}" type="datetimeFigureOut">
              <a:rPr lang="en-US" smtClean="0"/>
              <a:t>07 Aug 2018</a:t>
            </a:fld>
            <a:endParaRPr lang="en-US" dirty="0"/>
          </a:p>
        </p:txBody>
      </p:sp>
      <p:sp>
        <p:nvSpPr>
          <p:cNvPr id="3" name="Footer Placeholder 2"/>
          <p:cNvSpPr>
            <a:spLocks noGrp="1"/>
          </p:cNvSpPr>
          <p:nvPr>
            <p:ph type="ftr" sz="quarter" idx="11"/>
          </p:nvPr>
        </p:nvSpPr>
        <p:spPr/>
        <p:txBody>
          <a:bodyPr/>
          <a:lstStyle/>
          <a:p>
            <a:r>
              <a:rPr lang="en-US"/>
              <a:t>
              </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937665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2"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1" y="3445933"/>
            <a:ext cx="3680885" cy="1828800"/>
          </a:xfrm>
        </p:spPr>
        <p:txBody>
          <a:bodyPr anchor="t">
            <a:normAutofit/>
          </a:bodyPr>
          <a:lstStyle>
            <a:lvl1pPr marL="0" indent="0">
              <a:buNone/>
              <a:defRPr sz="1600"/>
            </a:lvl1pPr>
            <a:lvl2pPr marL="457181" indent="0">
              <a:buNone/>
              <a:defRPr sz="1200"/>
            </a:lvl2pPr>
            <a:lvl3pPr marL="914361" indent="0">
              <a:buNone/>
              <a:defRPr sz="1000"/>
            </a:lvl3pPr>
            <a:lvl4pPr marL="1371543" indent="0">
              <a:buNone/>
              <a:defRPr sz="900"/>
            </a:lvl4pPr>
            <a:lvl5pPr marL="1828724" indent="0">
              <a:buNone/>
              <a:defRPr sz="900"/>
            </a:lvl5pPr>
            <a:lvl6pPr marL="2285904" indent="0">
              <a:buNone/>
              <a:defRPr sz="900"/>
            </a:lvl6pPr>
            <a:lvl7pPr marL="2743085" indent="0">
              <a:buNone/>
              <a:defRPr sz="900"/>
            </a:lvl7pPr>
            <a:lvl8pPr marL="3200266" indent="0">
              <a:buNone/>
              <a:defRPr sz="900"/>
            </a:lvl8pPr>
            <a:lvl9pPr marL="3657447"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smtClean="0"/>
              <a:t>07 Aug 2018</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386706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1600200"/>
            <a:ext cx="6164652"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181" indent="0">
              <a:buNone/>
              <a:defRPr sz="1600"/>
            </a:lvl2pPr>
            <a:lvl3pPr marL="914361" indent="0">
              <a:buNone/>
              <a:defRPr sz="1600"/>
            </a:lvl3pPr>
            <a:lvl4pPr marL="1371543" indent="0">
              <a:buNone/>
              <a:defRPr sz="1600"/>
            </a:lvl4pPr>
            <a:lvl5pPr marL="1828724" indent="0">
              <a:buNone/>
              <a:defRPr sz="1600"/>
            </a:lvl5pPr>
            <a:lvl6pPr marL="2285904" indent="0">
              <a:buNone/>
              <a:defRPr sz="1600"/>
            </a:lvl6pPr>
            <a:lvl7pPr marL="2743085" indent="0">
              <a:buNone/>
              <a:defRPr sz="1600"/>
            </a:lvl7pPr>
            <a:lvl8pPr marL="3200266" indent="0">
              <a:buNone/>
              <a:defRPr sz="1600"/>
            </a:lvl8pPr>
            <a:lvl9pPr marL="3657447"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2" y="2971800"/>
            <a:ext cx="6164652" cy="1828800"/>
          </a:xfrm>
        </p:spPr>
        <p:txBody>
          <a:bodyPr anchor="t">
            <a:normAutofit/>
          </a:bodyPr>
          <a:lstStyle>
            <a:lvl1pPr marL="0" indent="0">
              <a:buNone/>
              <a:defRPr sz="1800"/>
            </a:lvl1pPr>
            <a:lvl2pPr marL="457181" indent="0">
              <a:buNone/>
              <a:defRPr sz="1200"/>
            </a:lvl2pPr>
            <a:lvl3pPr marL="914361" indent="0">
              <a:buNone/>
              <a:defRPr sz="1000"/>
            </a:lvl3pPr>
            <a:lvl4pPr marL="1371543" indent="0">
              <a:buNone/>
              <a:defRPr sz="900"/>
            </a:lvl4pPr>
            <a:lvl5pPr marL="1828724" indent="0">
              <a:buNone/>
              <a:defRPr sz="900"/>
            </a:lvl5pPr>
            <a:lvl6pPr marL="2285904" indent="0">
              <a:buNone/>
              <a:defRPr sz="900"/>
            </a:lvl6pPr>
            <a:lvl7pPr marL="2743085" indent="0">
              <a:buNone/>
              <a:defRPr sz="900"/>
            </a:lvl7pPr>
            <a:lvl8pPr marL="3200266" indent="0">
              <a:buNone/>
              <a:defRPr sz="900"/>
            </a:lvl8pPr>
            <a:lvl9pPr marL="3657447"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smtClean="0"/>
              <a:t>07 Aug 2018</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182129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2" y="609601"/>
            <a:ext cx="10131426"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2" y="2142067"/>
            <a:ext cx="10131426"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1" y="5870576"/>
            <a:ext cx="1600201"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BE451C3-0FF4-47C4-B829-773ADF60F88C}" type="datetimeFigureOut">
              <a:rPr lang="en-US" smtClean="0"/>
              <a:t>07 Aug 2018</a:t>
            </a:fld>
            <a:endParaRPr lang="en-US" dirty="0"/>
          </a:p>
        </p:txBody>
      </p:sp>
      <p:sp>
        <p:nvSpPr>
          <p:cNvPr id="5" name="Footer Placeholder 4"/>
          <p:cNvSpPr>
            <a:spLocks noGrp="1"/>
          </p:cNvSpPr>
          <p:nvPr>
            <p:ph type="ftr" sz="quarter" idx="3"/>
          </p:nvPr>
        </p:nvSpPr>
        <p:spPr>
          <a:xfrm>
            <a:off x="685801" y="5870576"/>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r>
              <a:rPr lang="en-US"/>
              <a:t>
              </a:t>
            </a:r>
            <a:endParaRPr lang="en-US" dirty="0"/>
          </a:p>
        </p:txBody>
      </p:sp>
      <p:sp>
        <p:nvSpPr>
          <p:cNvPr id="6" name="Slide Number Placeholder 5"/>
          <p:cNvSpPr>
            <a:spLocks noGrp="1"/>
          </p:cNvSpPr>
          <p:nvPr>
            <p:ph type="sldNum" sz="quarter" idx="4"/>
          </p:nvPr>
        </p:nvSpPr>
        <p:spPr>
          <a:xfrm>
            <a:off x="10266061" y="5870576"/>
            <a:ext cx="551166"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83225617"/>
      </p:ext>
    </p:extLst>
  </p:cSld>
  <p:clrMap bg1="dk1" tx1="lt1" bg2="dk2" tx2="lt2" accent1="accent1" accent2="accent2" accent3="accent3" accent4="accent4" accent5="accent5" accent6="accent6" hlink="hlink" folHlink="folHlink"/>
  <p:sldLayoutIdLst>
    <p:sldLayoutId id="2147483801" r:id="rId1"/>
    <p:sldLayoutId id="2147483802" r:id="rId2"/>
    <p:sldLayoutId id="2147483803" r:id="rId3"/>
    <p:sldLayoutId id="2147483804" r:id="rId4"/>
    <p:sldLayoutId id="2147483805" r:id="rId5"/>
    <p:sldLayoutId id="2147483806" r:id="rId6"/>
    <p:sldLayoutId id="2147483807" r:id="rId7"/>
    <p:sldLayoutId id="2147483808" r:id="rId8"/>
    <p:sldLayoutId id="2147483809" r:id="rId9"/>
    <p:sldLayoutId id="2147483810" r:id="rId10"/>
    <p:sldLayoutId id="2147483811" r:id="rId11"/>
    <p:sldLayoutId id="2147483812" r:id="rId12"/>
    <p:sldLayoutId id="2147483813" r:id="rId13"/>
    <p:sldLayoutId id="2147483814" r:id="rId14"/>
    <p:sldLayoutId id="2147483815" r:id="rId15"/>
    <p:sldLayoutId id="2147483816" r:id="rId16"/>
    <p:sldLayoutId id="2147483817" r:id="rId17"/>
  </p:sldLayoutIdLst>
  <p:hf sldNum="0" hdr="0" ftr="0" dt="0"/>
  <p:txStyles>
    <p:titleStyle>
      <a:lvl1pPr algn="l" defTabSz="457181"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38" indent="-285738" algn="l" defTabSz="457181"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19" indent="-285738" algn="l" defTabSz="457181"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00" indent="-285738" algn="l" defTabSz="457181"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2985" indent="-171443" algn="l" defTabSz="457181"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166" indent="-171443" algn="l" defTabSz="457181"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495" indent="-228591" algn="l" defTabSz="457181"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676" indent="-228591" algn="l" defTabSz="457181"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8857" indent="-228591" algn="l" defTabSz="457181"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037" indent="-228591" algn="l" defTabSz="457181"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181" rtl="0" eaLnBrk="1" latinLnBrk="0" hangingPunct="1">
        <a:defRPr sz="1800" kern="1200">
          <a:solidFill>
            <a:schemeClr val="tx1"/>
          </a:solidFill>
          <a:latin typeface="+mn-lt"/>
          <a:ea typeface="+mn-ea"/>
          <a:cs typeface="+mn-cs"/>
        </a:defRPr>
      </a:lvl1pPr>
      <a:lvl2pPr marL="457181" algn="l" defTabSz="457181" rtl="0" eaLnBrk="1" latinLnBrk="0" hangingPunct="1">
        <a:defRPr sz="1800" kern="1200">
          <a:solidFill>
            <a:schemeClr val="tx1"/>
          </a:solidFill>
          <a:latin typeface="+mn-lt"/>
          <a:ea typeface="+mn-ea"/>
          <a:cs typeface="+mn-cs"/>
        </a:defRPr>
      </a:lvl2pPr>
      <a:lvl3pPr marL="914361" algn="l" defTabSz="457181" rtl="0" eaLnBrk="1" latinLnBrk="0" hangingPunct="1">
        <a:defRPr sz="1800" kern="1200">
          <a:solidFill>
            <a:schemeClr val="tx1"/>
          </a:solidFill>
          <a:latin typeface="+mn-lt"/>
          <a:ea typeface="+mn-ea"/>
          <a:cs typeface="+mn-cs"/>
        </a:defRPr>
      </a:lvl3pPr>
      <a:lvl4pPr marL="1371543" algn="l" defTabSz="457181" rtl="0" eaLnBrk="1" latinLnBrk="0" hangingPunct="1">
        <a:defRPr sz="1800" kern="1200">
          <a:solidFill>
            <a:schemeClr val="tx1"/>
          </a:solidFill>
          <a:latin typeface="+mn-lt"/>
          <a:ea typeface="+mn-ea"/>
          <a:cs typeface="+mn-cs"/>
        </a:defRPr>
      </a:lvl4pPr>
      <a:lvl5pPr marL="1828724" algn="l" defTabSz="457181" rtl="0" eaLnBrk="1" latinLnBrk="0" hangingPunct="1">
        <a:defRPr sz="1800" kern="1200">
          <a:solidFill>
            <a:schemeClr val="tx1"/>
          </a:solidFill>
          <a:latin typeface="+mn-lt"/>
          <a:ea typeface="+mn-ea"/>
          <a:cs typeface="+mn-cs"/>
        </a:defRPr>
      </a:lvl5pPr>
      <a:lvl6pPr marL="2285904" algn="l" defTabSz="457181" rtl="0" eaLnBrk="1" latinLnBrk="0" hangingPunct="1">
        <a:defRPr sz="1800" kern="1200">
          <a:solidFill>
            <a:schemeClr val="tx1"/>
          </a:solidFill>
          <a:latin typeface="+mn-lt"/>
          <a:ea typeface="+mn-ea"/>
          <a:cs typeface="+mn-cs"/>
        </a:defRPr>
      </a:lvl6pPr>
      <a:lvl7pPr marL="2743085" algn="l" defTabSz="457181" rtl="0" eaLnBrk="1" latinLnBrk="0" hangingPunct="1">
        <a:defRPr sz="1800" kern="1200">
          <a:solidFill>
            <a:schemeClr val="tx1"/>
          </a:solidFill>
          <a:latin typeface="+mn-lt"/>
          <a:ea typeface="+mn-ea"/>
          <a:cs typeface="+mn-cs"/>
        </a:defRPr>
      </a:lvl7pPr>
      <a:lvl8pPr marL="3200266" algn="l" defTabSz="457181" rtl="0" eaLnBrk="1" latinLnBrk="0" hangingPunct="1">
        <a:defRPr sz="1800" kern="1200">
          <a:solidFill>
            <a:schemeClr val="tx1"/>
          </a:solidFill>
          <a:latin typeface="+mn-lt"/>
          <a:ea typeface="+mn-ea"/>
          <a:cs typeface="+mn-cs"/>
        </a:defRPr>
      </a:lvl8pPr>
      <a:lvl9pPr marL="3657447" algn="l" defTabSz="457181"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slide" Target="slide11.xml"/><Relationship Id="rId3" Type="http://schemas.openxmlformats.org/officeDocument/2006/relationships/slide" Target="slide4.xml"/><Relationship Id="rId7" Type="http://schemas.openxmlformats.org/officeDocument/2006/relationships/slide" Target="slide10.xml"/><Relationship Id="rId2" Type="http://schemas.openxmlformats.org/officeDocument/2006/relationships/slide" Target="slide3.xml"/><Relationship Id="rId1" Type="http://schemas.openxmlformats.org/officeDocument/2006/relationships/slideLayout" Target="../slideLayouts/slideLayout2.xml"/><Relationship Id="rId6" Type="http://schemas.openxmlformats.org/officeDocument/2006/relationships/slide" Target="slide7.xml"/><Relationship Id="rId5" Type="http://schemas.openxmlformats.org/officeDocument/2006/relationships/slide" Target="slide6.xml"/><Relationship Id="rId4" Type="http://schemas.openxmlformats.org/officeDocument/2006/relationships/slide" Target="slide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HTTP Request Response Fundamentals</a:t>
            </a:r>
            <a:endParaRPr lang="id-ID" dirty="0"/>
          </a:p>
        </p:txBody>
      </p:sp>
      <p:sp>
        <p:nvSpPr>
          <p:cNvPr id="3" name="Subtitle 2"/>
          <p:cNvSpPr>
            <a:spLocks noGrp="1"/>
          </p:cNvSpPr>
          <p:nvPr>
            <p:ph type="subTitle" idx="1"/>
          </p:nvPr>
        </p:nvSpPr>
        <p:spPr>
          <a:xfrm>
            <a:off x="1154955" y="4777380"/>
            <a:ext cx="8825658" cy="351211"/>
          </a:xfrm>
        </p:spPr>
        <p:txBody>
          <a:bodyPr>
            <a:normAutofit lnSpcReduction="10000"/>
          </a:bodyPr>
          <a:lstStyle/>
          <a:p>
            <a:r>
              <a:rPr lang="en-US" dirty="0"/>
              <a:t>By: </a:t>
            </a:r>
            <a:r>
              <a:rPr lang="en-US" dirty="0" err="1"/>
              <a:t>Aulia</a:t>
            </a:r>
            <a:r>
              <a:rPr lang="en-US" dirty="0"/>
              <a:t> </a:t>
            </a:r>
            <a:r>
              <a:rPr lang="en-US" dirty="0" err="1"/>
              <a:t>Nurulita</a:t>
            </a:r>
            <a:r>
              <a:rPr lang="en-US" dirty="0"/>
              <a:t> </a:t>
            </a:r>
            <a:r>
              <a:rPr lang="en-US" dirty="0" err="1"/>
              <a:t>Isnaini</a:t>
            </a:r>
            <a:endParaRPr lang="id-ID" dirty="0"/>
          </a:p>
        </p:txBody>
      </p:sp>
    </p:spTree>
    <p:extLst>
      <p:ext uri="{BB962C8B-B14F-4D97-AF65-F5344CB8AC3E}">
        <p14:creationId xmlns:p14="http://schemas.microsoft.com/office/powerpoint/2010/main" val="1338201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5494" y="268941"/>
            <a:ext cx="10131425" cy="627529"/>
          </a:xfrm>
        </p:spPr>
        <p:txBody>
          <a:bodyPr>
            <a:normAutofit fontScale="90000"/>
          </a:bodyPr>
          <a:lstStyle/>
          <a:p>
            <a:r>
              <a:rPr lang="en-US" dirty="0"/>
              <a:t>HTTP Methods</a:t>
            </a:r>
            <a:endParaRPr lang="id-ID" dirty="0"/>
          </a:p>
        </p:txBody>
      </p:sp>
      <p:sp>
        <p:nvSpPr>
          <p:cNvPr id="4" name="TextBox 3"/>
          <p:cNvSpPr txBox="1"/>
          <p:nvPr/>
        </p:nvSpPr>
        <p:spPr>
          <a:xfrm>
            <a:off x="255494" y="896470"/>
            <a:ext cx="11524130" cy="646331"/>
          </a:xfrm>
          <a:prstGeom prst="rect">
            <a:avLst/>
          </a:prstGeom>
          <a:noFill/>
        </p:spPr>
        <p:txBody>
          <a:bodyPr wrap="square" rtlCol="0">
            <a:spAutoFit/>
          </a:bodyPr>
          <a:lstStyle/>
          <a:p>
            <a:r>
              <a:rPr lang="en-US" dirty="0"/>
              <a:t>HTTP methods are used to tell the server what kind of request the client sends, which affect how the server will respond. </a:t>
            </a:r>
          </a:p>
          <a:p>
            <a:r>
              <a:rPr lang="en-US" dirty="0"/>
              <a:t>Common HTTP Methods that are used frequently are as follows:</a:t>
            </a:r>
            <a:endParaRPr lang="id-ID" dirty="0"/>
          </a:p>
        </p:txBody>
      </p:sp>
      <p:sp>
        <p:nvSpPr>
          <p:cNvPr id="5" name="TextBox 4"/>
          <p:cNvSpPr txBox="1"/>
          <p:nvPr/>
        </p:nvSpPr>
        <p:spPr>
          <a:xfrm>
            <a:off x="255494" y="1769888"/>
            <a:ext cx="11524130" cy="923330"/>
          </a:xfrm>
          <a:prstGeom prst="rect">
            <a:avLst/>
          </a:prstGeom>
          <a:noFill/>
        </p:spPr>
        <p:txBody>
          <a:bodyPr wrap="square" rtlCol="0">
            <a:spAutoFit/>
          </a:bodyPr>
          <a:lstStyle/>
          <a:p>
            <a:r>
              <a:rPr lang="en-US" b="1" dirty="0"/>
              <a:t>GET</a:t>
            </a:r>
          </a:p>
          <a:p>
            <a:r>
              <a:rPr lang="en-US" dirty="0"/>
              <a:t>This request method used to retrieve information from server. When requesting data, the body request is not available</a:t>
            </a:r>
          </a:p>
          <a:p>
            <a:endParaRPr lang="id-ID" b="1" dirty="0"/>
          </a:p>
        </p:txBody>
      </p:sp>
      <p:sp>
        <p:nvSpPr>
          <p:cNvPr id="6" name="TextBox 5"/>
          <p:cNvSpPr txBox="1"/>
          <p:nvPr/>
        </p:nvSpPr>
        <p:spPr>
          <a:xfrm>
            <a:off x="255494" y="2693218"/>
            <a:ext cx="11307615" cy="646331"/>
          </a:xfrm>
          <a:prstGeom prst="rect">
            <a:avLst/>
          </a:prstGeom>
          <a:noFill/>
        </p:spPr>
        <p:txBody>
          <a:bodyPr wrap="square" rtlCol="0">
            <a:spAutoFit/>
          </a:bodyPr>
          <a:lstStyle/>
          <a:p>
            <a:r>
              <a:rPr lang="en-US" b="1" dirty="0"/>
              <a:t>POST</a:t>
            </a:r>
          </a:p>
          <a:p>
            <a:r>
              <a:rPr lang="en-US" dirty="0"/>
              <a:t>This request used to send data to the server. In another word, it’s used to create data in the server.</a:t>
            </a:r>
            <a:endParaRPr lang="id-ID" dirty="0"/>
          </a:p>
        </p:txBody>
      </p:sp>
      <p:sp>
        <p:nvSpPr>
          <p:cNvPr id="7" name="TextBox 6"/>
          <p:cNvSpPr txBox="1"/>
          <p:nvPr/>
        </p:nvSpPr>
        <p:spPr>
          <a:xfrm>
            <a:off x="255494" y="3587520"/>
            <a:ext cx="11307615" cy="646331"/>
          </a:xfrm>
          <a:prstGeom prst="rect">
            <a:avLst/>
          </a:prstGeom>
          <a:noFill/>
        </p:spPr>
        <p:txBody>
          <a:bodyPr wrap="square" rtlCol="0">
            <a:spAutoFit/>
          </a:bodyPr>
          <a:lstStyle/>
          <a:p>
            <a:r>
              <a:rPr lang="en-US" b="1" dirty="0"/>
              <a:t>PUT</a:t>
            </a:r>
          </a:p>
          <a:p>
            <a:r>
              <a:rPr lang="en-US" dirty="0"/>
              <a:t>This request used to update current data in the server. In another word, it’s used to replace existing data in the server.</a:t>
            </a:r>
            <a:endParaRPr lang="id-ID" dirty="0"/>
          </a:p>
        </p:txBody>
      </p:sp>
      <p:sp>
        <p:nvSpPr>
          <p:cNvPr id="8" name="TextBox 7"/>
          <p:cNvSpPr txBox="1"/>
          <p:nvPr/>
        </p:nvSpPr>
        <p:spPr>
          <a:xfrm>
            <a:off x="255493" y="4510850"/>
            <a:ext cx="11307615" cy="646331"/>
          </a:xfrm>
          <a:prstGeom prst="rect">
            <a:avLst/>
          </a:prstGeom>
          <a:noFill/>
        </p:spPr>
        <p:txBody>
          <a:bodyPr wrap="square" rtlCol="0">
            <a:spAutoFit/>
          </a:bodyPr>
          <a:lstStyle/>
          <a:p>
            <a:r>
              <a:rPr lang="en-US" b="1" dirty="0"/>
              <a:t>DELETE</a:t>
            </a:r>
          </a:p>
          <a:p>
            <a:r>
              <a:rPr lang="en-US" dirty="0"/>
              <a:t>This request used to delete data in the server. In another word, it’s used to remove existing data in the server.</a:t>
            </a:r>
            <a:endParaRPr lang="id-ID" dirty="0"/>
          </a:p>
        </p:txBody>
      </p:sp>
      <p:sp>
        <p:nvSpPr>
          <p:cNvPr id="9" name="TextBox 8"/>
          <p:cNvSpPr txBox="1"/>
          <p:nvPr/>
        </p:nvSpPr>
        <p:spPr>
          <a:xfrm>
            <a:off x="255493" y="5618954"/>
            <a:ext cx="10609943" cy="923330"/>
          </a:xfrm>
          <a:prstGeom prst="rect">
            <a:avLst/>
          </a:prstGeom>
          <a:noFill/>
        </p:spPr>
        <p:txBody>
          <a:bodyPr wrap="square" rtlCol="0">
            <a:spAutoFit/>
          </a:bodyPr>
          <a:lstStyle/>
          <a:p>
            <a:r>
              <a:rPr lang="en-US" b="1" dirty="0"/>
              <a:t>NOTE: </a:t>
            </a:r>
          </a:p>
          <a:p>
            <a:r>
              <a:rPr lang="en-US" dirty="0"/>
              <a:t>Basically, all PUT and DELETE are the same with POST. Those PUT and DELETE are available mostly in API Request not in Web Interface Request. </a:t>
            </a:r>
            <a:endParaRPr lang="id-ID" dirty="0"/>
          </a:p>
        </p:txBody>
      </p:sp>
    </p:spTree>
    <p:extLst>
      <p:ext uri="{BB962C8B-B14F-4D97-AF65-F5344CB8AC3E}">
        <p14:creationId xmlns:p14="http://schemas.microsoft.com/office/powerpoint/2010/main" val="13188424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7801" y="261257"/>
            <a:ext cx="10131425" cy="580571"/>
          </a:xfrm>
        </p:spPr>
        <p:txBody>
          <a:bodyPr>
            <a:normAutofit fontScale="90000"/>
          </a:bodyPr>
          <a:lstStyle/>
          <a:p>
            <a:r>
              <a:rPr lang="en-US" dirty="0"/>
              <a:t>HTTP Status codes</a:t>
            </a:r>
            <a:endParaRPr lang="id-ID" dirty="0"/>
          </a:p>
        </p:txBody>
      </p:sp>
      <p:sp>
        <p:nvSpPr>
          <p:cNvPr id="4" name="TextBox 3"/>
          <p:cNvSpPr txBox="1"/>
          <p:nvPr/>
        </p:nvSpPr>
        <p:spPr>
          <a:xfrm>
            <a:off x="177801" y="1001486"/>
            <a:ext cx="11680370" cy="923330"/>
          </a:xfrm>
          <a:prstGeom prst="rect">
            <a:avLst/>
          </a:prstGeom>
          <a:noFill/>
        </p:spPr>
        <p:txBody>
          <a:bodyPr wrap="square" rtlCol="0">
            <a:spAutoFit/>
          </a:bodyPr>
          <a:lstStyle/>
          <a:p>
            <a:r>
              <a:rPr lang="en-US" dirty="0"/>
              <a:t>HTTP Status Codes are defined codes that the server will respond which indicate the status of the processed request. In another word, we can see whether our request is success or not, available or not, found or not in the server and etc.</a:t>
            </a:r>
          </a:p>
          <a:p>
            <a:r>
              <a:rPr lang="en-US" dirty="0"/>
              <a:t>Status Code itself is 3 digit integer followed by Reason that explains the status code.</a:t>
            </a:r>
            <a:endParaRPr lang="id-ID" dirty="0"/>
          </a:p>
        </p:txBody>
      </p:sp>
      <p:graphicFrame>
        <p:nvGraphicFramePr>
          <p:cNvPr id="5" name="Table 4"/>
          <p:cNvGraphicFramePr>
            <a:graphicFrameLocks noGrp="1"/>
          </p:cNvGraphicFramePr>
          <p:nvPr>
            <p:extLst>
              <p:ext uri="{D42A27DB-BD31-4B8C-83A1-F6EECF244321}">
                <p14:modId xmlns:p14="http://schemas.microsoft.com/office/powerpoint/2010/main" val="3872396942"/>
              </p:ext>
            </p:extLst>
          </p:nvPr>
        </p:nvGraphicFramePr>
        <p:xfrm>
          <a:off x="362857" y="2098523"/>
          <a:ext cx="11495314" cy="4210837"/>
        </p:xfrm>
        <a:graphic>
          <a:graphicData uri="http://schemas.openxmlformats.org/drawingml/2006/table">
            <a:tbl>
              <a:tblPr firstRow="1" bandRow="1">
                <a:tableStyleId>{5C22544A-7EE6-4342-B048-85BDC9FD1C3A}</a:tableStyleId>
              </a:tblPr>
              <a:tblGrid>
                <a:gridCol w="2438400">
                  <a:extLst>
                    <a:ext uri="{9D8B030D-6E8A-4147-A177-3AD203B41FA5}">
                      <a16:colId xmlns:a16="http://schemas.microsoft.com/office/drawing/2014/main" val="20000"/>
                    </a:ext>
                  </a:extLst>
                </a:gridCol>
                <a:gridCol w="9056914">
                  <a:extLst>
                    <a:ext uri="{9D8B030D-6E8A-4147-A177-3AD203B41FA5}">
                      <a16:colId xmlns:a16="http://schemas.microsoft.com/office/drawing/2014/main" val="20001"/>
                    </a:ext>
                  </a:extLst>
                </a:gridCol>
              </a:tblGrid>
              <a:tr h="370840">
                <a:tc>
                  <a:txBody>
                    <a:bodyPr/>
                    <a:lstStyle/>
                    <a:p>
                      <a:r>
                        <a:rPr lang="en-US" sz="1800" dirty="0"/>
                        <a:t>Code</a:t>
                      </a:r>
                      <a:endParaRPr lang="id-ID" sz="1800" dirty="0"/>
                    </a:p>
                  </a:txBody>
                  <a:tcPr/>
                </a:tc>
                <a:tc>
                  <a:txBody>
                    <a:bodyPr/>
                    <a:lstStyle/>
                    <a:p>
                      <a:r>
                        <a:rPr lang="en-US" sz="1800" dirty="0"/>
                        <a:t>Description</a:t>
                      </a:r>
                      <a:endParaRPr lang="id-ID" sz="1800" dirty="0"/>
                    </a:p>
                  </a:txBody>
                  <a:tcPr/>
                </a:tc>
                <a:extLst>
                  <a:ext uri="{0D108BD9-81ED-4DB2-BD59-A6C34878D82A}">
                    <a16:rowId xmlns:a16="http://schemas.microsoft.com/office/drawing/2014/main" val="10000"/>
                  </a:ext>
                </a:extLst>
              </a:tr>
              <a:tr h="685317">
                <a:tc>
                  <a:txBody>
                    <a:bodyPr/>
                    <a:lstStyle/>
                    <a:p>
                      <a:r>
                        <a:rPr lang="en-US" sz="1800" b="1" dirty="0"/>
                        <a:t>1xx</a:t>
                      </a:r>
                      <a:r>
                        <a:rPr lang="en-US" sz="1800" baseline="0" dirty="0"/>
                        <a:t>: Informational</a:t>
                      </a:r>
                      <a:endParaRPr lang="id-ID" sz="1800" dirty="0"/>
                    </a:p>
                  </a:txBody>
                  <a:tcPr/>
                </a:tc>
                <a:tc>
                  <a:txBody>
                    <a:bodyPr/>
                    <a:lstStyle/>
                    <a:p>
                      <a:r>
                        <a:rPr lang="en-US" sz="1800" b="0" i="0" kern="1200" dirty="0">
                          <a:solidFill>
                            <a:schemeClr val="dk1"/>
                          </a:solidFill>
                          <a:effectLst/>
                          <a:latin typeface="+mn-lt"/>
                          <a:ea typeface="+mn-ea"/>
                          <a:cs typeface="+mn-cs"/>
                        </a:rPr>
                        <a:t>It means the request has been received and the process is continuing.</a:t>
                      </a:r>
                    </a:p>
                    <a:p>
                      <a:r>
                        <a:rPr lang="en-US" sz="1800" b="0" i="0" kern="1200" dirty="0">
                          <a:solidFill>
                            <a:schemeClr val="dk1"/>
                          </a:solidFill>
                          <a:effectLst/>
                          <a:latin typeface="+mn-lt"/>
                          <a:ea typeface="+mn-ea"/>
                          <a:cs typeface="+mn-cs"/>
                        </a:rPr>
                        <a:t>Ex: </a:t>
                      </a:r>
                      <a:r>
                        <a:rPr lang="en-US" sz="1800" b="1" i="0" kern="1200" dirty="0">
                          <a:solidFill>
                            <a:schemeClr val="dk1"/>
                          </a:solidFill>
                          <a:effectLst/>
                          <a:latin typeface="+mn-lt"/>
                          <a:ea typeface="+mn-ea"/>
                          <a:cs typeface="+mn-cs"/>
                        </a:rPr>
                        <a:t>100</a:t>
                      </a:r>
                      <a:r>
                        <a:rPr lang="en-US" sz="1800" b="0" i="0" kern="1200" dirty="0">
                          <a:solidFill>
                            <a:schemeClr val="dk1"/>
                          </a:solidFill>
                          <a:effectLst/>
                          <a:latin typeface="+mn-lt"/>
                          <a:ea typeface="+mn-ea"/>
                          <a:cs typeface="+mn-cs"/>
                        </a:rPr>
                        <a:t> Continue</a:t>
                      </a:r>
                      <a:endParaRPr lang="id-ID" sz="1800" dirty="0"/>
                    </a:p>
                  </a:txBody>
                  <a:tcPr/>
                </a:tc>
                <a:extLst>
                  <a:ext uri="{0D108BD9-81ED-4DB2-BD59-A6C34878D82A}">
                    <a16:rowId xmlns:a16="http://schemas.microsoft.com/office/drawing/2014/main" val="10001"/>
                  </a:ext>
                </a:extLst>
              </a:tr>
              <a:tr h="662940">
                <a:tc>
                  <a:txBody>
                    <a:bodyPr/>
                    <a:lstStyle/>
                    <a:p>
                      <a:r>
                        <a:rPr lang="en-US" sz="1800" b="1" dirty="0"/>
                        <a:t>2xx</a:t>
                      </a:r>
                      <a:r>
                        <a:rPr lang="en-US" sz="1800" dirty="0"/>
                        <a:t>:</a:t>
                      </a:r>
                      <a:r>
                        <a:rPr lang="en-US" sz="1800" baseline="0" dirty="0"/>
                        <a:t> Success</a:t>
                      </a:r>
                      <a:endParaRPr lang="id-ID" sz="1800" dirty="0"/>
                    </a:p>
                  </a:txBody>
                  <a:tcPr/>
                </a:tc>
                <a:tc>
                  <a:txBody>
                    <a:bodyPr/>
                    <a:lstStyle/>
                    <a:p>
                      <a:r>
                        <a:rPr lang="en-US" sz="1800" b="0" i="0" kern="1200" dirty="0">
                          <a:solidFill>
                            <a:schemeClr val="dk1"/>
                          </a:solidFill>
                          <a:effectLst/>
                          <a:latin typeface="+mn-lt"/>
                          <a:ea typeface="+mn-ea"/>
                          <a:cs typeface="+mn-cs"/>
                        </a:rPr>
                        <a:t>It means the action was successfully received, understood, and accepted.</a:t>
                      </a:r>
                    </a:p>
                    <a:p>
                      <a:r>
                        <a:rPr lang="en-US" sz="1800" b="0" i="0" kern="1200" dirty="0">
                          <a:solidFill>
                            <a:schemeClr val="dk1"/>
                          </a:solidFill>
                          <a:effectLst/>
                          <a:latin typeface="+mn-lt"/>
                          <a:ea typeface="+mn-ea"/>
                          <a:cs typeface="+mn-cs"/>
                        </a:rPr>
                        <a:t>Ex: </a:t>
                      </a:r>
                      <a:r>
                        <a:rPr lang="en-US" sz="1800" b="1" i="0" kern="1200" dirty="0">
                          <a:solidFill>
                            <a:schemeClr val="dk1"/>
                          </a:solidFill>
                          <a:effectLst/>
                          <a:latin typeface="+mn-lt"/>
                          <a:ea typeface="+mn-ea"/>
                          <a:cs typeface="+mn-cs"/>
                        </a:rPr>
                        <a:t>200</a:t>
                      </a:r>
                      <a:r>
                        <a:rPr lang="en-US" sz="1800" b="0" i="0" kern="1200" dirty="0">
                          <a:solidFill>
                            <a:schemeClr val="dk1"/>
                          </a:solidFill>
                          <a:effectLst/>
                          <a:latin typeface="+mn-lt"/>
                          <a:ea typeface="+mn-ea"/>
                          <a:cs typeface="+mn-cs"/>
                        </a:rPr>
                        <a:t> OK, </a:t>
                      </a:r>
                      <a:r>
                        <a:rPr lang="en-US" sz="1800" b="1" i="0" kern="1200" dirty="0">
                          <a:solidFill>
                            <a:schemeClr val="dk1"/>
                          </a:solidFill>
                          <a:effectLst/>
                          <a:latin typeface="+mn-lt"/>
                          <a:ea typeface="+mn-ea"/>
                          <a:cs typeface="+mn-cs"/>
                        </a:rPr>
                        <a:t>201 </a:t>
                      </a:r>
                      <a:r>
                        <a:rPr lang="en-US" sz="1800" b="0" i="0" kern="1200" dirty="0">
                          <a:solidFill>
                            <a:schemeClr val="dk1"/>
                          </a:solidFill>
                          <a:effectLst/>
                          <a:latin typeface="+mn-lt"/>
                          <a:ea typeface="+mn-ea"/>
                          <a:cs typeface="+mn-cs"/>
                        </a:rPr>
                        <a:t>Created, </a:t>
                      </a:r>
                      <a:r>
                        <a:rPr lang="en-US" sz="1800" b="1" i="0" kern="1200" dirty="0">
                          <a:solidFill>
                            <a:schemeClr val="dk1"/>
                          </a:solidFill>
                          <a:effectLst/>
                          <a:latin typeface="+mn-lt"/>
                          <a:ea typeface="+mn-ea"/>
                          <a:cs typeface="+mn-cs"/>
                        </a:rPr>
                        <a:t>202 </a:t>
                      </a:r>
                      <a:r>
                        <a:rPr lang="en-US" sz="1800" b="0" i="0" kern="1200" dirty="0">
                          <a:solidFill>
                            <a:schemeClr val="dk1"/>
                          </a:solidFill>
                          <a:effectLst/>
                          <a:latin typeface="+mn-lt"/>
                          <a:ea typeface="+mn-ea"/>
                          <a:cs typeface="+mn-cs"/>
                        </a:rPr>
                        <a:t>Accepted</a:t>
                      </a:r>
                      <a:endParaRPr lang="id-ID" sz="1800" dirty="0"/>
                    </a:p>
                  </a:txBody>
                  <a:tcPr/>
                </a:tc>
                <a:extLst>
                  <a:ext uri="{0D108BD9-81ED-4DB2-BD59-A6C34878D82A}">
                    <a16:rowId xmlns:a16="http://schemas.microsoft.com/office/drawing/2014/main" val="10002"/>
                  </a:ext>
                </a:extLst>
              </a:tr>
              <a:tr h="640080">
                <a:tc>
                  <a:txBody>
                    <a:bodyPr/>
                    <a:lstStyle/>
                    <a:p>
                      <a:r>
                        <a:rPr lang="en-US" sz="1800" b="1" dirty="0"/>
                        <a:t>3xx</a:t>
                      </a:r>
                      <a:r>
                        <a:rPr lang="en-US" sz="1800" dirty="0"/>
                        <a:t>:</a:t>
                      </a:r>
                      <a:r>
                        <a:rPr lang="en-US" sz="1800" baseline="0" dirty="0"/>
                        <a:t> Redirection</a:t>
                      </a:r>
                      <a:endParaRPr lang="id-ID" sz="1800" dirty="0"/>
                    </a:p>
                  </a:txBody>
                  <a:tcPr/>
                </a:tc>
                <a:tc>
                  <a:txBody>
                    <a:bodyPr/>
                    <a:lstStyle/>
                    <a:p>
                      <a:r>
                        <a:rPr lang="en-US" sz="1800" b="0" i="0" kern="1200" dirty="0">
                          <a:solidFill>
                            <a:schemeClr val="dk1"/>
                          </a:solidFill>
                          <a:effectLst/>
                          <a:latin typeface="+mn-lt"/>
                          <a:ea typeface="+mn-ea"/>
                          <a:cs typeface="+mn-cs"/>
                        </a:rPr>
                        <a:t>It means further action must be taken in order to complete the request.</a:t>
                      </a:r>
                    </a:p>
                    <a:p>
                      <a:r>
                        <a:rPr lang="en-US" sz="1800" b="0" i="0" kern="1200" dirty="0">
                          <a:solidFill>
                            <a:schemeClr val="dk1"/>
                          </a:solidFill>
                          <a:effectLst/>
                          <a:latin typeface="+mn-lt"/>
                          <a:ea typeface="+mn-ea"/>
                          <a:cs typeface="+mn-cs"/>
                        </a:rPr>
                        <a:t>Ex: </a:t>
                      </a:r>
                      <a:r>
                        <a:rPr lang="en-US" sz="1800" b="1" i="0" kern="1200" dirty="0">
                          <a:solidFill>
                            <a:schemeClr val="dk1"/>
                          </a:solidFill>
                          <a:effectLst/>
                          <a:latin typeface="+mn-lt"/>
                          <a:ea typeface="+mn-ea"/>
                          <a:cs typeface="+mn-cs"/>
                        </a:rPr>
                        <a:t>301</a:t>
                      </a:r>
                      <a:r>
                        <a:rPr lang="en-US" sz="1800" b="0" i="0" kern="1200" dirty="0">
                          <a:solidFill>
                            <a:schemeClr val="dk1"/>
                          </a:solidFill>
                          <a:effectLst/>
                          <a:latin typeface="+mn-lt"/>
                          <a:ea typeface="+mn-ea"/>
                          <a:cs typeface="+mn-cs"/>
                        </a:rPr>
                        <a:t> Moved</a:t>
                      </a:r>
                      <a:r>
                        <a:rPr lang="en-US" sz="1800" b="0" i="0" kern="1200" baseline="0" dirty="0">
                          <a:solidFill>
                            <a:schemeClr val="dk1"/>
                          </a:solidFill>
                          <a:effectLst/>
                          <a:latin typeface="+mn-lt"/>
                          <a:ea typeface="+mn-ea"/>
                          <a:cs typeface="+mn-cs"/>
                        </a:rPr>
                        <a:t> Permanently, </a:t>
                      </a:r>
                      <a:r>
                        <a:rPr lang="en-US" sz="1800" b="1" i="0" kern="1200" baseline="0" dirty="0">
                          <a:solidFill>
                            <a:schemeClr val="dk1"/>
                          </a:solidFill>
                          <a:effectLst/>
                          <a:latin typeface="+mn-lt"/>
                          <a:ea typeface="+mn-ea"/>
                          <a:cs typeface="+mn-cs"/>
                        </a:rPr>
                        <a:t>302 </a:t>
                      </a:r>
                      <a:r>
                        <a:rPr lang="en-US" sz="1800" b="0" i="0" kern="1200" baseline="0" dirty="0">
                          <a:solidFill>
                            <a:schemeClr val="dk1"/>
                          </a:solidFill>
                          <a:effectLst/>
                          <a:latin typeface="+mn-lt"/>
                          <a:ea typeface="+mn-ea"/>
                          <a:cs typeface="+mn-cs"/>
                        </a:rPr>
                        <a:t>Found</a:t>
                      </a:r>
                    </a:p>
                  </a:txBody>
                  <a:tcPr/>
                </a:tc>
                <a:extLst>
                  <a:ext uri="{0D108BD9-81ED-4DB2-BD59-A6C34878D82A}">
                    <a16:rowId xmlns:a16="http://schemas.microsoft.com/office/drawing/2014/main" val="10003"/>
                  </a:ext>
                </a:extLst>
              </a:tr>
              <a:tr h="662940">
                <a:tc>
                  <a:txBody>
                    <a:bodyPr/>
                    <a:lstStyle/>
                    <a:p>
                      <a:r>
                        <a:rPr lang="en-US" sz="1800" b="1" dirty="0"/>
                        <a:t>4xx</a:t>
                      </a:r>
                      <a:r>
                        <a:rPr lang="en-US" sz="1800" dirty="0"/>
                        <a:t>: Client Error</a:t>
                      </a:r>
                      <a:endParaRPr lang="id-ID" sz="1800" dirty="0"/>
                    </a:p>
                  </a:txBody>
                  <a:tcPr/>
                </a:tc>
                <a:tc>
                  <a:txBody>
                    <a:bodyPr/>
                    <a:lstStyle/>
                    <a:p>
                      <a:r>
                        <a:rPr lang="en-US" sz="1800" b="0" i="0" kern="1200" dirty="0">
                          <a:solidFill>
                            <a:schemeClr val="dk1"/>
                          </a:solidFill>
                          <a:effectLst/>
                          <a:latin typeface="+mn-lt"/>
                          <a:ea typeface="+mn-ea"/>
                          <a:cs typeface="+mn-cs"/>
                        </a:rPr>
                        <a:t>It means the request contains incorrect syntax or cannot be fulfilled.</a:t>
                      </a:r>
                    </a:p>
                    <a:p>
                      <a:r>
                        <a:rPr lang="en-US" sz="1800" b="0" i="0" kern="1200" dirty="0">
                          <a:solidFill>
                            <a:schemeClr val="dk1"/>
                          </a:solidFill>
                          <a:effectLst/>
                          <a:latin typeface="+mn-lt"/>
                          <a:ea typeface="+mn-ea"/>
                          <a:cs typeface="+mn-cs"/>
                        </a:rPr>
                        <a:t>Ex: </a:t>
                      </a:r>
                      <a:r>
                        <a:rPr lang="en-US" sz="1800" b="1" i="0" kern="1200" dirty="0">
                          <a:solidFill>
                            <a:schemeClr val="dk1"/>
                          </a:solidFill>
                          <a:effectLst/>
                          <a:latin typeface="+mn-lt"/>
                          <a:ea typeface="+mn-ea"/>
                          <a:cs typeface="+mn-cs"/>
                        </a:rPr>
                        <a:t>400</a:t>
                      </a:r>
                      <a:r>
                        <a:rPr lang="en-US" sz="1800" b="0" i="0" kern="1200" dirty="0">
                          <a:solidFill>
                            <a:schemeClr val="dk1"/>
                          </a:solidFill>
                          <a:effectLst/>
                          <a:latin typeface="+mn-lt"/>
                          <a:ea typeface="+mn-ea"/>
                          <a:cs typeface="+mn-cs"/>
                        </a:rPr>
                        <a:t> Bad</a:t>
                      </a:r>
                      <a:r>
                        <a:rPr lang="en-US" sz="1800" b="0" i="0" kern="1200" baseline="0" dirty="0">
                          <a:solidFill>
                            <a:schemeClr val="dk1"/>
                          </a:solidFill>
                          <a:effectLst/>
                          <a:latin typeface="+mn-lt"/>
                          <a:ea typeface="+mn-ea"/>
                          <a:cs typeface="+mn-cs"/>
                        </a:rPr>
                        <a:t> Request, </a:t>
                      </a:r>
                      <a:r>
                        <a:rPr lang="en-US" sz="1800" b="1" i="0" kern="1200" baseline="0" dirty="0">
                          <a:solidFill>
                            <a:schemeClr val="dk1"/>
                          </a:solidFill>
                          <a:effectLst/>
                          <a:latin typeface="+mn-lt"/>
                          <a:ea typeface="+mn-ea"/>
                          <a:cs typeface="+mn-cs"/>
                        </a:rPr>
                        <a:t>401 </a:t>
                      </a:r>
                      <a:r>
                        <a:rPr lang="en-US" sz="1800" b="0" i="0" kern="1200" baseline="0" dirty="0">
                          <a:solidFill>
                            <a:schemeClr val="dk1"/>
                          </a:solidFill>
                          <a:effectLst/>
                          <a:latin typeface="+mn-lt"/>
                          <a:ea typeface="+mn-ea"/>
                          <a:cs typeface="+mn-cs"/>
                        </a:rPr>
                        <a:t>Unauthorized, </a:t>
                      </a:r>
                      <a:r>
                        <a:rPr lang="en-US" sz="1800" b="1" i="0" kern="1200" baseline="0" dirty="0">
                          <a:solidFill>
                            <a:schemeClr val="dk1"/>
                          </a:solidFill>
                          <a:effectLst/>
                          <a:latin typeface="+mn-lt"/>
                          <a:ea typeface="+mn-ea"/>
                          <a:cs typeface="+mn-cs"/>
                        </a:rPr>
                        <a:t>404</a:t>
                      </a:r>
                      <a:r>
                        <a:rPr lang="en-US" sz="1800" b="0" i="0" kern="1200" baseline="0" dirty="0">
                          <a:solidFill>
                            <a:schemeClr val="dk1"/>
                          </a:solidFill>
                          <a:effectLst/>
                          <a:latin typeface="+mn-lt"/>
                          <a:ea typeface="+mn-ea"/>
                          <a:cs typeface="+mn-cs"/>
                        </a:rPr>
                        <a:t> Not Found</a:t>
                      </a:r>
                      <a:endParaRPr lang="id-ID" sz="1800" dirty="0"/>
                    </a:p>
                  </a:txBody>
                  <a:tcPr/>
                </a:tc>
                <a:extLst>
                  <a:ext uri="{0D108BD9-81ED-4DB2-BD59-A6C34878D82A}">
                    <a16:rowId xmlns:a16="http://schemas.microsoft.com/office/drawing/2014/main" val="10004"/>
                  </a:ext>
                </a:extLst>
              </a:tr>
              <a:tr h="1188720">
                <a:tc>
                  <a:txBody>
                    <a:bodyPr/>
                    <a:lstStyle/>
                    <a:p>
                      <a:r>
                        <a:rPr lang="en-US" sz="1800" b="1" dirty="0"/>
                        <a:t>5xx: </a:t>
                      </a:r>
                      <a:r>
                        <a:rPr lang="en-US" sz="1800" b="0" dirty="0"/>
                        <a:t>Server Error</a:t>
                      </a:r>
                      <a:endParaRPr lang="id-ID" sz="1800" b="0" dirty="0"/>
                    </a:p>
                  </a:txBody>
                  <a:tcPr/>
                </a:tc>
                <a:tc>
                  <a:txBody>
                    <a:bodyPr/>
                    <a:lstStyle/>
                    <a:p>
                      <a:r>
                        <a:rPr lang="en-US" sz="1800" b="0" i="0" kern="1200" dirty="0">
                          <a:solidFill>
                            <a:schemeClr val="dk1"/>
                          </a:solidFill>
                          <a:effectLst/>
                          <a:latin typeface="+mn-lt"/>
                          <a:ea typeface="+mn-ea"/>
                          <a:cs typeface="+mn-cs"/>
                        </a:rPr>
                        <a:t>It means the server failed to fulfill the request.</a:t>
                      </a:r>
                    </a:p>
                    <a:p>
                      <a:r>
                        <a:rPr lang="en-US" sz="1800" b="0" i="0" kern="1200" dirty="0">
                          <a:solidFill>
                            <a:schemeClr val="dk1"/>
                          </a:solidFill>
                          <a:effectLst/>
                          <a:latin typeface="+mn-lt"/>
                          <a:ea typeface="+mn-ea"/>
                          <a:cs typeface="+mn-cs"/>
                        </a:rPr>
                        <a:t>Ex: </a:t>
                      </a:r>
                      <a:r>
                        <a:rPr lang="en-US" sz="1800" b="1" i="0" kern="1200" dirty="0">
                          <a:solidFill>
                            <a:schemeClr val="dk1"/>
                          </a:solidFill>
                          <a:effectLst/>
                          <a:latin typeface="+mn-lt"/>
                          <a:ea typeface="+mn-ea"/>
                          <a:cs typeface="+mn-cs"/>
                        </a:rPr>
                        <a:t>500</a:t>
                      </a:r>
                      <a:r>
                        <a:rPr lang="en-US" sz="1800" b="0" i="0" kern="1200" dirty="0">
                          <a:solidFill>
                            <a:schemeClr val="dk1"/>
                          </a:solidFill>
                          <a:effectLst/>
                          <a:latin typeface="+mn-lt"/>
                          <a:ea typeface="+mn-ea"/>
                          <a:cs typeface="+mn-cs"/>
                        </a:rPr>
                        <a:t> Internal Server Error, </a:t>
                      </a:r>
                      <a:r>
                        <a:rPr lang="en-US" sz="1800" b="1" i="0" kern="1200" dirty="0">
                          <a:solidFill>
                            <a:schemeClr val="dk1"/>
                          </a:solidFill>
                          <a:effectLst/>
                          <a:latin typeface="+mn-lt"/>
                          <a:ea typeface="+mn-ea"/>
                          <a:cs typeface="+mn-cs"/>
                        </a:rPr>
                        <a:t>502 </a:t>
                      </a:r>
                      <a:r>
                        <a:rPr lang="en-US" sz="1800" b="0" i="0" kern="1200" dirty="0">
                          <a:solidFill>
                            <a:schemeClr val="dk1"/>
                          </a:solidFill>
                          <a:effectLst/>
                          <a:latin typeface="+mn-lt"/>
                          <a:ea typeface="+mn-ea"/>
                          <a:cs typeface="+mn-cs"/>
                        </a:rPr>
                        <a:t>Bad Gateway</a:t>
                      </a:r>
                      <a:endParaRPr lang="id-ID" sz="1800" dirty="0"/>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0142962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2" y="609601"/>
            <a:ext cx="11201399" cy="702365"/>
          </a:xfrm>
        </p:spPr>
        <p:txBody>
          <a:bodyPr>
            <a:normAutofit/>
          </a:bodyPr>
          <a:lstStyle/>
          <a:p>
            <a:r>
              <a:rPr lang="en-US" sz="3200" dirty="0"/>
              <a:t>Contents</a:t>
            </a:r>
            <a:endParaRPr lang="id-ID" sz="3200" dirty="0"/>
          </a:p>
        </p:txBody>
      </p:sp>
      <p:sp>
        <p:nvSpPr>
          <p:cNvPr id="3" name="Content Placeholder 2"/>
          <p:cNvSpPr>
            <a:spLocks noGrp="1"/>
          </p:cNvSpPr>
          <p:nvPr>
            <p:ph idx="1"/>
          </p:nvPr>
        </p:nvSpPr>
        <p:spPr>
          <a:xfrm>
            <a:off x="685801" y="1222872"/>
            <a:ext cx="11201399" cy="3144469"/>
          </a:xfrm>
        </p:spPr>
        <p:txBody>
          <a:bodyPr>
            <a:normAutofit/>
          </a:bodyPr>
          <a:lstStyle/>
          <a:p>
            <a:r>
              <a:rPr lang="en-US" dirty="0">
                <a:hlinkClick r:id="rId2" action="ppaction://hlinksldjump"/>
              </a:rPr>
              <a:t>HTTP Overview</a:t>
            </a:r>
            <a:endParaRPr lang="en-US" dirty="0"/>
          </a:p>
          <a:p>
            <a:r>
              <a:rPr lang="en-US" dirty="0">
                <a:hlinkClick r:id="rId3" action="ppaction://hlinksldjump"/>
              </a:rPr>
              <a:t>HTTP Basic Architecture</a:t>
            </a:r>
            <a:endParaRPr lang="en-US" dirty="0"/>
          </a:p>
          <a:p>
            <a:r>
              <a:rPr lang="en-US" dirty="0">
                <a:hlinkClick r:id="rId4" action="ppaction://hlinksldjump"/>
              </a:rPr>
              <a:t>HTTP in OSI Layer</a:t>
            </a:r>
            <a:endParaRPr lang="en-US" dirty="0"/>
          </a:p>
          <a:p>
            <a:r>
              <a:rPr lang="en-US" dirty="0">
                <a:hlinkClick r:id="rId5" action="ppaction://hlinksldjump"/>
              </a:rPr>
              <a:t>HTTP Request</a:t>
            </a:r>
            <a:endParaRPr lang="en-US" dirty="0"/>
          </a:p>
          <a:p>
            <a:r>
              <a:rPr lang="en-US" dirty="0">
                <a:hlinkClick r:id="rId6" action="ppaction://hlinksldjump"/>
              </a:rPr>
              <a:t>HTTP Response</a:t>
            </a:r>
            <a:endParaRPr lang="en-US" dirty="0"/>
          </a:p>
          <a:p>
            <a:r>
              <a:rPr lang="en-US" dirty="0">
                <a:hlinkClick r:id="rId7" action="ppaction://hlinksldjump"/>
              </a:rPr>
              <a:t>HTTP Methods</a:t>
            </a:r>
            <a:endParaRPr lang="en-US" dirty="0"/>
          </a:p>
          <a:p>
            <a:r>
              <a:rPr lang="en-US" dirty="0">
                <a:hlinkClick r:id="rId8" action="ppaction://hlinksldjump"/>
              </a:rPr>
              <a:t>HTTP Status Codes</a:t>
            </a:r>
            <a:endParaRPr lang="en-US" dirty="0"/>
          </a:p>
        </p:txBody>
      </p:sp>
    </p:spTree>
    <p:extLst>
      <p:ext uri="{BB962C8B-B14F-4D97-AF65-F5344CB8AC3E}">
        <p14:creationId xmlns:p14="http://schemas.microsoft.com/office/powerpoint/2010/main" val="11619430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609600"/>
            <a:ext cx="10131425" cy="649357"/>
          </a:xfrm>
        </p:spPr>
        <p:txBody>
          <a:bodyPr/>
          <a:lstStyle/>
          <a:p>
            <a:r>
              <a:rPr lang="en-US" dirty="0"/>
              <a:t>HTTP </a:t>
            </a:r>
            <a:r>
              <a:rPr lang="en-US" dirty="0" err="1"/>
              <a:t>OvervieW</a:t>
            </a:r>
            <a:endParaRPr lang="id-ID" dirty="0"/>
          </a:p>
        </p:txBody>
      </p:sp>
      <p:sp>
        <p:nvSpPr>
          <p:cNvPr id="3" name="Content Placeholder 2"/>
          <p:cNvSpPr>
            <a:spLocks noGrp="1"/>
          </p:cNvSpPr>
          <p:nvPr>
            <p:ph idx="1"/>
          </p:nvPr>
        </p:nvSpPr>
        <p:spPr>
          <a:xfrm>
            <a:off x="685800" y="1258957"/>
            <a:ext cx="10131425" cy="3586619"/>
          </a:xfrm>
        </p:spPr>
        <p:txBody>
          <a:bodyPr/>
          <a:lstStyle/>
          <a:p>
            <a:r>
              <a:rPr lang="en-US" dirty="0"/>
              <a:t>HTTP stands for Hypertext Transfer Protocol</a:t>
            </a:r>
          </a:p>
          <a:p>
            <a:r>
              <a:rPr lang="en-US" dirty="0"/>
              <a:t>HTTP is core technology for web applications</a:t>
            </a:r>
          </a:p>
          <a:p>
            <a:r>
              <a:rPr lang="en-US" dirty="0"/>
              <a:t>HTTP is TCP based communication protocol with default port 80</a:t>
            </a:r>
          </a:p>
          <a:p>
            <a:r>
              <a:rPr lang="en-US" dirty="0"/>
              <a:t>HTTPS is secure version of HTTP with postfix S which means Secure. This protocol uses port 443</a:t>
            </a:r>
          </a:p>
          <a:p>
            <a:r>
              <a:rPr lang="en-US" dirty="0"/>
              <a:t>Because HTTP uses TCP protocol, it is not only able to send/receive text based data, but also different kind of data such as images, videos, application, </a:t>
            </a:r>
            <a:r>
              <a:rPr lang="en-US" dirty="0" err="1"/>
              <a:t>etc</a:t>
            </a:r>
            <a:endParaRPr lang="en-US" dirty="0"/>
          </a:p>
          <a:p>
            <a:r>
              <a:rPr lang="en-US" dirty="0"/>
              <a:t>HTTP is connectionless protocol</a:t>
            </a:r>
          </a:p>
          <a:p>
            <a:r>
              <a:rPr lang="en-US" dirty="0"/>
              <a:t>HTTP must contain client which sends the request and server which processes the request and sends back to the client</a:t>
            </a:r>
            <a:endParaRPr lang="id-ID" dirty="0"/>
          </a:p>
        </p:txBody>
      </p:sp>
    </p:spTree>
    <p:extLst>
      <p:ext uri="{BB962C8B-B14F-4D97-AF65-F5344CB8AC3E}">
        <p14:creationId xmlns:p14="http://schemas.microsoft.com/office/powerpoint/2010/main" val="32710019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609600"/>
            <a:ext cx="10131425" cy="718159"/>
          </a:xfrm>
        </p:spPr>
        <p:txBody>
          <a:bodyPr/>
          <a:lstStyle/>
          <a:p>
            <a:r>
              <a:rPr lang="en-US" dirty="0"/>
              <a:t>http basic architecture	</a:t>
            </a:r>
            <a:endParaRPr lang="id-ID" dirty="0"/>
          </a:p>
        </p:txBody>
      </p:sp>
      <p:sp>
        <p:nvSpPr>
          <p:cNvPr id="4" name="Rounded Rectangle 3"/>
          <p:cNvSpPr/>
          <p:nvPr/>
        </p:nvSpPr>
        <p:spPr>
          <a:xfrm>
            <a:off x="200412" y="1868399"/>
            <a:ext cx="1850724" cy="776613"/>
          </a:xfrm>
          <a:prstGeom prst="roundRect">
            <a:avLst/>
          </a:prstGeom>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t>Web Client</a:t>
            </a:r>
            <a:endParaRPr lang="id-ID" dirty="0"/>
          </a:p>
        </p:txBody>
      </p:sp>
      <p:sp>
        <p:nvSpPr>
          <p:cNvPr id="5" name="Bent-Up Arrow 4"/>
          <p:cNvSpPr/>
          <p:nvPr/>
        </p:nvSpPr>
        <p:spPr>
          <a:xfrm rot="5400000">
            <a:off x="1576523" y="2066699"/>
            <a:ext cx="1215023" cy="2724602"/>
          </a:xfrm>
          <a:prstGeom prst="bentUpArrow">
            <a:avLst/>
          </a:prstGeom>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id-ID" dirty="0"/>
          </a:p>
        </p:txBody>
      </p:sp>
      <p:sp>
        <p:nvSpPr>
          <p:cNvPr id="6" name="Minus 5"/>
          <p:cNvSpPr/>
          <p:nvPr/>
        </p:nvSpPr>
        <p:spPr>
          <a:xfrm rot="16200000">
            <a:off x="997385" y="3079837"/>
            <a:ext cx="5927941" cy="1841325"/>
          </a:xfrm>
          <a:prstGeom prst="mathMinus">
            <a:avLst/>
          </a:prstGeom>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solidFill>
                  <a:schemeClr val="bg2">
                    <a:lumMod val="50000"/>
                  </a:schemeClr>
                </a:solidFill>
              </a:rPr>
              <a:t>HTTP Protocol</a:t>
            </a:r>
            <a:endParaRPr lang="id-ID" sz="2400" dirty="0">
              <a:solidFill>
                <a:schemeClr val="bg2">
                  <a:lumMod val="50000"/>
                </a:schemeClr>
              </a:solidFill>
            </a:endParaRPr>
          </a:p>
        </p:txBody>
      </p:sp>
      <p:sp>
        <p:nvSpPr>
          <p:cNvPr id="7" name="Round Diagonal Corner Rectangle 6"/>
          <p:cNvSpPr/>
          <p:nvPr/>
        </p:nvSpPr>
        <p:spPr>
          <a:xfrm>
            <a:off x="5893494" y="1756776"/>
            <a:ext cx="2267211" cy="870558"/>
          </a:xfrm>
          <a:prstGeom prst="round2DiagRect">
            <a:avLst/>
          </a:prstGeom>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t>Web Server</a:t>
            </a:r>
            <a:endParaRPr lang="id-ID" dirty="0"/>
          </a:p>
        </p:txBody>
      </p:sp>
      <p:sp>
        <p:nvSpPr>
          <p:cNvPr id="8" name="Left Arrow 7"/>
          <p:cNvSpPr/>
          <p:nvPr/>
        </p:nvSpPr>
        <p:spPr>
          <a:xfrm>
            <a:off x="4406035" y="1935271"/>
            <a:ext cx="1359071" cy="513567"/>
          </a:xfrm>
          <a:prstGeom prst="leftArrow">
            <a:avLst/>
          </a:prstGeom>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id-ID"/>
          </a:p>
        </p:txBody>
      </p:sp>
      <p:sp>
        <p:nvSpPr>
          <p:cNvPr id="9" name="Rectangle 8"/>
          <p:cNvSpPr/>
          <p:nvPr/>
        </p:nvSpPr>
        <p:spPr>
          <a:xfrm>
            <a:off x="5923246" y="3407078"/>
            <a:ext cx="2267211" cy="933189"/>
          </a:xfrm>
          <a:prstGeom prst="rect">
            <a:avLst/>
          </a:prstGeom>
        </p:spPr>
        <p:style>
          <a:lnRef idx="2">
            <a:schemeClr val="accent1">
              <a:shade val="50000"/>
            </a:schemeClr>
          </a:lnRef>
          <a:fillRef idx="1002">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t>Web Interface</a:t>
            </a:r>
            <a:endParaRPr lang="id-ID" dirty="0"/>
          </a:p>
        </p:txBody>
      </p:sp>
      <p:sp>
        <p:nvSpPr>
          <p:cNvPr id="11" name="Flowchart: Magnetic Disk 10"/>
          <p:cNvSpPr/>
          <p:nvPr/>
        </p:nvSpPr>
        <p:spPr>
          <a:xfrm>
            <a:off x="5931073" y="5110619"/>
            <a:ext cx="2267211" cy="1039660"/>
          </a:xfrm>
          <a:prstGeom prst="flowChartMagneticDisk">
            <a:avLst/>
          </a:prstGeom>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t>Database</a:t>
            </a:r>
            <a:endParaRPr lang="id-ID" dirty="0"/>
          </a:p>
        </p:txBody>
      </p:sp>
      <p:sp>
        <p:nvSpPr>
          <p:cNvPr id="13" name="Up-Down Arrow 12"/>
          <p:cNvSpPr/>
          <p:nvPr/>
        </p:nvSpPr>
        <p:spPr>
          <a:xfrm>
            <a:off x="6911237" y="2718147"/>
            <a:ext cx="250521" cy="588725"/>
          </a:xfrm>
          <a:prstGeom prst="upDownArrow">
            <a:avLst/>
          </a:prstGeom>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id-ID"/>
          </a:p>
        </p:txBody>
      </p:sp>
      <p:sp>
        <p:nvSpPr>
          <p:cNvPr id="14" name="Up-Down Arrow 13"/>
          <p:cNvSpPr/>
          <p:nvPr/>
        </p:nvSpPr>
        <p:spPr>
          <a:xfrm>
            <a:off x="6901839" y="4440475"/>
            <a:ext cx="250521" cy="588725"/>
          </a:xfrm>
          <a:prstGeom prst="upDownArrow">
            <a:avLst/>
          </a:prstGeom>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id-ID"/>
          </a:p>
        </p:txBody>
      </p:sp>
      <p:sp>
        <p:nvSpPr>
          <p:cNvPr id="16" name="Left Arrow 15"/>
          <p:cNvSpPr/>
          <p:nvPr/>
        </p:nvSpPr>
        <p:spPr>
          <a:xfrm rot="10800000">
            <a:off x="4392442" y="3482240"/>
            <a:ext cx="1359071" cy="513567"/>
          </a:xfrm>
          <a:prstGeom prst="leftArrow">
            <a:avLst/>
          </a:prstGeom>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id-ID"/>
          </a:p>
        </p:txBody>
      </p:sp>
      <p:sp>
        <p:nvSpPr>
          <p:cNvPr id="15" name="Left Arrow 7">
            <a:extLst>
              <a:ext uri="{FF2B5EF4-FFF2-40B4-BE49-F238E27FC236}">
                <a16:creationId xmlns:a16="http://schemas.microsoft.com/office/drawing/2014/main" id="{5C5F9A4B-876B-45B7-97D3-4B563B47E28F}"/>
              </a:ext>
            </a:extLst>
          </p:cNvPr>
          <p:cNvSpPr/>
          <p:nvPr/>
        </p:nvSpPr>
        <p:spPr>
          <a:xfrm>
            <a:off x="2193609" y="1935269"/>
            <a:ext cx="1359071" cy="513567"/>
          </a:xfrm>
          <a:prstGeom prst="leftArrow">
            <a:avLst/>
          </a:prstGeom>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id-ID"/>
          </a:p>
        </p:txBody>
      </p:sp>
    </p:spTree>
    <p:extLst>
      <p:ext uri="{BB962C8B-B14F-4D97-AF65-F5344CB8AC3E}">
        <p14:creationId xmlns:p14="http://schemas.microsoft.com/office/powerpoint/2010/main" val="41105467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7807" y="362443"/>
            <a:ext cx="10131425" cy="988629"/>
          </a:xfrm>
        </p:spPr>
        <p:txBody>
          <a:bodyPr/>
          <a:lstStyle/>
          <a:p>
            <a:r>
              <a:rPr lang="en-US" dirty="0"/>
              <a:t>HTTP In </a:t>
            </a:r>
            <a:r>
              <a:rPr lang="en-US" dirty="0" err="1"/>
              <a:t>osi</a:t>
            </a:r>
            <a:r>
              <a:rPr lang="en-US" dirty="0"/>
              <a:t> layer</a:t>
            </a:r>
            <a:endParaRPr lang="id-ID" dirty="0"/>
          </a:p>
        </p:txBody>
      </p:sp>
      <p:sp>
        <p:nvSpPr>
          <p:cNvPr id="3" name="Content Placeholder 2"/>
          <p:cNvSpPr>
            <a:spLocks noGrp="1"/>
          </p:cNvSpPr>
          <p:nvPr>
            <p:ph idx="1"/>
          </p:nvPr>
        </p:nvSpPr>
        <p:spPr>
          <a:xfrm>
            <a:off x="447807" y="1449135"/>
            <a:ext cx="5740051" cy="1515533"/>
          </a:xfrm>
        </p:spPr>
        <p:txBody>
          <a:bodyPr/>
          <a:lstStyle/>
          <a:p>
            <a:r>
              <a:rPr lang="en-US" dirty="0"/>
              <a:t>HTTP  resides in Application Layer in the 7 OSI Layer Concept</a:t>
            </a:r>
          </a:p>
          <a:p>
            <a:r>
              <a:rPr lang="en-US" dirty="0"/>
              <a:t>HTTP directly communicates with Application that’s used to send/receive the HTTP message(s)</a:t>
            </a:r>
          </a:p>
          <a:p>
            <a:pPr marL="0" indent="0">
              <a:buNone/>
            </a:pPr>
            <a:endParaRPr lang="en-US" dirty="0"/>
          </a:p>
          <a:p>
            <a:endParaRPr lang="id-ID" dirty="0"/>
          </a:p>
        </p:txBody>
      </p:sp>
      <p:sp>
        <p:nvSpPr>
          <p:cNvPr id="5" name="Rectangle 4"/>
          <p:cNvSpPr/>
          <p:nvPr/>
        </p:nvSpPr>
        <p:spPr>
          <a:xfrm>
            <a:off x="8780745" y="286475"/>
            <a:ext cx="3056355" cy="792385"/>
          </a:xfrm>
          <a:prstGeom prst="rect">
            <a:avLst/>
          </a:prstGeom>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t>Application</a:t>
            </a:r>
          </a:p>
          <a:p>
            <a:pPr algn="ctr"/>
            <a:r>
              <a:rPr lang="en-US" sz="1400" i="1" dirty="0"/>
              <a:t>(Request/Response Occurred)</a:t>
            </a:r>
            <a:endParaRPr lang="id-ID" sz="1400" i="1" dirty="0"/>
          </a:p>
        </p:txBody>
      </p:sp>
      <p:sp>
        <p:nvSpPr>
          <p:cNvPr id="6" name="Rectangle 5"/>
          <p:cNvSpPr/>
          <p:nvPr/>
        </p:nvSpPr>
        <p:spPr>
          <a:xfrm>
            <a:off x="8780743" y="1224535"/>
            <a:ext cx="3056355" cy="792385"/>
          </a:xfrm>
          <a:prstGeom prst="rect">
            <a:avLst/>
          </a:prstGeom>
        </p:spPr>
        <p:style>
          <a:lnRef idx="1">
            <a:schemeClr val="accent4"/>
          </a:lnRef>
          <a:fillRef idx="3">
            <a:schemeClr val="accent4"/>
          </a:fillRef>
          <a:effectRef idx="2">
            <a:schemeClr val="accent4"/>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t>Presentation</a:t>
            </a:r>
          </a:p>
          <a:p>
            <a:pPr algn="ctr"/>
            <a:r>
              <a:rPr lang="en-US" sz="1400" i="1" dirty="0"/>
              <a:t>(Data Representation &amp; Encryption)</a:t>
            </a:r>
            <a:endParaRPr lang="id-ID" sz="1400" i="1" dirty="0"/>
          </a:p>
        </p:txBody>
      </p:sp>
      <p:sp>
        <p:nvSpPr>
          <p:cNvPr id="7" name="Rectangle 6"/>
          <p:cNvSpPr/>
          <p:nvPr/>
        </p:nvSpPr>
        <p:spPr>
          <a:xfrm>
            <a:off x="8780743" y="2150069"/>
            <a:ext cx="3056355" cy="792385"/>
          </a:xfrm>
          <a:prstGeom prst="rect">
            <a:avLst/>
          </a:prstGeom>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t>Session</a:t>
            </a:r>
          </a:p>
          <a:p>
            <a:pPr algn="ctr"/>
            <a:r>
              <a:rPr lang="en-US" sz="1400" i="1" dirty="0"/>
              <a:t>(</a:t>
            </a:r>
            <a:r>
              <a:rPr lang="en-US" sz="1400" i="1" dirty="0" err="1"/>
              <a:t>Interhost</a:t>
            </a:r>
            <a:r>
              <a:rPr lang="en-US" sz="1400" i="1" dirty="0"/>
              <a:t> Communication)</a:t>
            </a:r>
            <a:endParaRPr lang="id-ID" sz="1400" i="1" dirty="0"/>
          </a:p>
        </p:txBody>
      </p:sp>
      <p:sp>
        <p:nvSpPr>
          <p:cNvPr id="8" name="Rectangle 7"/>
          <p:cNvSpPr/>
          <p:nvPr/>
        </p:nvSpPr>
        <p:spPr>
          <a:xfrm>
            <a:off x="8780743" y="3063077"/>
            <a:ext cx="3056355" cy="792385"/>
          </a:xfrm>
          <a:prstGeom prst="rect">
            <a:avLst/>
          </a:prstGeom>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t>Transport</a:t>
            </a:r>
          </a:p>
          <a:p>
            <a:pPr algn="ctr"/>
            <a:r>
              <a:rPr lang="en-US" sz="1400" i="1" dirty="0"/>
              <a:t>(End-To-End Connections and Reliability)</a:t>
            </a:r>
            <a:endParaRPr lang="id-ID" sz="1400" i="1" dirty="0"/>
          </a:p>
        </p:txBody>
      </p:sp>
      <p:sp>
        <p:nvSpPr>
          <p:cNvPr id="9" name="Rectangle 8"/>
          <p:cNvSpPr/>
          <p:nvPr/>
        </p:nvSpPr>
        <p:spPr>
          <a:xfrm>
            <a:off x="8780742" y="3976085"/>
            <a:ext cx="3056355" cy="792385"/>
          </a:xfrm>
          <a:prstGeom prst="rect">
            <a:avLst/>
          </a:prstGeom>
        </p:spPr>
        <p:style>
          <a:lnRef idx="0">
            <a:schemeClr val="dk1"/>
          </a:lnRef>
          <a:fillRef idx="3">
            <a:schemeClr val="dk1"/>
          </a:fillRef>
          <a:effectRef idx="3">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t>Network</a:t>
            </a:r>
          </a:p>
          <a:p>
            <a:pPr algn="ctr"/>
            <a:r>
              <a:rPr lang="en-US" sz="1400" i="1" dirty="0"/>
              <a:t>(Path Determination &amp; Logical Addressing/IP)</a:t>
            </a:r>
            <a:endParaRPr lang="id-ID" sz="1400" i="1" dirty="0"/>
          </a:p>
        </p:txBody>
      </p:sp>
      <p:sp>
        <p:nvSpPr>
          <p:cNvPr id="10" name="Rectangle 9"/>
          <p:cNvSpPr/>
          <p:nvPr/>
        </p:nvSpPr>
        <p:spPr>
          <a:xfrm>
            <a:off x="8768215" y="4901619"/>
            <a:ext cx="3056355" cy="792385"/>
          </a:xfrm>
          <a:prstGeom prst="rect">
            <a:avLst/>
          </a:prstGeom>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t>Data Link</a:t>
            </a:r>
          </a:p>
          <a:p>
            <a:pPr algn="ctr"/>
            <a:r>
              <a:rPr lang="en-US" sz="1400" i="1" dirty="0"/>
              <a:t>(Physical Addressing – MAC)</a:t>
            </a:r>
            <a:endParaRPr lang="id-ID" sz="1400" i="1" dirty="0"/>
          </a:p>
        </p:txBody>
      </p:sp>
      <p:sp>
        <p:nvSpPr>
          <p:cNvPr id="11" name="Rectangle 10"/>
          <p:cNvSpPr/>
          <p:nvPr/>
        </p:nvSpPr>
        <p:spPr>
          <a:xfrm>
            <a:off x="8780740" y="5814627"/>
            <a:ext cx="3056355" cy="792385"/>
          </a:xfrm>
          <a:prstGeom prst="rect">
            <a:avLst/>
          </a:prstGeom>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t>Physical</a:t>
            </a:r>
          </a:p>
          <a:p>
            <a:pPr algn="ctr"/>
            <a:r>
              <a:rPr lang="en-US" sz="1400" i="1" dirty="0"/>
              <a:t>(Media, Signal and Binary Transmission)</a:t>
            </a:r>
            <a:endParaRPr lang="id-ID" sz="1400" i="1" dirty="0"/>
          </a:p>
        </p:txBody>
      </p:sp>
      <p:cxnSp>
        <p:nvCxnSpPr>
          <p:cNvPr id="22" name="Elbow Connector 21"/>
          <p:cNvCxnSpPr/>
          <p:nvPr/>
        </p:nvCxnSpPr>
        <p:spPr>
          <a:xfrm rot="10800000" flipV="1">
            <a:off x="6857063" y="682668"/>
            <a:ext cx="1836000" cy="2259786"/>
          </a:xfrm>
          <a:prstGeom prst="bentConnector2">
            <a:avLst/>
          </a:prstGeom>
          <a:ln w="57150">
            <a:solidFill>
              <a:schemeClr val="tx1">
                <a:lumMod val="65000"/>
              </a:schemeClr>
            </a:solidFill>
            <a:tailEnd type="triangle"/>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5924812" y="3056352"/>
            <a:ext cx="2041742" cy="601249"/>
          </a:xfrm>
          <a:prstGeom prst="rect">
            <a:avLst/>
          </a:prstGeom>
        </p:spPr>
        <p:style>
          <a:lnRef idx="3">
            <a:schemeClr val="lt1"/>
          </a:lnRef>
          <a:fillRef idx="1">
            <a:schemeClr val="dk1"/>
          </a:fillRef>
          <a:effectRef idx="1">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t>HTTP/HTTPS</a:t>
            </a:r>
            <a:endParaRPr lang="id-ID" dirty="0"/>
          </a:p>
        </p:txBody>
      </p:sp>
    </p:spTree>
    <p:extLst>
      <p:ext uri="{BB962C8B-B14F-4D97-AF65-F5344CB8AC3E}">
        <p14:creationId xmlns:p14="http://schemas.microsoft.com/office/powerpoint/2010/main" val="18649829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158663"/>
            <a:ext cx="10131425" cy="755737"/>
          </a:xfrm>
        </p:spPr>
        <p:txBody>
          <a:bodyPr/>
          <a:lstStyle/>
          <a:p>
            <a:r>
              <a:rPr lang="en-US" dirty="0"/>
              <a:t>HTTP Request</a:t>
            </a:r>
            <a:endParaRPr lang="id-ID" dirty="0"/>
          </a:p>
        </p:txBody>
      </p:sp>
      <p:sp>
        <p:nvSpPr>
          <p:cNvPr id="4" name="TextBox 3"/>
          <p:cNvSpPr txBox="1"/>
          <p:nvPr/>
        </p:nvSpPr>
        <p:spPr>
          <a:xfrm>
            <a:off x="914401" y="1439305"/>
            <a:ext cx="3657600" cy="1754326"/>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US" dirty="0">
                <a:solidFill>
                  <a:srgbClr val="FFC000"/>
                </a:solidFill>
              </a:rPr>
              <a:t>A Request-Line</a:t>
            </a:r>
          </a:p>
          <a:p>
            <a:r>
              <a:rPr lang="en-US" i="1" dirty="0">
                <a:solidFill>
                  <a:srgbClr val="FFC000"/>
                </a:solidFill>
              </a:rPr>
              <a:t>&lt;CRLF&gt;</a:t>
            </a:r>
          </a:p>
          <a:p>
            <a:r>
              <a:rPr lang="en-US" dirty="0">
                <a:solidFill>
                  <a:srgbClr val="FFC000"/>
                </a:solidFill>
              </a:rPr>
              <a:t>Zero or more headers</a:t>
            </a:r>
          </a:p>
          <a:p>
            <a:r>
              <a:rPr lang="en-US" dirty="0">
                <a:solidFill>
                  <a:srgbClr val="FFC000"/>
                </a:solidFill>
              </a:rPr>
              <a:t>&lt;EMPTY_LINE&gt;</a:t>
            </a:r>
          </a:p>
          <a:p>
            <a:r>
              <a:rPr lang="en-US" dirty="0">
                <a:solidFill>
                  <a:srgbClr val="FFC000"/>
                </a:solidFill>
              </a:rPr>
              <a:t>Optionally a message body</a:t>
            </a:r>
          </a:p>
          <a:p>
            <a:endParaRPr lang="id-ID" dirty="0">
              <a:solidFill>
                <a:srgbClr val="FFC000"/>
              </a:solidFill>
            </a:endParaRPr>
          </a:p>
        </p:txBody>
      </p:sp>
      <p:sp>
        <p:nvSpPr>
          <p:cNvPr id="6" name="TextBox 5"/>
          <p:cNvSpPr txBox="1"/>
          <p:nvPr/>
        </p:nvSpPr>
        <p:spPr>
          <a:xfrm>
            <a:off x="814192" y="914400"/>
            <a:ext cx="9281786" cy="646331"/>
          </a:xfrm>
          <a:prstGeom prst="rect">
            <a:avLst/>
          </a:prstGeom>
          <a:noFill/>
        </p:spPr>
        <p:txBody>
          <a:bodyPr wrap="square" rtlCol="0">
            <a:spAutoFit/>
          </a:bodyPr>
          <a:lstStyle/>
          <a:p>
            <a:r>
              <a:rPr lang="en-US" dirty="0"/>
              <a:t>When client sends a request to a specific server, the request message will be as follow:</a:t>
            </a:r>
          </a:p>
          <a:p>
            <a:endParaRPr lang="id-ID" dirty="0"/>
          </a:p>
        </p:txBody>
      </p:sp>
      <p:sp>
        <p:nvSpPr>
          <p:cNvPr id="7" name="TextBox 6"/>
          <p:cNvSpPr txBox="1"/>
          <p:nvPr/>
        </p:nvSpPr>
        <p:spPr>
          <a:xfrm>
            <a:off x="4871061" y="1439306"/>
            <a:ext cx="4925859" cy="1477328"/>
          </a:xfrm>
          <a:prstGeom prst="rect">
            <a:avLst/>
          </a:prstGeom>
          <a:noFill/>
        </p:spPr>
        <p:txBody>
          <a:bodyPr wrap="square" rtlCol="0">
            <a:spAutoFit/>
          </a:bodyPr>
          <a:lstStyle/>
          <a:p>
            <a:pPr marL="285738" indent="-285738">
              <a:buFont typeface="Arial" panose="020B0604020202020204" pitchFamily="34" charset="0"/>
              <a:buChar char="•"/>
            </a:pPr>
            <a:r>
              <a:rPr lang="en-US" dirty="0"/>
              <a:t>Request Line : [Method] [HTTP Version]</a:t>
            </a:r>
          </a:p>
          <a:p>
            <a:pPr marL="285738" indent="-285738">
              <a:buFont typeface="Arial" panose="020B0604020202020204" pitchFamily="34" charset="0"/>
              <a:buChar char="•"/>
            </a:pPr>
            <a:r>
              <a:rPr lang="en-US" dirty="0"/>
              <a:t>Headers: List of additional information about the request</a:t>
            </a:r>
          </a:p>
          <a:p>
            <a:pPr marL="285738" indent="-285738">
              <a:buFont typeface="Arial" panose="020B0604020202020204" pitchFamily="34" charset="0"/>
              <a:buChar char="•"/>
            </a:pPr>
            <a:r>
              <a:rPr lang="en-US" dirty="0"/>
              <a:t>Message Body: Data to be passed to the server. Only available if the request is not GET request.</a:t>
            </a:r>
            <a:endParaRPr lang="id-ID" dirty="0"/>
          </a:p>
        </p:txBody>
      </p:sp>
      <p:sp>
        <p:nvSpPr>
          <p:cNvPr id="8" name="TextBox 7"/>
          <p:cNvSpPr txBox="1"/>
          <p:nvPr/>
        </p:nvSpPr>
        <p:spPr>
          <a:xfrm>
            <a:off x="851771" y="3432132"/>
            <a:ext cx="3482235" cy="369332"/>
          </a:xfrm>
          <a:prstGeom prst="rect">
            <a:avLst/>
          </a:prstGeom>
          <a:noFill/>
        </p:spPr>
        <p:txBody>
          <a:bodyPr wrap="square" rtlCol="0">
            <a:spAutoFit/>
          </a:bodyPr>
          <a:lstStyle/>
          <a:p>
            <a:r>
              <a:rPr lang="en-US" dirty="0"/>
              <a:t>Samples of GET and POST requests: </a:t>
            </a:r>
            <a:endParaRPr lang="id-ID" dirty="0"/>
          </a:p>
        </p:txBody>
      </p:sp>
      <p:sp>
        <p:nvSpPr>
          <p:cNvPr id="9" name="TextBox 8"/>
          <p:cNvSpPr txBox="1"/>
          <p:nvPr/>
        </p:nvSpPr>
        <p:spPr>
          <a:xfrm>
            <a:off x="162840" y="4049370"/>
            <a:ext cx="5649237" cy="1477328"/>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id-ID" dirty="0">
                <a:solidFill>
                  <a:srgbClr val="FFC000"/>
                </a:solidFill>
              </a:rPr>
              <a:t>GET /Api/Products HTTP/1.1</a:t>
            </a:r>
            <a:endParaRPr lang="en-US" dirty="0">
              <a:solidFill>
                <a:srgbClr val="FFC000"/>
              </a:solidFill>
            </a:endParaRPr>
          </a:p>
          <a:p>
            <a:r>
              <a:rPr lang="id-ID" dirty="0">
                <a:solidFill>
                  <a:srgbClr val="FFC000"/>
                </a:solidFill>
              </a:rPr>
              <a:t>Host: localhost:1141</a:t>
            </a:r>
            <a:endParaRPr lang="en-US" dirty="0">
              <a:solidFill>
                <a:srgbClr val="FFC000"/>
              </a:solidFill>
            </a:endParaRPr>
          </a:p>
          <a:p>
            <a:r>
              <a:rPr lang="id-ID" dirty="0">
                <a:solidFill>
                  <a:srgbClr val="FFC000"/>
                </a:solidFill>
              </a:rPr>
              <a:t>Content-Type: application/json</a:t>
            </a:r>
            <a:endParaRPr lang="en-US" dirty="0">
              <a:solidFill>
                <a:srgbClr val="FFC000"/>
              </a:solidFill>
            </a:endParaRPr>
          </a:p>
          <a:p>
            <a:r>
              <a:rPr lang="id-ID" dirty="0">
                <a:solidFill>
                  <a:srgbClr val="FFC000"/>
                </a:solidFill>
              </a:rPr>
              <a:t>Cache-Control: no-cache</a:t>
            </a:r>
            <a:endParaRPr lang="en-US" dirty="0">
              <a:solidFill>
                <a:srgbClr val="FFC000"/>
              </a:solidFill>
            </a:endParaRPr>
          </a:p>
          <a:p>
            <a:r>
              <a:rPr lang="id-ID" dirty="0">
                <a:solidFill>
                  <a:srgbClr val="FFC000"/>
                </a:solidFill>
              </a:rPr>
              <a:t>Postman-Token: b6e00014-070e-e34f-cd5a-586d68954f3a</a:t>
            </a:r>
          </a:p>
        </p:txBody>
      </p:sp>
      <p:sp>
        <p:nvSpPr>
          <p:cNvPr id="11" name="TextBox 10"/>
          <p:cNvSpPr txBox="1"/>
          <p:nvPr/>
        </p:nvSpPr>
        <p:spPr>
          <a:xfrm>
            <a:off x="6025019" y="3193631"/>
            <a:ext cx="5962390" cy="3416320"/>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id-ID" dirty="0">
                <a:solidFill>
                  <a:srgbClr val="FFC000"/>
                </a:solidFill>
              </a:rPr>
              <a:t>POST /Api/Products HTTP/1.1</a:t>
            </a:r>
          </a:p>
          <a:p>
            <a:r>
              <a:rPr lang="id-ID" dirty="0">
                <a:solidFill>
                  <a:srgbClr val="FFC000"/>
                </a:solidFill>
              </a:rPr>
              <a:t>Host: localhost:1141</a:t>
            </a:r>
          </a:p>
          <a:p>
            <a:r>
              <a:rPr lang="id-ID" dirty="0">
                <a:solidFill>
                  <a:srgbClr val="FFC000"/>
                </a:solidFill>
              </a:rPr>
              <a:t>Content-Type: application/json</a:t>
            </a:r>
          </a:p>
          <a:p>
            <a:r>
              <a:rPr lang="id-ID" dirty="0">
                <a:solidFill>
                  <a:srgbClr val="FFC000"/>
                </a:solidFill>
              </a:rPr>
              <a:t>Api-Creator: Mirza Ghulam Rasyid</a:t>
            </a:r>
          </a:p>
          <a:p>
            <a:r>
              <a:rPr lang="id-ID" dirty="0">
                <a:solidFill>
                  <a:srgbClr val="FFC000"/>
                </a:solidFill>
              </a:rPr>
              <a:t>Cache-Control: no-cache</a:t>
            </a:r>
          </a:p>
          <a:p>
            <a:r>
              <a:rPr lang="id-ID" dirty="0">
                <a:solidFill>
                  <a:srgbClr val="FFC000"/>
                </a:solidFill>
              </a:rPr>
              <a:t>Postman-Token: f4f7c761-98d8-ac0b-b51d-1ac33de48771</a:t>
            </a:r>
          </a:p>
          <a:p>
            <a:endParaRPr lang="id-ID" dirty="0">
              <a:solidFill>
                <a:srgbClr val="FFC000"/>
              </a:solidFill>
            </a:endParaRPr>
          </a:p>
          <a:p>
            <a:r>
              <a:rPr lang="id-ID" dirty="0">
                <a:solidFill>
                  <a:srgbClr val="FFC000"/>
                </a:solidFill>
              </a:rPr>
              <a:t>{</a:t>
            </a:r>
          </a:p>
          <a:p>
            <a:r>
              <a:rPr lang="id-ID" dirty="0">
                <a:solidFill>
                  <a:srgbClr val="FFC000"/>
                </a:solidFill>
              </a:rPr>
              <a:t>        "ProductName": "RAM 8GB",</a:t>
            </a:r>
          </a:p>
          <a:p>
            <a:r>
              <a:rPr lang="id-ID" dirty="0">
                <a:solidFill>
                  <a:srgbClr val="FFC000"/>
                </a:solidFill>
              </a:rPr>
              <a:t>        "Category": "Hardware",</a:t>
            </a:r>
          </a:p>
          <a:p>
            <a:r>
              <a:rPr lang="id-ID" dirty="0">
                <a:solidFill>
                  <a:srgbClr val="FFC000"/>
                </a:solidFill>
              </a:rPr>
              <a:t>        "Price": 72</a:t>
            </a:r>
          </a:p>
          <a:p>
            <a:r>
              <a:rPr lang="id-ID" dirty="0">
                <a:solidFill>
                  <a:srgbClr val="FFC000"/>
                </a:solidFill>
              </a:rPr>
              <a:t>   }</a:t>
            </a:r>
          </a:p>
        </p:txBody>
      </p:sp>
    </p:spTree>
    <p:extLst>
      <p:ext uri="{BB962C8B-B14F-4D97-AF65-F5344CB8AC3E}">
        <p14:creationId xmlns:p14="http://schemas.microsoft.com/office/powerpoint/2010/main" val="35406943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685801" y="158663"/>
            <a:ext cx="10131425" cy="755737"/>
          </a:xfrm>
        </p:spPr>
        <p:txBody>
          <a:bodyPr/>
          <a:lstStyle/>
          <a:p>
            <a:r>
              <a:rPr lang="en-US" dirty="0"/>
              <a:t>HTTP Response</a:t>
            </a:r>
            <a:endParaRPr lang="id-ID" dirty="0"/>
          </a:p>
        </p:txBody>
      </p:sp>
      <p:sp>
        <p:nvSpPr>
          <p:cNvPr id="5" name="TextBox 4"/>
          <p:cNvSpPr txBox="1"/>
          <p:nvPr/>
        </p:nvSpPr>
        <p:spPr>
          <a:xfrm>
            <a:off x="914401" y="1439305"/>
            <a:ext cx="3657600" cy="1754326"/>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US" dirty="0">
                <a:solidFill>
                  <a:srgbClr val="FFC000"/>
                </a:solidFill>
              </a:rPr>
              <a:t>A Status Line</a:t>
            </a:r>
          </a:p>
          <a:p>
            <a:r>
              <a:rPr lang="en-US" i="1" dirty="0">
                <a:solidFill>
                  <a:srgbClr val="FFC000"/>
                </a:solidFill>
              </a:rPr>
              <a:t>&lt;CRLF&gt;</a:t>
            </a:r>
          </a:p>
          <a:p>
            <a:r>
              <a:rPr lang="en-US" dirty="0">
                <a:solidFill>
                  <a:srgbClr val="FFC000"/>
                </a:solidFill>
              </a:rPr>
              <a:t>Zero or more headers</a:t>
            </a:r>
          </a:p>
          <a:p>
            <a:r>
              <a:rPr lang="en-US" dirty="0">
                <a:solidFill>
                  <a:srgbClr val="FFC000"/>
                </a:solidFill>
              </a:rPr>
              <a:t>&lt;EMPTY_LINE&gt;</a:t>
            </a:r>
          </a:p>
          <a:p>
            <a:r>
              <a:rPr lang="en-US" dirty="0">
                <a:solidFill>
                  <a:srgbClr val="FFC000"/>
                </a:solidFill>
              </a:rPr>
              <a:t>Optionally a message body</a:t>
            </a:r>
          </a:p>
          <a:p>
            <a:endParaRPr lang="id-ID" dirty="0">
              <a:solidFill>
                <a:srgbClr val="FFC000"/>
              </a:solidFill>
            </a:endParaRPr>
          </a:p>
        </p:txBody>
      </p:sp>
      <p:sp>
        <p:nvSpPr>
          <p:cNvPr id="6" name="TextBox 5"/>
          <p:cNvSpPr txBox="1"/>
          <p:nvPr/>
        </p:nvSpPr>
        <p:spPr>
          <a:xfrm>
            <a:off x="814191" y="914400"/>
            <a:ext cx="9720197" cy="369332"/>
          </a:xfrm>
          <a:prstGeom prst="rect">
            <a:avLst/>
          </a:prstGeom>
          <a:noFill/>
        </p:spPr>
        <p:txBody>
          <a:bodyPr wrap="square" rtlCol="0">
            <a:spAutoFit/>
          </a:bodyPr>
          <a:lstStyle/>
          <a:p>
            <a:r>
              <a:rPr lang="en-US" dirty="0"/>
              <a:t>When server processes the client’s request, server will respond and send back the following response :</a:t>
            </a:r>
            <a:endParaRPr lang="id-ID" dirty="0"/>
          </a:p>
        </p:txBody>
      </p:sp>
      <p:sp>
        <p:nvSpPr>
          <p:cNvPr id="7" name="TextBox 6"/>
          <p:cNvSpPr txBox="1"/>
          <p:nvPr/>
        </p:nvSpPr>
        <p:spPr>
          <a:xfrm>
            <a:off x="4871060" y="1439305"/>
            <a:ext cx="6615307" cy="923330"/>
          </a:xfrm>
          <a:prstGeom prst="rect">
            <a:avLst/>
          </a:prstGeom>
          <a:noFill/>
        </p:spPr>
        <p:txBody>
          <a:bodyPr wrap="square" rtlCol="0">
            <a:spAutoFit/>
          </a:bodyPr>
          <a:lstStyle/>
          <a:p>
            <a:pPr marL="285738" indent="-285738">
              <a:buFont typeface="Arial" panose="020B0604020202020204" pitchFamily="34" charset="0"/>
              <a:buChar char="•"/>
            </a:pPr>
            <a:r>
              <a:rPr lang="en-US" dirty="0"/>
              <a:t>Status Line : [HTTP Version] [Status Code] [Reason]</a:t>
            </a:r>
          </a:p>
          <a:p>
            <a:pPr marL="285738" indent="-285738">
              <a:buFont typeface="Arial" panose="020B0604020202020204" pitchFamily="34" charset="0"/>
              <a:buChar char="•"/>
            </a:pPr>
            <a:r>
              <a:rPr lang="en-US" dirty="0"/>
              <a:t>Headers: List of additional information about the response</a:t>
            </a:r>
          </a:p>
          <a:p>
            <a:pPr marL="285738" indent="-285738">
              <a:buFont typeface="Arial" panose="020B0604020202020204" pitchFamily="34" charset="0"/>
              <a:buChar char="•"/>
            </a:pPr>
            <a:r>
              <a:rPr lang="en-US" dirty="0"/>
              <a:t>Message Body: Data to return to the client (Requested Resource)</a:t>
            </a:r>
            <a:endParaRPr lang="id-ID" dirty="0"/>
          </a:p>
        </p:txBody>
      </p:sp>
      <p:sp>
        <p:nvSpPr>
          <p:cNvPr id="8" name="TextBox 7"/>
          <p:cNvSpPr txBox="1"/>
          <p:nvPr/>
        </p:nvSpPr>
        <p:spPr>
          <a:xfrm>
            <a:off x="851771" y="3432132"/>
            <a:ext cx="5817970" cy="369332"/>
          </a:xfrm>
          <a:prstGeom prst="rect">
            <a:avLst/>
          </a:prstGeom>
          <a:noFill/>
        </p:spPr>
        <p:txBody>
          <a:bodyPr wrap="square" rtlCol="0">
            <a:spAutoFit/>
          </a:bodyPr>
          <a:lstStyle/>
          <a:p>
            <a:r>
              <a:rPr lang="en-US" dirty="0"/>
              <a:t>Samples of GET and POST responses will be in the slides: </a:t>
            </a:r>
            <a:endParaRPr lang="id-ID" dirty="0"/>
          </a:p>
        </p:txBody>
      </p:sp>
    </p:spTree>
    <p:extLst>
      <p:ext uri="{BB962C8B-B14F-4D97-AF65-F5344CB8AC3E}">
        <p14:creationId xmlns:p14="http://schemas.microsoft.com/office/powerpoint/2010/main" val="33857159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8663"/>
            <a:ext cx="9710803" cy="693107"/>
          </a:xfrm>
        </p:spPr>
        <p:txBody>
          <a:bodyPr/>
          <a:lstStyle/>
          <a:p>
            <a:r>
              <a:rPr lang="en-US" dirty="0"/>
              <a:t>Sample of Get response</a:t>
            </a:r>
            <a:endParaRPr lang="id-ID" dirty="0"/>
          </a:p>
        </p:txBody>
      </p:sp>
      <p:sp>
        <p:nvSpPr>
          <p:cNvPr id="4" name="TextBox 3"/>
          <p:cNvSpPr txBox="1"/>
          <p:nvPr/>
        </p:nvSpPr>
        <p:spPr>
          <a:xfrm>
            <a:off x="324204" y="1138640"/>
            <a:ext cx="11455419" cy="4247317"/>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id-ID" dirty="0">
                <a:solidFill>
                  <a:srgbClr val="FFC000"/>
                </a:solidFill>
              </a:rPr>
              <a:t>HTTP/1.1 200 OK</a:t>
            </a:r>
          </a:p>
          <a:p>
            <a:r>
              <a:rPr lang="id-ID" dirty="0">
                <a:solidFill>
                  <a:srgbClr val="FFC000"/>
                </a:solidFill>
              </a:rPr>
              <a:t>Cache-Control: no-cache</a:t>
            </a:r>
          </a:p>
          <a:p>
            <a:r>
              <a:rPr lang="id-ID" dirty="0">
                <a:solidFill>
                  <a:srgbClr val="FFC000"/>
                </a:solidFill>
              </a:rPr>
              <a:t>Pragma: no-cache</a:t>
            </a:r>
          </a:p>
          <a:p>
            <a:r>
              <a:rPr lang="id-ID" dirty="0">
                <a:solidFill>
                  <a:srgbClr val="FFC000"/>
                </a:solidFill>
              </a:rPr>
              <a:t>Content-Type: application/xml; charset=utf-8</a:t>
            </a:r>
          </a:p>
          <a:p>
            <a:r>
              <a:rPr lang="id-ID" dirty="0">
                <a:solidFill>
                  <a:srgbClr val="FFC000"/>
                </a:solidFill>
              </a:rPr>
              <a:t>Expires: -1</a:t>
            </a:r>
          </a:p>
          <a:p>
            <a:r>
              <a:rPr lang="id-ID" dirty="0">
                <a:solidFill>
                  <a:srgbClr val="FFC000"/>
                </a:solidFill>
              </a:rPr>
              <a:t>Server: Microsoft-IIS/10.0</a:t>
            </a:r>
          </a:p>
          <a:p>
            <a:r>
              <a:rPr lang="id-ID" dirty="0">
                <a:solidFill>
                  <a:srgbClr val="FFC000"/>
                </a:solidFill>
              </a:rPr>
              <a:t>X-AspNet-Version: 4.0.30319</a:t>
            </a:r>
          </a:p>
          <a:p>
            <a:r>
              <a:rPr lang="id-ID" dirty="0">
                <a:solidFill>
                  <a:srgbClr val="FFC000"/>
                </a:solidFill>
              </a:rPr>
              <a:t>X-Powered-By: ASP.NET</a:t>
            </a:r>
          </a:p>
          <a:p>
            <a:r>
              <a:rPr lang="id-ID" dirty="0">
                <a:solidFill>
                  <a:srgbClr val="FFC000"/>
                </a:solidFill>
              </a:rPr>
              <a:t>Date: Sat, 04 Aug 2018 08:45:36 GMT</a:t>
            </a:r>
          </a:p>
          <a:p>
            <a:r>
              <a:rPr lang="id-ID" dirty="0">
                <a:solidFill>
                  <a:srgbClr val="FFC000"/>
                </a:solidFill>
              </a:rPr>
              <a:t>Content-Length: 769</a:t>
            </a:r>
          </a:p>
          <a:p>
            <a:endParaRPr lang="id-ID" dirty="0">
              <a:solidFill>
                <a:srgbClr val="FFC000"/>
              </a:solidFill>
            </a:endParaRPr>
          </a:p>
          <a:p>
            <a:r>
              <a:rPr lang="id-ID" dirty="0">
                <a:solidFill>
                  <a:srgbClr val="FFC000"/>
                </a:solidFill>
              </a:rPr>
              <a:t>[{"ID":1,"ProductName":"Lenovo G40","Category":"Laptop","Price":345.00},{"ID":2,"ProductName":"Asus ROG","Category":"Laptop","Price":989.00},{"ID":3,"ProductName":"Redmi 5A","Category":"Handphone","Price":124.00},{"ID":4,"ProductName":"Fleco Headphone","Category":"Headphone and Speaker","Price":21.00},{"ID":5,"ProductName":"RAM 8GB","Category":"Hardware","Price":72.00}]</a:t>
            </a:r>
          </a:p>
        </p:txBody>
      </p:sp>
    </p:spTree>
    <p:extLst>
      <p:ext uri="{BB962C8B-B14F-4D97-AF65-F5344CB8AC3E}">
        <p14:creationId xmlns:p14="http://schemas.microsoft.com/office/powerpoint/2010/main" val="2257297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685800" y="158663"/>
            <a:ext cx="9710803" cy="693107"/>
          </a:xfrm>
        </p:spPr>
        <p:txBody>
          <a:bodyPr/>
          <a:lstStyle/>
          <a:p>
            <a:r>
              <a:rPr lang="en-US" dirty="0"/>
              <a:t>Sample of POST response</a:t>
            </a:r>
            <a:endParaRPr lang="id-ID" dirty="0"/>
          </a:p>
        </p:txBody>
      </p:sp>
      <p:sp>
        <p:nvSpPr>
          <p:cNvPr id="7" name="TextBox 6"/>
          <p:cNvSpPr txBox="1"/>
          <p:nvPr/>
        </p:nvSpPr>
        <p:spPr>
          <a:xfrm>
            <a:off x="324204" y="1138640"/>
            <a:ext cx="11455419" cy="3693319"/>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US" dirty="0">
                <a:solidFill>
                  <a:srgbClr val="FFC000"/>
                </a:solidFill>
              </a:rPr>
              <a:t>HTTP/1.1 201 CREATED</a:t>
            </a:r>
          </a:p>
          <a:p>
            <a:r>
              <a:rPr lang="id-ID" dirty="0">
                <a:solidFill>
                  <a:srgbClr val="FFC000"/>
                </a:solidFill>
              </a:rPr>
              <a:t>Cache-Control</a:t>
            </a:r>
            <a:r>
              <a:rPr lang="en-US" dirty="0">
                <a:solidFill>
                  <a:srgbClr val="FFC000"/>
                </a:solidFill>
              </a:rPr>
              <a:t>: </a:t>
            </a:r>
            <a:r>
              <a:rPr lang="id-ID" dirty="0">
                <a:solidFill>
                  <a:srgbClr val="FFC000"/>
                </a:solidFill>
              </a:rPr>
              <a:t>no-cache</a:t>
            </a:r>
          </a:p>
          <a:p>
            <a:r>
              <a:rPr lang="id-ID" dirty="0">
                <a:solidFill>
                  <a:srgbClr val="FFC000"/>
                </a:solidFill>
              </a:rPr>
              <a:t>Content-Length</a:t>
            </a:r>
            <a:r>
              <a:rPr lang="en-US" dirty="0">
                <a:solidFill>
                  <a:srgbClr val="FFC000"/>
                </a:solidFill>
              </a:rPr>
              <a:t>: </a:t>
            </a:r>
            <a:r>
              <a:rPr lang="id-ID" dirty="0">
                <a:solidFill>
                  <a:srgbClr val="FFC000"/>
                </a:solidFill>
              </a:rPr>
              <a:t>69</a:t>
            </a:r>
          </a:p>
          <a:p>
            <a:r>
              <a:rPr lang="id-ID" dirty="0">
                <a:solidFill>
                  <a:srgbClr val="FFC000"/>
                </a:solidFill>
              </a:rPr>
              <a:t>Content-Type</a:t>
            </a:r>
            <a:r>
              <a:rPr lang="en-US" dirty="0">
                <a:solidFill>
                  <a:srgbClr val="FFC000"/>
                </a:solidFill>
              </a:rPr>
              <a:t>: </a:t>
            </a:r>
            <a:r>
              <a:rPr lang="id-ID" dirty="0">
                <a:solidFill>
                  <a:srgbClr val="FFC000"/>
                </a:solidFill>
              </a:rPr>
              <a:t>application/json; charset=utf-8</a:t>
            </a:r>
          </a:p>
          <a:p>
            <a:r>
              <a:rPr lang="id-ID" dirty="0">
                <a:solidFill>
                  <a:srgbClr val="FFC000"/>
                </a:solidFill>
              </a:rPr>
              <a:t>Date</a:t>
            </a:r>
            <a:r>
              <a:rPr lang="en-US" dirty="0">
                <a:solidFill>
                  <a:srgbClr val="FFC000"/>
                </a:solidFill>
              </a:rPr>
              <a:t>: </a:t>
            </a:r>
            <a:r>
              <a:rPr lang="id-ID" dirty="0">
                <a:solidFill>
                  <a:srgbClr val="FFC000"/>
                </a:solidFill>
              </a:rPr>
              <a:t>Sat, 04 Aug 2018 08:54:03 GMT</a:t>
            </a:r>
          </a:p>
          <a:p>
            <a:r>
              <a:rPr lang="id-ID" dirty="0">
                <a:solidFill>
                  <a:srgbClr val="FFC000"/>
                </a:solidFill>
              </a:rPr>
              <a:t>Expires</a:t>
            </a:r>
            <a:r>
              <a:rPr lang="en-US" dirty="0">
                <a:solidFill>
                  <a:srgbClr val="FFC000"/>
                </a:solidFill>
              </a:rPr>
              <a:t>: </a:t>
            </a:r>
            <a:r>
              <a:rPr lang="id-ID" dirty="0">
                <a:solidFill>
                  <a:srgbClr val="FFC000"/>
                </a:solidFill>
              </a:rPr>
              <a:t>-1</a:t>
            </a:r>
          </a:p>
          <a:p>
            <a:r>
              <a:rPr lang="id-ID" dirty="0">
                <a:solidFill>
                  <a:srgbClr val="FFC000"/>
                </a:solidFill>
              </a:rPr>
              <a:t>Location</a:t>
            </a:r>
            <a:r>
              <a:rPr lang="en-US" dirty="0">
                <a:solidFill>
                  <a:srgbClr val="FFC000"/>
                </a:solidFill>
              </a:rPr>
              <a:t>: </a:t>
            </a:r>
            <a:r>
              <a:rPr lang="id-ID" dirty="0">
                <a:solidFill>
                  <a:srgbClr val="FFC000"/>
                </a:solidFill>
              </a:rPr>
              <a:t>http://localhost:1141/api/Products/7</a:t>
            </a:r>
          </a:p>
          <a:p>
            <a:r>
              <a:rPr lang="id-ID" dirty="0">
                <a:solidFill>
                  <a:srgbClr val="FFC000"/>
                </a:solidFill>
              </a:rPr>
              <a:t>Pragma</a:t>
            </a:r>
            <a:r>
              <a:rPr lang="en-US" dirty="0">
                <a:solidFill>
                  <a:srgbClr val="FFC000"/>
                </a:solidFill>
              </a:rPr>
              <a:t>: </a:t>
            </a:r>
            <a:r>
              <a:rPr lang="id-ID" dirty="0">
                <a:solidFill>
                  <a:srgbClr val="FFC000"/>
                </a:solidFill>
              </a:rPr>
              <a:t>no-cache</a:t>
            </a:r>
          </a:p>
          <a:p>
            <a:r>
              <a:rPr lang="id-ID" dirty="0">
                <a:solidFill>
                  <a:srgbClr val="FFC000"/>
                </a:solidFill>
              </a:rPr>
              <a:t>Server</a:t>
            </a:r>
            <a:r>
              <a:rPr lang="en-US" dirty="0">
                <a:solidFill>
                  <a:srgbClr val="FFC000"/>
                </a:solidFill>
              </a:rPr>
              <a:t>: </a:t>
            </a:r>
            <a:r>
              <a:rPr lang="id-ID" dirty="0">
                <a:solidFill>
                  <a:srgbClr val="FFC000"/>
                </a:solidFill>
              </a:rPr>
              <a:t>Microsoft-IIS/10.0</a:t>
            </a:r>
          </a:p>
          <a:p>
            <a:r>
              <a:rPr lang="id-ID" dirty="0">
                <a:solidFill>
                  <a:srgbClr val="FFC000"/>
                </a:solidFill>
              </a:rPr>
              <a:t>X-AspNet-Version</a:t>
            </a:r>
            <a:r>
              <a:rPr lang="en-US" dirty="0">
                <a:solidFill>
                  <a:srgbClr val="FFC000"/>
                </a:solidFill>
              </a:rPr>
              <a:t>: </a:t>
            </a:r>
            <a:r>
              <a:rPr lang="id-ID" dirty="0">
                <a:solidFill>
                  <a:srgbClr val="FFC000"/>
                </a:solidFill>
              </a:rPr>
              <a:t>4.0.30319</a:t>
            </a:r>
          </a:p>
          <a:p>
            <a:r>
              <a:rPr lang="id-ID" dirty="0">
                <a:solidFill>
                  <a:srgbClr val="FFC000"/>
                </a:solidFill>
              </a:rPr>
              <a:t>X-Powered-By</a:t>
            </a:r>
            <a:r>
              <a:rPr lang="en-US" dirty="0">
                <a:solidFill>
                  <a:srgbClr val="FFC000"/>
                </a:solidFill>
              </a:rPr>
              <a:t>: </a:t>
            </a:r>
            <a:r>
              <a:rPr lang="id-ID" dirty="0">
                <a:solidFill>
                  <a:srgbClr val="FFC000"/>
                </a:solidFill>
              </a:rPr>
              <a:t>ASP.NET</a:t>
            </a:r>
          </a:p>
          <a:p>
            <a:endParaRPr lang="id-ID" dirty="0">
              <a:solidFill>
                <a:srgbClr val="FFC000"/>
              </a:solidFill>
            </a:endParaRPr>
          </a:p>
          <a:p>
            <a:r>
              <a:rPr lang="id-ID" dirty="0">
                <a:solidFill>
                  <a:srgbClr val="FFC000"/>
                </a:solidFill>
              </a:rPr>
              <a:t>{"ID":7,"ProductName":"RAM 16GB","Category":"Hardware","Price":102.0}</a:t>
            </a:r>
          </a:p>
        </p:txBody>
      </p:sp>
    </p:spTree>
    <p:extLst>
      <p:ext uri="{BB962C8B-B14F-4D97-AF65-F5344CB8AC3E}">
        <p14:creationId xmlns:p14="http://schemas.microsoft.com/office/powerpoint/2010/main" val="21385342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TM03457452[[fn=Celestial]]</Template>
  <TotalTime>279</TotalTime>
  <Words>1056</Words>
  <Application>Microsoft Office PowerPoint</Application>
  <PresentationFormat>Widescreen</PresentationFormat>
  <Paragraphs>141</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Celestial</vt:lpstr>
      <vt:lpstr>HTTP Request Response Fundamentals</vt:lpstr>
      <vt:lpstr>Contents</vt:lpstr>
      <vt:lpstr>HTTP OvervieW</vt:lpstr>
      <vt:lpstr>http basic architecture </vt:lpstr>
      <vt:lpstr>HTTP In osi layer</vt:lpstr>
      <vt:lpstr>HTTP Request</vt:lpstr>
      <vt:lpstr>HTTP Response</vt:lpstr>
      <vt:lpstr>Sample of Get response</vt:lpstr>
      <vt:lpstr>Sample of POST response</vt:lpstr>
      <vt:lpstr>HTTP Methods</vt:lpstr>
      <vt:lpstr>HTTP Status codes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HTTP Request Response With POSTMAN</dc:title>
  <dc:creator>Customer</dc:creator>
  <cp:lastModifiedBy>Mirza Ghulam Rasyid</cp:lastModifiedBy>
  <cp:revision>27</cp:revision>
  <dcterms:created xsi:type="dcterms:W3CDTF">2018-08-04T06:06:07Z</dcterms:created>
  <dcterms:modified xsi:type="dcterms:W3CDTF">2018-08-07T14:54:00Z</dcterms:modified>
</cp:coreProperties>
</file>