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15204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47B6"/>
    <a:srgbClr val="A2A200"/>
    <a:srgbClr val="FF9900"/>
    <a:srgbClr val="FF47FF"/>
    <a:srgbClr val="FFFFFF"/>
    <a:srgbClr val="009E9E"/>
    <a:srgbClr val="00D36A"/>
    <a:srgbClr val="3434FF"/>
    <a:srgbClr val="FF3535"/>
    <a:srgbClr val="FF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9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238751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09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6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655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728306"/>
            <a:ext cx="2484105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728306"/>
            <a:ext cx="7308310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3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6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410376"/>
            <a:ext cx="9936421" cy="5690286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9154495"/>
            <a:ext cx="9936421" cy="299238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92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641531"/>
            <a:ext cx="4896207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641531"/>
            <a:ext cx="4896207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28309"/>
            <a:ext cx="9936421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353376"/>
            <a:ext cx="4873706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996813"/>
            <a:ext cx="487370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353376"/>
            <a:ext cx="4897708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996813"/>
            <a:ext cx="4897708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2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55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23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969596"/>
            <a:ext cx="5832247" cy="972130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20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969596"/>
            <a:ext cx="5832247" cy="972130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33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728309"/>
            <a:ext cx="993642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641531"/>
            <a:ext cx="993642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DB3F-4314-40DD-9228-47D28FBCA990}" type="datetimeFigureOut">
              <a:rPr lang="fi-FI" smtClean="0"/>
              <a:t>23.8.2024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2678862"/>
            <a:ext cx="388816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34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3700" y="8757353"/>
            <a:ext cx="3552931" cy="478140"/>
            <a:chOff x="-32734" y="-49155"/>
            <a:chExt cx="4011409" cy="539779"/>
          </a:xfrm>
        </p:grpSpPr>
        <p:grpSp>
          <p:nvGrpSpPr>
            <p:cNvPr id="36" name="Group 35"/>
            <p:cNvGrpSpPr/>
            <p:nvPr/>
          </p:nvGrpSpPr>
          <p:grpSpPr>
            <a:xfrm>
              <a:off x="50488" y="-49155"/>
              <a:ext cx="3928187" cy="539779"/>
              <a:chOff x="128564" y="34957"/>
              <a:chExt cx="3929348" cy="540312"/>
            </a:xfrm>
          </p:grpSpPr>
          <p:sp>
            <p:nvSpPr>
              <p:cNvPr id="39" name="TextBox 15"/>
              <p:cNvSpPr/>
              <p:nvPr/>
            </p:nvSpPr>
            <p:spPr>
              <a:xfrm>
                <a:off x="128564" y="34957"/>
                <a:ext cx="2151541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a.25.1.1 Ferritins</a:t>
                </a:r>
                <a:endParaRPr lang="fi-FI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1"/>
              <p:cNvSpPr/>
              <p:nvPr/>
            </p:nvSpPr>
            <p:spPr>
              <a:xfrm>
                <a:off x="128566" y="275623"/>
                <a:ext cx="3929346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a.25.1.2 Ribonucleotide reductase-like</a:t>
                </a:r>
                <a:endParaRPr lang="fi-FI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-32734" y="241353"/>
              <a:ext cx="162871" cy="1804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29283" y="4270"/>
              <a:ext cx="163178" cy="15974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097879" y="733647"/>
            <a:ext cx="6179226" cy="3895586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1w68)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2uw1)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endParaRPr lang="fi-FI" sz="700" dirty="0">
                      <a:solidFill>
                        <a:srgbClr val="21212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486848" y="9580496"/>
            <a:ext cx="7700644" cy="4101215"/>
            <a:chOff x="0" y="0"/>
            <a:chExt cx="10795848" cy="6210300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777325" cy="6210300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100871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41155" y="4416604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90155" y="5279178"/>
            <a:ext cx="163643" cy="3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4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41155" y="9247939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41601" y="4987344"/>
            <a:ext cx="7585850" cy="3726801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3703451" y="4476794"/>
            <a:ext cx="779131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3558702" y="9369813"/>
            <a:ext cx="1241437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4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5156981" y="140677"/>
            <a:ext cx="3008331" cy="4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</a:t>
            </a: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56448"/>
              </p:ext>
            </p:extLst>
          </p:nvPr>
        </p:nvGraphicFramePr>
        <p:xfrm>
          <a:off x="173700" y="591597"/>
          <a:ext cx="2827603" cy="378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983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Pfam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320898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00210</a:t>
                      </a:r>
                      <a:endParaRPr lang="fi-FI" sz="105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fi-FI" sz="105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02332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Phenol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hydrox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305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03405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00268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Ribonuc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02915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42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1tokA</a:t>
                      </a:r>
                      <a:endParaRPr lang="fi-FI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05138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PaaC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6791"/>
                  </a:ext>
                </a:extLst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71830"/>
              </p:ext>
            </p:extLst>
          </p:nvPr>
        </p:nvGraphicFramePr>
        <p:xfrm>
          <a:off x="8055874" y="7488442"/>
          <a:ext cx="3126883" cy="3034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035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644891">
                  <a:extLst>
                    <a:ext uri="{9D8B030D-6E8A-4147-A177-3AD203B41FA5}">
                      <a16:colId xmlns:a16="http://schemas.microsoft.com/office/drawing/2014/main" val="2277471623"/>
                    </a:ext>
                  </a:extLst>
                </a:gridCol>
                <a:gridCol w="698880">
                  <a:extLst>
                    <a:ext uri="{9D8B030D-6E8A-4147-A177-3AD203B41FA5}">
                      <a16:colId xmlns:a16="http://schemas.microsoft.com/office/drawing/2014/main" val="3754341792"/>
                    </a:ext>
                  </a:extLst>
                </a:gridCol>
                <a:gridCol w="675077">
                  <a:extLst>
                    <a:ext uri="{9D8B030D-6E8A-4147-A177-3AD203B41FA5}">
                      <a16:colId xmlns:a16="http://schemas.microsoft.com/office/drawing/2014/main" val="2071499785"/>
                    </a:ext>
                  </a:extLst>
                </a:gridCol>
              </a:tblGrid>
              <a:tr h="2977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Scope</a:t>
                      </a:r>
                    </a:p>
                    <a:p>
                      <a:pPr algn="ctr"/>
                      <a:r>
                        <a:rPr lang="en-US" sz="1600" b="1" dirty="0" smtClean="0"/>
                        <a:t>family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+mn-cs"/>
                        </a:rPr>
                        <a:t>Manual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SPE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TM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297784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a.25.1.1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i-FI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647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i-FI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647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i-FI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64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73137"/>
                  </a:ext>
                </a:extLst>
              </a:tr>
              <a:tr h="320898">
                <a:tc vMerge="1">
                  <a:txBody>
                    <a:bodyPr/>
                    <a:lstStyle/>
                    <a:p>
                      <a:endParaRPr lang="fi-FI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3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3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D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297784">
                <a:tc vMerge="1">
                  <a:txBody>
                    <a:bodyPr/>
                    <a:lstStyle/>
                    <a:p>
                      <a:pPr algn="l"/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35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35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24367"/>
                  </a:ext>
                </a:extLst>
              </a:tr>
              <a:tr h="297784">
                <a:tc vMerge="1">
                  <a:txBody>
                    <a:bodyPr/>
                    <a:lstStyle/>
                    <a:p>
                      <a:pPr algn="l"/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D3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D3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3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89391"/>
                  </a:ext>
                </a:extLst>
              </a:tr>
              <a:tr h="3059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2A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400" b="1" dirty="0" smtClean="0">
                        <a:solidFill>
                          <a:srgbClr val="FF44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4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algn="l"/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2A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42018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2A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fi-FI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38118"/>
                  </a:ext>
                </a:extLst>
              </a:tr>
            </a:tbl>
          </a:graphicData>
        </a:graphic>
      </p:graphicFrame>
      <p:sp>
        <p:nvSpPr>
          <p:cNvPr id="227" name="Freeform 226"/>
          <p:cNvSpPr/>
          <p:nvPr/>
        </p:nvSpPr>
        <p:spPr>
          <a:xfrm>
            <a:off x="8295078" y="10114309"/>
            <a:ext cx="144256" cy="15981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4"/>
          </a:p>
        </p:txBody>
      </p:sp>
      <p:sp>
        <p:nvSpPr>
          <p:cNvPr id="232" name="Freeform 231"/>
          <p:cNvSpPr/>
          <p:nvPr/>
        </p:nvSpPr>
        <p:spPr>
          <a:xfrm>
            <a:off x="8245968" y="8881015"/>
            <a:ext cx="144528" cy="1415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4"/>
          </a:p>
        </p:txBody>
      </p:sp>
      <p:sp>
        <p:nvSpPr>
          <p:cNvPr id="233" name="Rectangle 156"/>
          <p:cNvSpPr>
            <a:spLocks noChangeArrowheads="1"/>
          </p:cNvSpPr>
          <p:nvPr/>
        </p:nvSpPr>
        <p:spPr bwMode="auto">
          <a:xfrm>
            <a:off x="7943186" y="6913600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109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39</cp:revision>
  <dcterms:created xsi:type="dcterms:W3CDTF">2024-01-24T09:45:23Z</dcterms:created>
  <dcterms:modified xsi:type="dcterms:W3CDTF">2024-08-23T13:51:00Z</dcterms:modified>
</cp:coreProperties>
</file>