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1520488" cy="136794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8349D-62F1-42F4-B5B4-7FD6B303C5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1036764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76000" y="7345080"/>
            <a:ext cx="1036764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2EC91-3F8D-4D96-A9E4-6A2831CF3E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76000" y="734508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888520" y="734508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E73124-6C98-47BB-B88E-F22A756EFC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081680" y="320076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87000" y="320076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76000" y="734508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081680" y="734508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87000" y="7345080"/>
            <a:ext cx="33382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CF0F7-9DCC-44C5-989A-1B8705E4BB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6000" y="3200760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6461D-4514-4679-AC1D-01707B4695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6A5A7-87A3-4114-BB5D-840FDE789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0115D4-9338-455F-A923-76CF7456A5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FA53F-B6D8-4D38-86FB-4585CEE15A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4000" y="2238840"/>
            <a:ext cx="9791640" cy="220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81063-8069-4C09-9A43-FED3C0417A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76000" y="734508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22429-A829-4A75-9CB3-B3E23C179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88520" y="734508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A6390-52F7-4DAE-A491-FC57ADB4C2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76000" y="7345080"/>
            <a:ext cx="10367640" cy="37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C8D9A-71AB-4AD0-A0B5-9E4E037241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64000" y="2238840"/>
            <a:ext cx="9791640" cy="47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816000" y="12678840"/>
            <a:ext cx="3887280" cy="72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136360" y="12678840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151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927A4-D354-4354-A9E5-167A30E3433B}" type="slidenum">
              <a:rPr b="0" lang="fi-FI" sz="151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51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92000" y="12678840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76000" y="3200760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3"/>
          <p:cNvGrpSpPr/>
          <p:nvPr/>
        </p:nvGrpSpPr>
        <p:grpSpPr>
          <a:xfrm>
            <a:off x="173880" y="8757360"/>
            <a:ext cx="3540600" cy="475200"/>
            <a:chOff x="173880" y="8757360"/>
            <a:chExt cx="3540600" cy="475200"/>
          </a:xfrm>
        </p:grpSpPr>
        <p:grpSp>
          <p:nvGrpSpPr>
            <p:cNvPr id="42" name="Group 35"/>
            <p:cNvGrpSpPr/>
            <p:nvPr/>
          </p:nvGrpSpPr>
          <p:grpSpPr>
            <a:xfrm>
              <a:off x="252360" y="8757360"/>
              <a:ext cx="3462120" cy="475200"/>
              <a:chOff x="252360" y="8757360"/>
              <a:chExt cx="3462120" cy="475200"/>
            </a:xfrm>
          </p:grpSpPr>
          <p:sp>
            <p:nvSpPr>
              <p:cNvPr id="43" name="TextBox 15"/>
              <p:cNvSpPr/>
              <p:nvPr/>
            </p:nvSpPr>
            <p:spPr>
              <a:xfrm>
                <a:off x="252360" y="8757360"/>
                <a:ext cx="1894320" cy="262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79560" rIns="79560" tIns="39960" bIns="3996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SCOP: a.25.1.1 Ferritins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4" name="TextBox 1"/>
              <p:cNvSpPr/>
              <p:nvPr/>
            </p:nvSpPr>
            <p:spPr>
              <a:xfrm>
                <a:off x="258120" y="8970480"/>
                <a:ext cx="3456360" cy="262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79560" rIns="79560" tIns="39960" bIns="3996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SCOP: a.25.1.2 Ribonucleotide reductase-like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sp>
          <p:nvSpPr>
            <p:cNvPr id="45" name="Freeform 36"/>
            <p:cNvSpPr/>
            <p:nvPr/>
          </p:nvSpPr>
          <p:spPr>
            <a:xfrm>
              <a:off x="173880" y="9014760"/>
              <a:ext cx="143640" cy="15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reeform 37"/>
            <p:cNvSpPr/>
            <p:nvPr/>
          </p:nvSpPr>
          <p:spPr>
            <a:xfrm>
              <a:off x="176760" y="8804520"/>
              <a:ext cx="143640" cy="140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" name="Group 93"/>
          <p:cNvGrpSpPr/>
          <p:nvPr/>
        </p:nvGrpSpPr>
        <p:grpSpPr>
          <a:xfrm>
            <a:off x="5097960" y="733680"/>
            <a:ext cx="6178320" cy="3894840"/>
            <a:chOff x="5097960" y="733680"/>
            <a:chExt cx="6178320" cy="3894840"/>
          </a:xfrm>
        </p:grpSpPr>
        <p:grpSp>
          <p:nvGrpSpPr>
            <p:cNvPr id="48" name="Group 94"/>
            <p:cNvGrpSpPr/>
            <p:nvPr/>
          </p:nvGrpSpPr>
          <p:grpSpPr>
            <a:xfrm>
              <a:off x="5097960" y="733680"/>
              <a:ext cx="6178320" cy="3894840"/>
              <a:chOff x="5097960" y="733680"/>
              <a:chExt cx="6178320" cy="3894840"/>
            </a:xfrm>
          </p:grpSpPr>
          <p:grpSp>
            <p:nvGrpSpPr>
              <p:cNvPr id="49" name="Group 96"/>
              <p:cNvGrpSpPr/>
              <p:nvPr/>
            </p:nvGrpSpPr>
            <p:grpSpPr>
              <a:xfrm>
                <a:off x="5097960" y="733680"/>
                <a:ext cx="6178320" cy="3894840"/>
                <a:chOff x="5097960" y="733680"/>
                <a:chExt cx="6178320" cy="3894840"/>
              </a:xfrm>
            </p:grpSpPr>
            <p:grpSp>
              <p:nvGrpSpPr>
                <p:cNvPr id="50" name="Group 99"/>
                <p:cNvGrpSpPr/>
                <p:nvPr/>
              </p:nvGrpSpPr>
              <p:grpSpPr>
                <a:xfrm>
                  <a:off x="10027800" y="1983960"/>
                  <a:ext cx="1248480" cy="1301400"/>
                  <a:chOff x="10027800" y="1983960"/>
                  <a:chExt cx="1248480" cy="1301400"/>
                </a:xfrm>
              </p:grpSpPr>
              <p:sp>
                <p:nvSpPr>
                  <p:cNvPr id="51" name="Rectangle 118"/>
                  <p:cNvSpPr/>
                  <p:nvPr/>
                </p:nvSpPr>
                <p:spPr>
                  <a:xfrm>
                    <a:off x="10574280" y="1983960"/>
                    <a:ext cx="702000" cy="5450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BMM</a:t>
                    </a:r>
                    <a:endParaRPr b="0" lang="en-GB" sz="14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(1mty)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52" name="Picture 119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 rot="19426200">
                    <a:off x="10080360" y="2553480"/>
                    <a:ext cx="965880" cy="493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3" name="Group 100"/>
                <p:cNvGrpSpPr/>
                <p:nvPr/>
              </p:nvGrpSpPr>
              <p:grpSpPr>
                <a:xfrm>
                  <a:off x="8957880" y="3305880"/>
                  <a:ext cx="2006640" cy="1322640"/>
                  <a:chOff x="8957880" y="3305880"/>
                  <a:chExt cx="2006640" cy="1322640"/>
                </a:xfrm>
              </p:grpSpPr>
              <p:sp>
                <p:nvSpPr>
                  <p:cNvPr id="54" name="Rectangle 116"/>
                  <p:cNvSpPr/>
                  <p:nvPr/>
                </p:nvSpPr>
                <p:spPr>
                  <a:xfrm>
                    <a:off x="9478440" y="4034520"/>
                    <a:ext cx="1486080" cy="59400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ff44ff"/>
                        </a:solidFill>
                        <a:latin typeface="Arial"/>
                        <a:ea typeface="Calibri"/>
                      </a:rPr>
                      <a:t>RNR R2 </a:t>
                    </a:r>
                    <a:endParaRPr b="0" lang="en-GB" sz="14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(1w68)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55" name="Picture 11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3393000">
                    <a:off x="8970120" y="3589920"/>
                    <a:ext cx="981720" cy="558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6" name="Group 101"/>
                <p:cNvGrpSpPr/>
                <p:nvPr/>
              </p:nvGrpSpPr>
              <p:grpSpPr>
                <a:xfrm>
                  <a:off x="9088560" y="869760"/>
                  <a:ext cx="1456920" cy="1212480"/>
                  <a:chOff x="9088560" y="869760"/>
                  <a:chExt cx="1456920" cy="1212480"/>
                </a:xfrm>
              </p:grpSpPr>
              <p:sp>
                <p:nvSpPr>
                  <p:cNvPr id="57" name="Rectangle 114"/>
                  <p:cNvSpPr/>
                  <p:nvPr/>
                </p:nvSpPr>
                <p:spPr>
                  <a:xfrm>
                    <a:off x="9088560" y="869760"/>
                    <a:ext cx="1456920" cy="713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009595"/>
                        </a:solidFill>
                        <a:latin typeface="Arial"/>
                        <a:ea typeface="Calibri"/>
                      </a:rPr>
                      <a:t>Fatty acid desaturases </a:t>
                    </a:r>
                    <a:endParaRPr b="0" lang="en-GB" sz="14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(2uw1)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58" name="Picture 115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9192960" y="1675800"/>
                    <a:ext cx="699480" cy="40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9" name="Group 102"/>
                <p:cNvGrpSpPr/>
                <p:nvPr/>
              </p:nvGrpSpPr>
              <p:grpSpPr>
                <a:xfrm>
                  <a:off x="7176600" y="733680"/>
                  <a:ext cx="2323440" cy="1167120"/>
                  <a:chOff x="7176600" y="733680"/>
                  <a:chExt cx="2323440" cy="1167120"/>
                </a:xfrm>
              </p:grpSpPr>
              <p:sp>
                <p:nvSpPr>
                  <p:cNvPr id="60" name="Rectangle 112"/>
                  <p:cNvSpPr/>
                  <p:nvPr/>
                </p:nvSpPr>
                <p:spPr>
                  <a:xfrm>
                    <a:off x="7176600" y="733680"/>
                    <a:ext cx="2323440" cy="6152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970097"/>
                        </a:solidFill>
                        <a:latin typeface="Arial"/>
                        <a:ea typeface="Calibri"/>
                      </a:rPr>
                      <a:t>Rubrerythrins</a:t>
                    </a:r>
                    <a:r>
                      <a:rPr b="0" lang="fi-FI" sz="80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 </a:t>
                    </a:r>
                    <a:endParaRPr b="0" lang="en-GB" sz="8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(1lko)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61" name="Picture 1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 rot="4108200">
                    <a:off x="7472160" y="1055880"/>
                    <a:ext cx="895680" cy="626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62" name="Group 103"/>
                <p:cNvGrpSpPr/>
                <p:nvPr/>
              </p:nvGrpSpPr>
              <p:grpSpPr>
                <a:xfrm>
                  <a:off x="5097960" y="3341520"/>
                  <a:ext cx="1841040" cy="1109520"/>
                  <a:chOff x="5097960" y="3341520"/>
                  <a:chExt cx="1841040" cy="1109520"/>
                </a:xfrm>
              </p:grpSpPr>
              <p:sp>
                <p:nvSpPr>
                  <p:cNvPr id="63" name="Rectangle 110"/>
                  <p:cNvSpPr/>
                  <p:nvPr/>
                </p:nvSpPr>
                <p:spPr>
                  <a:xfrm>
                    <a:off x="5097960" y="3805200"/>
                    <a:ext cx="1841040" cy="645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00c95e"/>
                        </a:solidFill>
                        <a:latin typeface="Arial"/>
                        <a:ea typeface="Calibri"/>
                      </a:rPr>
                      <a:t>Dps</a:t>
                    </a:r>
                    <a:endParaRPr b="0" lang="en-GB" sz="14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(2vzb)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64" name="Picture 111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5136480" y="3341520"/>
                    <a:ext cx="755640" cy="480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65" name="Group 104"/>
                <p:cNvGrpSpPr/>
                <p:nvPr/>
              </p:nvGrpSpPr>
              <p:grpSpPr>
                <a:xfrm>
                  <a:off x="5386320" y="949680"/>
                  <a:ext cx="2138040" cy="866880"/>
                  <a:chOff x="5386320" y="949680"/>
                  <a:chExt cx="2138040" cy="866880"/>
                </a:xfrm>
              </p:grpSpPr>
              <p:sp>
                <p:nvSpPr>
                  <p:cNvPr id="66" name="Rectangle 108"/>
                  <p:cNvSpPr/>
                  <p:nvPr/>
                </p:nvSpPr>
                <p:spPr>
                  <a:xfrm>
                    <a:off x="5386320" y="949680"/>
                    <a:ext cx="2138040" cy="59220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2f2fff"/>
                        </a:solidFill>
                        <a:latin typeface="Arial"/>
                        <a:ea typeface="Calibri"/>
                      </a:rPr>
                      <a:t>Ferritins</a:t>
                    </a:r>
                    <a:r>
                      <a:rPr b="0" lang="fi-FI" sz="70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 </a:t>
                    </a:r>
                    <a:endParaRPr b="0" lang="en-GB" sz="7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(1z6o)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67" name="Picture 109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967000" y="1281960"/>
                    <a:ext cx="801000" cy="534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68" name="Group 105"/>
                <p:cNvGrpSpPr/>
                <p:nvPr/>
              </p:nvGrpSpPr>
              <p:grpSpPr>
                <a:xfrm>
                  <a:off x="7012800" y="3598200"/>
                  <a:ext cx="2093760" cy="1022400"/>
                  <a:chOff x="7012800" y="3598200"/>
                  <a:chExt cx="2093760" cy="1022400"/>
                </a:xfrm>
              </p:grpSpPr>
              <p:sp>
                <p:nvSpPr>
                  <p:cNvPr id="69" name="Rectangle 106"/>
                  <p:cNvSpPr/>
                  <p:nvPr/>
                </p:nvSpPr>
                <p:spPr>
                  <a:xfrm>
                    <a:off x="7012800" y="4014360"/>
                    <a:ext cx="2093760" cy="6062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9560" rIns="79560" tIns="39960" bIns="39960" anchor="t">
                    <a:noAutofit/>
                  </a:bodyPr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1" lang="fi-FI" sz="1400" spc="-1" strike="noStrike">
                        <a:solidFill>
                          <a:srgbClr val="ff2e2e"/>
                        </a:solidFill>
                        <a:latin typeface="Arial"/>
                        <a:ea typeface="Calibri"/>
                      </a:rPr>
                      <a:t>Bacterioferritins</a:t>
                    </a:r>
                    <a:endParaRPr b="0" lang="en-GB" sz="1400" spc="-1" strike="noStrike">
                      <a:latin typeface="Arial"/>
                    </a:endParaRPr>
                  </a:p>
                  <a:p>
                    <a:pPr>
                      <a:lnSpc>
                        <a:spcPct val="106000"/>
                      </a:lnSpc>
                      <a:buNone/>
                    </a:pPr>
                    <a:r>
                      <a:rPr b="0" lang="fi-FI" sz="1050" spc="-1" strike="noStrike">
                        <a:solidFill>
                          <a:srgbClr val="212121"/>
                        </a:solidFill>
                        <a:latin typeface="Arial"/>
                        <a:ea typeface="Calibri"/>
                      </a:rPr>
                      <a:t>(1bcf)</a:t>
                    </a:r>
                    <a:endParaRPr b="0" lang="en-GB" sz="1050" spc="-1" strike="noStrike">
                      <a:latin typeface="Arial"/>
                    </a:endParaRPr>
                  </a:p>
                </p:txBody>
              </p:sp>
              <p:pic>
                <p:nvPicPr>
                  <p:cNvPr id="70" name="Picture 107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7015680" y="3598200"/>
                    <a:ext cx="813960" cy="44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71" name="Rectangle 97"/>
              <p:cNvSpPr/>
              <p:nvPr/>
            </p:nvSpPr>
            <p:spPr>
              <a:xfrm>
                <a:off x="9789120" y="2191680"/>
                <a:ext cx="925920" cy="39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9560" rIns="79560" tIns="39960" bIns="39960" anchor="t">
                <a:noAutofit/>
              </a:bodyPr>
              <a:p>
                <a:pPr algn="ctr">
                  <a:lnSpc>
                    <a:spcPct val="106000"/>
                  </a:lnSpc>
                  <a:buNone/>
                </a:pPr>
                <a:r>
                  <a:rPr b="0" lang="fi-FI" sz="1410" spc="-1" strike="noStrike">
                    <a:solidFill>
                      <a:srgbClr val="ff9f00"/>
                    </a:solidFill>
                    <a:latin typeface="Arial"/>
                    <a:ea typeface="Calibri"/>
                  </a:rPr>
                  <a:t>alpha</a:t>
                </a:r>
                <a:endParaRPr b="0" lang="en-GB" sz="1410" spc="-1" strike="noStrike">
                  <a:latin typeface="Arial"/>
                </a:endParaRPr>
              </a:p>
            </p:txBody>
          </p:sp>
          <p:sp>
            <p:nvSpPr>
              <p:cNvPr id="72" name="Rectangle 98"/>
              <p:cNvSpPr/>
              <p:nvPr/>
            </p:nvSpPr>
            <p:spPr>
              <a:xfrm>
                <a:off x="9980280" y="3114720"/>
                <a:ext cx="1101600" cy="442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9560" rIns="79560" tIns="39960" bIns="39960" anchor="t">
                <a:noAutofit/>
              </a:bodyPr>
              <a:p>
                <a:pPr algn="ctr">
                  <a:lnSpc>
                    <a:spcPct val="106000"/>
                  </a:lnSpc>
                  <a:buNone/>
                </a:pPr>
                <a:r>
                  <a:rPr b="0" lang="fi-FI" sz="1410" spc="-1" strike="noStrike">
                    <a:solidFill>
                      <a:srgbClr val="999900"/>
                    </a:solidFill>
                    <a:latin typeface="Arial"/>
                    <a:ea typeface="Calibri"/>
                  </a:rPr>
                  <a:t>beta</a:t>
                </a:r>
                <a:endParaRPr b="0" lang="en-GB" sz="1410" spc="-1" strike="noStrike">
                  <a:latin typeface="Arial"/>
                </a:endParaRPr>
              </a:p>
            </p:txBody>
          </p:sp>
        </p:grpSp>
        <p:pic>
          <p:nvPicPr>
            <p:cNvPr id="73" name="Picture 95" descr=""/>
            <p:cNvPicPr/>
            <p:nvPr/>
          </p:nvPicPr>
          <p:blipFill>
            <a:blip r:embed="rId8"/>
            <a:stretch/>
          </p:blipFill>
          <p:spPr>
            <a:xfrm>
              <a:off x="5307120" y="1342800"/>
              <a:ext cx="5486760" cy="2824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4" name="Group 120"/>
          <p:cNvGrpSpPr/>
          <p:nvPr/>
        </p:nvGrpSpPr>
        <p:grpSpPr>
          <a:xfrm>
            <a:off x="486720" y="9580320"/>
            <a:ext cx="7700040" cy="4100400"/>
            <a:chOff x="486720" y="9580320"/>
            <a:chExt cx="7700040" cy="4100400"/>
          </a:xfrm>
        </p:grpSpPr>
        <p:pic>
          <p:nvPicPr>
            <p:cNvPr id="75" name="Picture 121" descr=""/>
            <p:cNvPicPr/>
            <p:nvPr/>
          </p:nvPicPr>
          <p:blipFill>
            <a:blip r:embed="rId9"/>
            <a:stretch/>
          </p:blipFill>
          <p:spPr>
            <a:xfrm>
              <a:off x="486720" y="9580320"/>
              <a:ext cx="7686720" cy="410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6" name="Straight Connector 122"/>
            <p:cNvSpPr/>
            <p:nvPr/>
          </p:nvSpPr>
          <p:spPr>
            <a:xfrm>
              <a:off x="4102560" y="11297160"/>
              <a:ext cx="360" cy="375120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23"/>
            <p:cNvSpPr/>
            <p:nvPr/>
          </p:nvSpPr>
          <p:spPr>
            <a:xfrm>
              <a:off x="7561800" y="125143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24"/>
            <p:cNvSpPr/>
            <p:nvPr/>
          </p:nvSpPr>
          <p:spPr>
            <a:xfrm>
              <a:off x="6960600" y="125748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125"/>
            <p:cNvSpPr/>
            <p:nvPr/>
          </p:nvSpPr>
          <p:spPr>
            <a:xfrm>
              <a:off x="6413040" y="12553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126"/>
            <p:cNvSpPr/>
            <p:nvPr/>
          </p:nvSpPr>
          <p:spPr>
            <a:xfrm>
              <a:off x="7507800" y="120394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127"/>
            <p:cNvSpPr/>
            <p:nvPr/>
          </p:nvSpPr>
          <p:spPr>
            <a:xfrm>
              <a:off x="6359040" y="127983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128"/>
            <p:cNvSpPr/>
            <p:nvPr/>
          </p:nvSpPr>
          <p:spPr>
            <a:xfrm>
              <a:off x="5794200" y="1257444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129"/>
            <p:cNvSpPr/>
            <p:nvPr/>
          </p:nvSpPr>
          <p:spPr>
            <a:xfrm>
              <a:off x="5410800" y="127422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130"/>
            <p:cNvSpPr/>
            <p:nvPr/>
          </p:nvSpPr>
          <p:spPr>
            <a:xfrm>
              <a:off x="8060040" y="117576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131"/>
            <p:cNvSpPr/>
            <p:nvPr/>
          </p:nvSpPr>
          <p:spPr>
            <a:xfrm>
              <a:off x="7360200" y="108226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132"/>
            <p:cNvSpPr/>
            <p:nvPr/>
          </p:nvSpPr>
          <p:spPr>
            <a:xfrm>
              <a:off x="8079840" y="108198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133"/>
            <p:cNvSpPr/>
            <p:nvPr/>
          </p:nvSpPr>
          <p:spPr>
            <a:xfrm>
              <a:off x="8019000" y="111171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134"/>
            <p:cNvSpPr/>
            <p:nvPr/>
          </p:nvSpPr>
          <p:spPr>
            <a:xfrm>
              <a:off x="7732800" y="118882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135"/>
            <p:cNvSpPr/>
            <p:nvPr/>
          </p:nvSpPr>
          <p:spPr>
            <a:xfrm>
              <a:off x="6793200" y="108817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136"/>
            <p:cNvSpPr/>
            <p:nvPr/>
          </p:nvSpPr>
          <p:spPr>
            <a:xfrm>
              <a:off x="5410800" y="100908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137"/>
            <p:cNvSpPr/>
            <p:nvPr/>
          </p:nvSpPr>
          <p:spPr>
            <a:xfrm>
              <a:off x="4593600" y="103021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138"/>
            <p:cNvSpPr/>
            <p:nvPr/>
          </p:nvSpPr>
          <p:spPr>
            <a:xfrm>
              <a:off x="3356640" y="103611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139"/>
            <p:cNvSpPr/>
            <p:nvPr/>
          </p:nvSpPr>
          <p:spPr>
            <a:xfrm>
              <a:off x="3027960" y="99216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140"/>
            <p:cNvSpPr/>
            <p:nvPr/>
          </p:nvSpPr>
          <p:spPr>
            <a:xfrm>
              <a:off x="2462400" y="100465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141"/>
            <p:cNvSpPr/>
            <p:nvPr/>
          </p:nvSpPr>
          <p:spPr>
            <a:xfrm>
              <a:off x="2701440" y="101998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eform 142"/>
            <p:cNvSpPr/>
            <p:nvPr/>
          </p:nvSpPr>
          <p:spPr>
            <a:xfrm>
              <a:off x="3214800" y="101869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Freeform 143"/>
            <p:cNvSpPr/>
            <p:nvPr/>
          </p:nvSpPr>
          <p:spPr>
            <a:xfrm>
              <a:off x="2372040" y="98830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eform 144"/>
            <p:cNvSpPr/>
            <p:nvPr/>
          </p:nvSpPr>
          <p:spPr>
            <a:xfrm>
              <a:off x="1143360" y="99154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Freeform 145"/>
            <p:cNvSpPr/>
            <p:nvPr/>
          </p:nvSpPr>
          <p:spPr>
            <a:xfrm>
              <a:off x="1821960" y="9790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reeform 146"/>
            <p:cNvSpPr/>
            <p:nvPr/>
          </p:nvSpPr>
          <p:spPr>
            <a:xfrm>
              <a:off x="1971720" y="1029744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eform 147"/>
            <p:cNvSpPr/>
            <p:nvPr/>
          </p:nvSpPr>
          <p:spPr>
            <a:xfrm>
              <a:off x="1293120" y="103024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Freeform 148"/>
            <p:cNvSpPr/>
            <p:nvPr/>
          </p:nvSpPr>
          <p:spPr>
            <a:xfrm>
              <a:off x="2033280" y="95943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eform 149"/>
            <p:cNvSpPr/>
            <p:nvPr/>
          </p:nvSpPr>
          <p:spPr>
            <a:xfrm>
              <a:off x="712800" y="131580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eform 150"/>
            <p:cNvSpPr/>
            <p:nvPr/>
          </p:nvSpPr>
          <p:spPr>
            <a:xfrm>
              <a:off x="1600920" y="1063764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eform 151"/>
            <p:cNvSpPr/>
            <p:nvPr/>
          </p:nvSpPr>
          <p:spPr>
            <a:xfrm>
              <a:off x="861480" y="107082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eform 152"/>
            <p:cNvSpPr/>
            <p:nvPr/>
          </p:nvSpPr>
          <p:spPr>
            <a:xfrm>
              <a:off x="1153440" y="108637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Freeform 153"/>
            <p:cNvSpPr/>
            <p:nvPr/>
          </p:nvSpPr>
          <p:spPr>
            <a:xfrm>
              <a:off x="501480" y="126561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eform 154"/>
            <p:cNvSpPr/>
            <p:nvPr/>
          </p:nvSpPr>
          <p:spPr>
            <a:xfrm>
              <a:off x="1072800" y="12634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Freeform 155"/>
            <p:cNvSpPr/>
            <p:nvPr/>
          </p:nvSpPr>
          <p:spPr>
            <a:xfrm>
              <a:off x="1836720" y="1297944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Freeform 156"/>
            <p:cNvSpPr/>
            <p:nvPr/>
          </p:nvSpPr>
          <p:spPr>
            <a:xfrm>
              <a:off x="2106360" y="128419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Freeform 157"/>
            <p:cNvSpPr/>
            <p:nvPr/>
          </p:nvSpPr>
          <p:spPr>
            <a:xfrm>
              <a:off x="718920" y="134038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Freeform 158"/>
            <p:cNvSpPr/>
            <p:nvPr/>
          </p:nvSpPr>
          <p:spPr>
            <a:xfrm>
              <a:off x="1233000" y="132991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Freeform 159"/>
            <p:cNvSpPr/>
            <p:nvPr/>
          </p:nvSpPr>
          <p:spPr>
            <a:xfrm>
              <a:off x="1546920" y="13138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Freeform 160"/>
            <p:cNvSpPr/>
            <p:nvPr/>
          </p:nvSpPr>
          <p:spPr>
            <a:xfrm>
              <a:off x="733320" y="121348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eform 161"/>
            <p:cNvSpPr/>
            <p:nvPr/>
          </p:nvSpPr>
          <p:spPr>
            <a:xfrm>
              <a:off x="551880" y="122850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eform 162"/>
            <p:cNvSpPr/>
            <p:nvPr/>
          </p:nvSpPr>
          <p:spPr>
            <a:xfrm>
              <a:off x="889920" y="120027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Freeform 163"/>
            <p:cNvSpPr/>
            <p:nvPr/>
          </p:nvSpPr>
          <p:spPr>
            <a:xfrm>
              <a:off x="965160" y="118656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Freeform 164"/>
            <p:cNvSpPr/>
            <p:nvPr/>
          </p:nvSpPr>
          <p:spPr>
            <a:xfrm>
              <a:off x="2527920" y="1256544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Freeform 165"/>
            <p:cNvSpPr/>
            <p:nvPr/>
          </p:nvSpPr>
          <p:spPr>
            <a:xfrm>
              <a:off x="2331360" y="127216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Freeform 166"/>
            <p:cNvSpPr/>
            <p:nvPr/>
          </p:nvSpPr>
          <p:spPr>
            <a:xfrm>
              <a:off x="605160" y="12472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reeform 167"/>
            <p:cNvSpPr/>
            <p:nvPr/>
          </p:nvSpPr>
          <p:spPr>
            <a:xfrm>
              <a:off x="3614400" y="1247256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Freeform 168"/>
            <p:cNvSpPr/>
            <p:nvPr/>
          </p:nvSpPr>
          <p:spPr>
            <a:xfrm>
              <a:off x="5686560" y="103122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Freeform 169"/>
            <p:cNvSpPr/>
            <p:nvPr/>
          </p:nvSpPr>
          <p:spPr>
            <a:xfrm>
              <a:off x="3336120" y="1224180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Freeform 170"/>
            <p:cNvSpPr/>
            <p:nvPr/>
          </p:nvSpPr>
          <p:spPr>
            <a:xfrm>
              <a:off x="4453560" y="1280448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Freeform 171"/>
            <p:cNvSpPr/>
            <p:nvPr/>
          </p:nvSpPr>
          <p:spPr>
            <a:xfrm>
              <a:off x="1229040" y="11747520"/>
              <a:ext cx="106920" cy="12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Rectangle 150"/>
          <p:cNvSpPr/>
          <p:nvPr/>
        </p:nvSpPr>
        <p:spPr>
          <a:xfrm>
            <a:off x="102240" y="-98280"/>
            <a:ext cx="49356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fi-FI" sz="3600" spc="-1" strike="noStrike">
                <a:solidFill>
                  <a:srgbClr val="000000"/>
                </a:solidFill>
                <a:latin typeface="Arial"/>
                <a:ea typeface="Calibri"/>
              </a:rPr>
              <a:t>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7" name="Rectangle 153"/>
          <p:cNvSpPr/>
          <p:nvPr/>
        </p:nvSpPr>
        <p:spPr>
          <a:xfrm>
            <a:off x="42480" y="4419720"/>
            <a:ext cx="49356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fi-FI" sz="3600" spc="-1" strike="noStrike">
                <a:solidFill>
                  <a:srgbClr val="000000"/>
                </a:solidFill>
                <a:latin typeface="Arial"/>
                <a:ea typeface="Calibri"/>
              </a:rPr>
              <a:t>B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8" name="Rectangle 155"/>
          <p:cNvSpPr/>
          <p:nvPr/>
        </p:nvSpPr>
        <p:spPr>
          <a:xfrm>
            <a:off x="1490040" y="5279040"/>
            <a:ext cx="16308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Rectangle 156"/>
          <p:cNvSpPr/>
          <p:nvPr/>
        </p:nvSpPr>
        <p:spPr>
          <a:xfrm>
            <a:off x="41040" y="9251280"/>
            <a:ext cx="4744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fi-FI" sz="3600" spc="-1" strike="noStrike">
                <a:solidFill>
                  <a:srgbClr val="000000"/>
                </a:solidFill>
                <a:latin typeface="Arial"/>
                <a:ea typeface="Calibri"/>
              </a:rPr>
              <a:t>C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130" name="Group 173"/>
          <p:cNvGrpSpPr/>
          <p:nvPr/>
        </p:nvGrpSpPr>
        <p:grpSpPr>
          <a:xfrm>
            <a:off x="241560" y="4987440"/>
            <a:ext cx="7585200" cy="3726000"/>
            <a:chOff x="241560" y="4987440"/>
            <a:chExt cx="7585200" cy="3726000"/>
          </a:xfrm>
        </p:grpSpPr>
        <p:grpSp>
          <p:nvGrpSpPr>
            <p:cNvPr id="131" name="Group 174"/>
            <p:cNvGrpSpPr/>
            <p:nvPr/>
          </p:nvGrpSpPr>
          <p:grpSpPr>
            <a:xfrm>
              <a:off x="241560" y="4988160"/>
              <a:ext cx="7585200" cy="3706920"/>
              <a:chOff x="241560" y="4988160"/>
              <a:chExt cx="7585200" cy="3706920"/>
            </a:xfrm>
          </p:grpSpPr>
          <p:sp>
            <p:nvSpPr>
              <p:cNvPr id="132" name="Straight Connector 176"/>
              <p:cNvSpPr/>
              <p:nvPr/>
            </p:nvSpPr>
            <p:spPr>
              <a:xfrm>
                <a:off x="3755880" y="6448680"/>
                <a:ext cx="360" cy="396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Freeform 177"/>
              <p:cNvSpPr/>
              <p:nvPr/>
            </p:nvSpPr>
            <p:spPr>
              <a:xfrm>
                <a:off x="7041600" y="73717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Freeform 178"/>
              <p:cNvSpPr/>
              <p:nvPr/>
            </p:nvSpPr>
            <p:spPr>
              <a:xfrm>
                <a:off x="6778800" y="71654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Freeform 179"/>
              <p:cNvSpPr/>
              <p:nvPr/>
            </p:nvSpPr>
            <p:spPr>
              <a:xfrm>
                <a:off x="6702120" y="76744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Freeform 180"/>
              <p:cNvSpPr/>
              <p:nvPr/>
            </p:nvSpPr>
            <p:spPr>
              <a:xfrm>
                <a:off x="6223320" y="73314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Freeform 181"/>
              <p:cNvSpPr/>
              <p:nvPr/>
            </p:nvSpPr>
            <p:spPr>
              <a:xfrm>
                <a:off x="6054840" y="79938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Freeform 182"/>
              <p:cNvSpPr/>
              <p:nvPr/>
            </p:nvSpPr>
            <p:spPr>
              <a:xfrm>
                <a:off x="5330160" y="79714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Freeform 183"/>
              <p:cNvSpPr/>
              <p:nvPr/>
            </p:nvSpPr>
            <p:spPr>
              <a:xfrm>
                <a:off x="5592960" y="82674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Freeform 184"/>
              <p:cNvSpPr/>
              <p:nvPr/>
            </p:nvSpPr>
            <p:spPr>
              <a:xfrm>
                <a:off x="7581960" y="65293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185"/>
              <p:cNvSpPr/>
              <p:nvPr/>
            </p:nvSpPr>
            <p:spPr>
              <a:xfrm>
                <a:off x="7673760" y="62247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186"/>
              <p:cNvSpPr/>
              <p:nvPr/>
            </p:nvSpPr>
            <p:spPr>
              <a:xfrm>
                <a:off x="7498800" y="61056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187"/>
              <p:cNvSpPr/>
              <p:nvPr/>
            </p:nvSpPr>
            <p:spPr>
              <a:xfrm>
                <a:off x="6848280" y="61315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188"/>
              <p:cNvSpPr/>
              <p:nvPr/>
            </p:nvSpPr>
            <p:spPr>
              <a:xfrm>
                <a:off x="6377040" y="54183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189"/>
              <p:cNvSpPr/>
              <p:nvPr/>
            </p:nvSpPr>
            <p:spPr>
              <a:xfrm>
                <a:off x="6548400" y="52743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 190"/>
              <p:cNvSpPr/>
              <p:nvPr/>
            </p:nvSpPr>
            <p:spPr>
              <a:xfrm>
                <a:off x="6441480" y="50670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 191"/>
              <p:cNvSpPr/>
              <p:nvPr/>
            </p:nvSpPr>
            <p:spPr>
              <a:xfrm>
                <a:off x="5531760" y="53650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 192"/>
              <p:cNvSpPr/>
              <p:nvPr/>
            </p:nvSpPr>
            <p:spPr>
              <a:xfrm>
                <a:off x="4330800" y="50202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 193"/>
              <p:cNvSpPr/>
              <p:nvPr/>
            </p:nvSpPr>
            <p:spPr>
              <a:xfrm>
                <a:off x="3396600" y="49881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 194"/>
              <p:cNvSpPr/>
              <p:nvPr/>
            </p:nvSpPr>
            <p:spPr>
              <a:xfrm>
                <a:off x="2869200" y="51922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eform 195"/>
              <p:cNvSpPr/>
              <p:nvPr/>
            </p:nvSpPr>
            <p:spPr>
              <a:xfrm>
                <a:off x="3148920" y="54518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96"/>
              <p:cNvSpPr/>
              <p:nvPr/>
            </p:nvSpPr>
            <p:spPr>
              <a:xfrm>
                <a:off x="3535200" y="55864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Freeform 197"/>
              <p:cNvSpPr/>
              <p:nvPr/>
            </p:nvSpPr>
            <p:spPr>
              <a:xfrm>
                <a:off x="2403720" y="56556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198"/>
              <p:cNvSpPr/>
              <p:nvPr/>
            </p:nvSpPr>
            <p:spPr>
              <a:xfrm>
                <a:off x="1230840" y="50540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199"/>
              <p:cNvSpPr/>
              <p:nvPr/>
            </p:nvSpPr>
            <p:spPr>
              <a:xfrm>
                <a:off x="1677960" y="52581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00"/>
              <p:cNvSpPr/>
              <p:nvPr/>
            </p:nvSpPr>
            <p:spPr>
              <a:xfrm>
                <a:off x="2073240" y="54518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Freeform 201"/>
              <p:cNvSpPr/>
              <p:nvPr/>
            </p:nvSpPr>
            <p:spPr>
              <a:xfrm>
                <a:off x="1233000" y="53809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 202"/>
              <p:cNvSpPr/>
              <p:nvPr/>
            </p:nvSpPr>
            <p:spPr>
              <a:xfrm>
                <a:off x="1144080" y="55994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 203"/>
              <p:cNvSpPr/>
              <p:nvPr/>
            </p:nvSpPr>
            <p:spPr>
              <a:xfrm>
                <a:off x="1674360" y="55832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Freeform 204"/>
              <p:cNvSpPr/>
              <p:nvPr/>
            </p:nvSpPr>
            <p:spPr>
              <a:xfrm>
                <a:off x="1137960" y="57520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Freeform 205"/>
              <p:cNvSpPr/>
              <p:nvPr/>
            </p:nvSpPr>
            <p:spPr>
              <a:xfrm>
                <a:off x="1573200" y="59929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eform 206"/>
              <p:cNvSpPr/>
              <p:nvPr/>
            </p:nvSpPr>
            <p:spPr>
              <a:xfrm>
                <a:off x="731880" y="60588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Freeform 207"/>
              <p:cNvSpPr/>
              <p:nvPr/>
            </p:nvSpPr>
            <p:spPr>
              <a:xfrm>
                <a:off x="1036440" y="59608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 208"/>
              <p:cNvSpPr/>
              <p:nvPr/>
            </p:nvSpPr>
            <p:spPr>
              <a:xfrm>
                <a:off x="731880" y="81745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 209"/>
              <p:cNvSpPr/>
              <p:nvPr/>
            </p:nvSpPr>
            <p:spPr>
              <a:xfrm>
                <a:off x="982080" y="83206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 210"/>
              <p:cNvSpPr/>
              <p:nvPr/>
            </p:nvSpPr>
            <p:spPr>
              <a:xfrm>
                <a:off x="2403720" y="84074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 211"/>
              <p:cNvSpPr/>
              <p:nvPr/>
            </p:nvSpPr>
            <p:spPr>
              <a:xfrm>
                <a:off x="1653120" y="80852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Freeform 212"/>
              <p:cNvSpPr/>
              <p:nvPr/>
            </p:nvSpPr>
            <p:spPr>
              <a:xfrm>
                <a:off x="2216160" y="81496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Freeform 213"/>
              <p:cNvSpPr/>
              <p:nvPr/>
            </p:nvSpPr>
            <p:spPr>
              <a:xfrm>
                <a:off x="2173680" y="79714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214"/>
              <p:cNvSpPr/>
              <p:nvPr/>
            </p:nvSpPr>
            <p:spPr>
              <a:xfrm>
                <a:off x="1685520" y="78231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Freeform 215"/>
              <p:cNvSpPr/>
              <p:nvPr/>
            </p:nvSpPr>
            <p:spPr>
              <a:xfrm>
                <a:off x="486720" y="76320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Freeform 216"/>
              <p:cNvSpPr/>
              <p:nvPr/>
            </p:nvSpPr>
            <p:spPr>
              <a:xfrm>
                <a:off x="974880" y="75675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 217"/>
              <p:cNvSpPr/>
              <p:nvPr/>
            </p:nvSpPr>
            <p:spPr>
              <a:xfrm>
                <a:off x="609480" y="73890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 218"/>
              <p:cNvSpPr/>
              <p:nvPr/>
            </p:nvSpPr>
            <p:spPr>
              <a:xfrm>
                <a:off x="867240" y="72172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 219"/>
              <p:cNvSpPr/>
              <p:nvPr/>
            </p:nvSpPr>
            <p:spPr>
              <a:xfrm>
                <a:off x="501840" y="680076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 220"/>
              <p:cNvSpPr/>
              <p:nvPr/>
            </p:nvSpPr>
            <p:spPr>
              <a:xfrm>
                <a:off x="241560" y="70606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 221"/>
              <p:cNvSpPr/>
              <p:nvPr/>
            </p:nvSpPr>
            <p:spPr>
              <a:xfrm>
                <a:off x="812160" y="70477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Freeform 222"/>
              <p:cNvSpPr/>
              <p:nvPr/>
            </p:nvSpPr>
            <p:spPr>
              <a:xfrm>
                <a:off x="3442320" y="856404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Freeform 223"/>
              <p:cNvSpPr/>
              <p:nvPr/>
            </p:nvSpPr>
            <p:spPr>
              <a:xfrm>
                <a:off x="3474720" y="835380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Freeform 224"/>
              <p:cNvSpPr/>
              <p:nvPr/>
            </p:nvSpPr>
            <p:spPr>
              <a:xfrm>
                <a:off x="3234600" y="822492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Freeform 225"/>
              <p:cNvSpPr/>
              <p:nvPr/>
            </p:nvSpPr>
            <p:spPr>
              <a:xfrm>
                <a:off x="3605040" y="8039880"/>
                <a:ext cx="153000" cy="13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2" name="Picture 175" descr=""/>
            <p:cNvPicPr/>
            <p:nvPr/>
          </p:nvPicPr>
          <p:blipFill>
            <a:blip r:embed="rId10"/>
            <a:stretch/>
          </p:blipFill>
          <p:spPr>
            <a:xfrm>
              <a:off x="377640" y="4987440"/>
              <a:ext cx="7300800" cy="372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Rectangle 153"/>
          <p:cNvSpPr/>
          <p:nvPr/>
        </p:nvSpPr>
        <p:spPr>
          <a:xfrm>
            <a:off x="3706920" y="4479480"/>
            <a:ext cx="77076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SPE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4" name="Rectangle 153"/>
          <p:cNvSpPr/>
          <p:nvPr/>
        </p:nvSpPr>
        <p:spPr>
          <a:xfrm>
            <a:off x="3563280" y="9372240"/>
            <a:ext cx="123120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TM-Vec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5" name="Rectangle 153"/>
          <p:cNvSpPr/>
          <p:nvPr/>
        </p:nvSpPr>
        <p:spPr>
          <a:xfrm>
            <a:off x="5213160" y="149400"/>
            <a:ext cx="289512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Manual Annotation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186" name="Table 230"/>
          <p:cNvGraphicFramePr/>
          <p:nvPr/>
        </p:nvGraphicFramePr>
        <p:xfrm>
          <a:off x="173880" y="591480"/>
          <a:ext cx="2827080" cy="3787560"/>
        </p:xfrm>
        <a:graphic>
          <a:graphicData uri="http://schemas.openxmlformats.org/drawingml/2006/table">
            <a:tbl>
              <a:tblPr/>
              <a:tblGrid>
                <a:gridCol w="1676880"/>
                <a:gridCol w="1150560"/>
              </a:tblGrid>
              <a:tr h="335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Subgroup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Pfam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0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Bacterioferirtin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00210</a:t>
                      </a:r>
                      <a:endParaRPr b="0" lang="en-GB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Ferritin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400" spc="-1" strike="noStrike">
                          <a:solidFill>
                            <a:srgbClr val="35d581"/>
                          </a:solidFill>
                          <a:latin typeface="Arial"/>
                        </a:rPr>
                        <a:t>Dps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400" spc="-1" strike="noStrike">
                          <a:solidFill>
                            <a:srgbClr val="2f2fff"/>
                          </a:solidFill>
                          <a:latin typeface="Arial"/>
                        </a:rPr>
                        <a:t>Ferritin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i-FI" sz="1400" spc="-1" strike="noStrike">
                          <a:solidFill>
                            <a:srgbClr val="ff9f00"/>
                          </a:solidFill>
                          <a:latin typeface="Arial"/>
                        </a:rPr>
                        <a:t>BMM alpha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02332 Phenol</a:t>
                      </a:r>
                      <a:r>
                        <a:rPr b="1" lang="fi-FI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</a:t>
                      </a: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hydrox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i-FI" sz="1400" spc="-1" strike="noStrike">
                          <a:solidFill>
                            <a:srgbClr val="999900"/>
                          </a:solidFill>
                          <a:latin typeface="Arial"/>
                        </a:rPr>
                        <a:t>BMM beta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180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i-FI" sz="1400" spc="-1" strike="noStrike">
                          <a:solidFill>
                            <a:srgbClr val="009595"/>
                          </a:solidFill>
                          <a:latin typeface="Arial"/>
                        </a:rPr>
                        <a:t>Fatty acid desaturase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03405 FA</a:t>
                      </a:r>
                      <a:r>
                        <a:rPr b="1" lang="fi-FI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</a:t>
                      </a: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desaturase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i-FI" sz="1400" spc="-1" strike="noStrike">
                          <a:solidFill>
                            <a:srgbClr val="ff44ff"/>
                          </a:solidFill>
                          <a:latin typeface="Arial"/>
                        </a:rPr>
                        <a:t>RNR R2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00268 Ribonuc</a:t>
                      </a:r>
                      <a:r>
                        <a:rPr b="1" lang="fi-FI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</a:t>
                      </a: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</a:t>
                      </a:r>
                      <a:r>
                        <a:rPr b="1" lang="fi-FI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</a:t>
                      </a: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400" spc="-1" strike="noStrike">
                          <a:solidFill>
                            <a:srgbClr val="970097"/>
                          </a:solidFill>
                          <a:latin typeface="Arial"/>
                        </a:rPr>
                        <a:t>Rubrerythrins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02915 Rubrerythrins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1tokA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05138 PaaA</a:t>
                      </a:r>
                      <a:r>
                        <a:rPr b="1" lang="fi-FI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</a:t>
                      </a:r>
                      <a:r>
                        <a:rPr b="1" lang="fi-FI" sz="1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PaaC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7" name="Table 172"/>
          <p:cNvGraphicFramePr/>
          <p:nvPr/>
        </p:nvGraphicFramePr>
        <p:xfrm>
          <a:off x="8055720" y="7488360"/>
          <a:ext cx="3126240" cy="3034080"/>
        </p:xfrm>
        <a:graphic>
          <a:graphicData uri="http://schemas.openxmlformats.org/drawingml/2006/table">
            <a:tbl>
              <a:tblPr/>
              <a:tblGrid>
                <a:gridCol w="1107720"/>
                <a:gridCol w="644760"/>
                <a:gridCol w="698760"/>
                <a:gridCol w="675360"/>
              </a:tblGrid>
              <a:tr h="578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Scope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family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Manual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TM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 rowSpan="4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a.25.1.1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647b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647b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647b6"/>
                    </a:solidFill>
                  </a:tcPr>
                </a:tc>
              </a:tr>
              <a:tr h="320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34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34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d36a"/>
                    </a:solidFill>
                  </a:tcPr>
                </a:tc>
              </a:tr>
              <a:tr h="304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35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35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3535"/>
                    </a:solidFill>
                  </a:tcPr>
                </a:tc>
              </a:tr>
              <a:tr h="304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d36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d36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34ff"/>
                    </a:solidFill>
                  </a:tcPr>
                </a:tc>
              </a:tr>
              <a:tr h="305640">
                <a:tc rowSpan="4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a.25.1.2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9e9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47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2a200"/>
                    </a:solidFill>
                  </a:tcPr>
                </a:tc>
              </a:tr>
              <a:tr h="304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47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9e9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47ff"/>
                    </a:solidFill>
                  </a:tcPr>
                </a:tc>
              </a:tr>
              <a:tr h="304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2a2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9e9e"/>
                    </a:solidFill>
                  </a:tcPr>
                </a:tc>
              </a:tr>
              <a:tr h="304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2a2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88" name="Freeform 226"/>
          <p:cNvSpPr/>
          <p:nvPr/>
        </p:nvSpPr>
        <p:spPr>
          <a:xfrm>
            <a:off x="8295120" y="10114200"/>
            <a:ext cx="143640" cy="1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Freeform 231"/>
          <p:cNvSpPr/>
          <p:nvPr/>
        </p:nvSpPr>
        <p:spPr>
          <a:xfrm>
            <a:off x="8245800" y="8880840"/>
            <a:ext cx="143640" cy="1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Rectangle 156"/>
          <p:cNvSpPr/>
          <p:nvPr/>
        </p:nvSpPr>
        <p:spPr>
          <a:xfrm>
            <a:off x="7943040" y="6916680"/>
            <a:ext cx="4744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Calibri"/>
              </a:rPr>
              <a:t>D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80000" y="153720"/>
            <a:ext cx="11520000" cy="632628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2"/>
          <p:cNvSpPr/>
          <p:nvPr/>
        </p:nvSpPr>
        <p:spPr>
          <a:xfrm>
            <a:off x="842040" y="274320"/>
            <a:ext cx="76968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SPE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3" name="Rectangle 3"/>
          <p:cNvSpPr/>
          <p:nvPr/>
        </p:nvSpPr>
        <p:spPr>
          <a:xfrm>
            <a:off x="925920" y="6466320"/>
            <a:ext cx="60192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TM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900000" y="5400000"/>
            <a:ext cx="8460000" cy="648000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95" name="" descr=""/>
          <p:cNvPicPr/>
          <p:nvPr/>
        </p:nvPicPr>
        <p:blipFill>
          <a:blip r:embed="rId2"/>
          <a:srcRect l="0" t="0" r="26563" b="0"/>
          <a:stretch/>
        </p:blipFill>
        <p:spPr>
          <a:xfrm>
            <a:off x="720360" y="7020000"/>
            <a:ext cx="8459640" cy="64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80000" y="7353360"/>
            <a:ext cx="11520000" cy="6326280"/>
          </a:xfrm>
          <a:prstGeom prst="rect">
            <a:avLst/>
          </a:prstGeom>
          <a:ln w="0">
            <a:noFill/>
          </a:ln>
        </p:spPr>
      </p:pic>
      <p:sp>
        <p:nvSpPr>
          <p:cNvPr id="197" name="Rectangle 1"/>
          <p:cNvSpPr/>
          <p:nvPr/>
        </p:nvSpPr>
        <p:spPr>
          <a:xfrm>
            <a:off x="833400" y="274320"/>
            <a:ext cx="78660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81000" rIns="81000" tIns="40320" bIns="403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CPE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Application>LibreOffice/7.3.7.2$Linux_X86_64 LibreOffice_project/30$Build-2</Application>
  <AppVersion>15.0000</AppVersion>
  <Words>109</Words>
  <Paragraphs>74</Paragraphs>
  <Company>University of Helsinki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2024-01-24T09:45:23Z</dcterms:created>
  <dc:creator>Choopanian, Peyman</dc:creator>
  <dc:description/>
  <dc:language>en-GB</dc:language>
  <cp:lastModifiedBy/>
  <dcterms:modified xsi:type="dcterms:W3CDTF">2024-08-29T13:04:38Z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