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</p:sldIdLst>
  <p:sldSz cx="11520488" cy="13679488"/>
  <p:notesSz cx="6669088" cy="9926638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8B00"/>
    <a:srgbClr val="EE9A00"/>
    <a:srgbClr val="FF00FF"/>
    <a:srgbClr val="009E9E"/>
    <a:srgbClr val="729FCF"/>
    <a:srgbClr val="FF8000"/>
    <a:srgbClr val="7092BE"/>
    <a:srgbClr val="0404FF"/>
    <a:srgbClr val="FF0000"/>
    <a:srgbClr val="912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64" y="-3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4895ED-48D0-4B9D-91A7-A4696D101D8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76000" y="3200761"/>
            <a:ext cx="103672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76000" y="7344721"/>
            <a:ext cx="103672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03FF0C-B79A-47E9-BA2E-C7B70509217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7600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88852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76000" y="734472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888520" y="734472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1E7B82-C203-4779-AACA-7289C49A219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76000" y="320076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081320" y="320076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586280" y="320076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76000" y="734472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081320" y="734472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586280" y="7344721"/>
            <a:ext cx="333792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5AEEDD-193B-420B-BD8F-678E97B60E2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8" y="2238752"/>
            <a:ext cx="9792415" cy="4762488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7184899"/>
            <a:ext cx="8640366" cy="3302710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42" indent="0" algn="ctr">
              <a:buNone/>
              <a:defRPr sz="2520"/>
            </a:lvl2pPr>
            <a:lvl3pPr marL="1152086" indent="0" algn="ctr">
              <a:buNone/>
              <a:defRPr sz="2268"/>
            </a:lvl3pPr>
            <a:lvl4pPr marL="1728128" indent="0" algn="ctr">
              <a:buNone/>
              <a:defRPr sz="2016"/>
            </a:lvl4pPr>
            <a:lvl5pPr marL="2304170" indent="0" algn="ctr">
              <a:buNone/>
              <a:defRPr sz="2016"/>
            </a:lvl5pPr>
            <a:lvl6pPr marL="2880212" indent="0" algn="ctr">
              <a:buNone/>
              <a:defRPr sz="2016"/>
            </a:lvl6pPr>
            <a:lvl7pPr marL="3456255" indent="0" algn="ctr">
              <a:buNone/>
              <a:defRPr sz="2016"/>
            </a:lvl7pPr>
            <a:lvl8pPr marL="4032298" indent="0" algn="ctr">
              <a:buNone/>
              <a:defRPr sz="2016"/>
            </a:lvl8pPr>
            <a:lvl9pPr marL="4608340" indent="0" algn="ctr">
              <a:buNone/>
              <a:defRPr sz="20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B3F-4314-40DD-9228-47D28FBCA990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9566-25A6-4B04-9427-502903D6BD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66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76000" y="3200760"/>
            <a:ext cx="103672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7295316-9DEA-4A12-8A5A-A3B5A50BE1C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103672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0A6047-442D-47D8-BD14-CC2B1CDE352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50590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888520" y="3200760"/>
            <a:ext cx="50590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60C92E-8537-4B69-B406-8419B2769C5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904885-532F-4B34-AFDF-C796E699E56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64000" y="2238840"/>
            <a:ext cx="9791640" cy="220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2B124C-164D-4029-A597-E0B69B33F2B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7600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888520" y="3200760"/>
            <a:ext cx="50590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76000" y="734472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857F70-5FCD-43AE-A6A0-65AFE18E128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76000" y="3200760"/>
            <a:ext cx="5059080" cy="79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88852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888520" y="734472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5AAFF5-EA12-406B-95F5-8C630D394CE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7600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888520" y="3200761"/>
            <a:ext cx="50590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76000" y="7344721"/>
            <a:ext cx="10367280" cy="37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683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C17E5F-DEC2-4F2D-AC68-F6190104FBC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4000" y="2238842"/>
            <a:ext cx="9791640" cy="47617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i-FI" sz="4401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816000" y="12678841"/>
            <a:ext cx="3887280" cy="72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136361" y="12678841"/>
            <a:ext cx="2591280" cy="72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fi-FI" sz="151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55A762-BCB4-43F7-860B-612B1E3D17C0}" type="slidenum">
              <a:rPr lang="fi-FI" sz="151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51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792000" y="12678841"/>
            <a:ext cx="2591280" cy="727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76000" y="3200761"/>
            <a:ext cx="10367640" cy="793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25" lvl="1" indent="-324009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36" lvl="2" indent="-288009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49" lvl="3" indent="-216006">
              <a:lnSpc>
                <a:spcPct val="90000"/>
              </a:lnSpc>
              <a:spcBef>
                <a:spcPts val="5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61" lvl="4" indent="-216006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73" lvl="5" indent="-216006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86" lvl="6" indent="-216006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i-FI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26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2957" indent="-384718" algn="l" defTabSz="914426" rtl="0" eaLnBrk="1" latinLnBrk="0" hangingPunct="1">
        <a:lnSpc>
          <a:spcPct val="90000"/>
        </a:lnSpc>
        <a:spcBef>
          <a:spcPts val="1683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0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3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5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8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1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4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7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0" indent="-228607" algn="l" defTabSz="9144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6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9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1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4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8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1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4" algn="l" defTabSz="9144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3315305" y="2456178"/>
            <a:ext cx="144255" cy="15981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5983B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 sz="1593"/>
          </a:p>
        </p:txBody>
      </p:sp>
      <p:grpSp>
        <p:nvGrpSpPr>
          <p:cNvPr id="94" name="Group 93"/>
          <p:cNvGrpSpPr/>
          <p:nvPr/>
        </p:nvGrpSpPr>
        <p:grpSpPr>
          <a:xfrm>
            <a:off x="3700295" y="585612"/>
            <a:ext cx="5501219" cy="3349004"/>
            <a:chOff x="446006" y="-161391"/>
            <a:chExt cx="5433331" cy="4316359"/>
          </a:xfrm>
        </p:grpSpPr>
        <p:grpSp>
          <p:nvGrpSpPr>
            <p:cNvPr id="95" name="Group 94"/>
            <p:cNvGrpSpPr/>
            <p:nvPr/>
          </p:nvGrpSpPr>
          <p:grpSpPr>
            <a:xfrm>
              <a:off x="446006" y="-161391"/>
              <a:ext cx="5433331" cy="4316359"/>
              <a:chOff x="446006" y="-161391"/>
              <a:chExt cx="5433331" cy="4316359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446006" y="-161391"/>
                <a:ext cx="5433331" cy="4316359"/>
                <a:chOff x="446006" y="-161391"/>
                <a:chExt cx="5433331" cy="4316359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827293" y="1223862"/>
                  <a:ext cx="1052044" cy="1179111"/>
                  <a:chOff x="4827293" y="1223862"/>
                  <a:chExt cx="1052044" cy="1179111"/>
                </a:xfrm>
              </p:grpSpPr>
              <p:sp>
                <p:nvSpPr>
                  <p:cNvPr id="119" name="Rectangle 118"/>
                  <p:cNvSpPr/>
                  <p:nvPr/>
                </p:nvSpPr>
                <p:spPr>
                  <a:xfrm>
                    <a:off x="5261326" y="1223862"/>
                    <a:ext cx="618011" cy="604523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BMM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(1mty)</a:t>
                    </a:r>
                    <a:endParaRPr lang="fi-FI" sz="1050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20" name="Picture 119"/>
                  <p:cNvPicPr/>
                  <p:nvPr/>
                </p:nvPicPr>
                <p:blipFill>
                  <a:blip r:embed="rId2"/>
                  <a:stretch/>
                </p:blipFill>
                <p:spPr>
                  <a:xfrm rot="19426200">
                    <a:off x="4827293" y="1854771"/>
                    <a:ext cx="849918" cy="548202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4037132" y="2769270"/>
                  <a:ext cx="1568037" cy="1385698"/>
                  <a:chOff x="4037132" y="2769270"/>
                  <a:chExt cx="1568037" cy="1385698"/>
                </a:xfrm>
              </p:grpSpPr>
              <p:sp>
                <p:nvSpPr>
                  <p:cNvPr id="117" name="Rectangle 116"/>
                  <p:cNvSpPr/>
                  <p:nvPr/>
                </p:nvSpPr>
                <p:spPr>
                  <a:xfrm>
                    <a:off x="4297912" y="3495832"/>
                    <a:ext cx="1307257" cy="659136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>
                        <a:solidFill>
                          <a:srgbClr val="FF44FF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RNR R2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(1w68)</a:t>
                    </a:r>
                    <a:endParaRPr lang="fi-FI" sz="1601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18" name="Picture 117"/>
                  <p:cNvPicPr/>
                  <p:nvPr/>
                </p:nvPicPr>
                <p:blipFill>
                  <a:blip r:embed="rId3"/>
                  <a:stretch/>
                </p:blipFill>
                <p:spPr>
                  <a:xfrm rot="3392946">
                    <a:off x="3738460" y="3067942"/>
                    <a:ext cx="1088560" cy="491215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3954926" y="-10406"/>
                  <a:ext cx="1281570" cy="1344071"/>
                  <a:chOff x="3954926" y="-10406"/>
                  <a:chExt cx="1281570" cy="1344071"/>
                </a:xfrm>
              </p:grpSpPr>
              <p:sp>
                <p:nvSpPr>
                  <p:cNvPr id="115" name="Rectangle 114"/>
                  <p:cNvSpPr/>
                  <p:nvPr/>
                </p:nvSpPr>
                <p:spPr>
                  <a:xfrm>
                    <a:off x="3954926" y="-10406"/>
                    <a:ext cx="1281570" cy="791281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Fatty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acid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fi-FI" sz="1400" b="1" dirty="0" err="1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desaturases</a:t>
                    </a:r>
                    <a:r>
                      <a:rPr lang="fi-FI" sz="1400" b="1" dirty="0">
                        <a:solidFill>
                          <a:srgbClr val="009595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(2uw1)</a:t>
                    </a:r>
                    <a:endParaRPr lang="fi-FI" sz="1601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16" name="Picture 115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4046692" y="882680"/>
                    <a:ext cx="615525" cy="450985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2273823" y="-161391"/>
                  <a:ext cx="2043531" cy="1201648"/>
                  <a:chOff x="2273823" y="-161391"/>
                  <a:chExt cx="2043531" cy="1201648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2273823" y="-161391"/>
                    <a:ext cx="2043531" cy="682347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970097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Rubrerythrins</a:t>
                    </a:r>
                    <a:r>
                      <a:rPr lang="fi-FI" sz="80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(1lko)</a:t>
                    </a:r>
                    <a:endParaRPr lang="fi-FI" sz="1050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14" name="Picture 113"/>
                  <p:cNvPicPr/>
                  <p:nvPr/>
                </p:nvPicPr>
                <p:blipFill>
                  <a:blip r:embed="rId5"/>
                  <a:stretch/>
                </p:blipFill>
                <p:spPr>
                  <a:xfrm rot="4108231">
                    <a:off x="2431083" y="267724"/>
                    <a:ext cx="993403" cy="551664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446006" y="2728053"/>
                  <a:ext cx="1619520" cy="1230134"/>
                  <a:chOff x="446006" y="2728053"/>
                  <a:chExt cx="1619520" cy="1230134"/>
                </a:xfrm>
              </p:grpSpPr>
              <p:sp>
                <p:nvSpPr>
                  <p:cNvPr id="111" name="Rectangle 110"/>
                  <p:cNvSpPr/>
                  <p:nvPr/>
                </p:nvSpPr>
                <p:spPr>
                  <a:xfrm>
                    <a:off x="446006" y="3241754"/>
                    <a:ext cx="1619520" cy="716433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00C95E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Dps</a:t>
                    </a:r>
                    <a:endParaRPr lang="fi-FI" sz="1400" b="1" dirty="0">
                      <a:solidFill>
                        <a:srgbClr val="00C95E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(2vzb)</a:t>
                    </a:r>
                  </a:p>
                </p:txBody>
              </p:sp>
              <p:pic>
                <p:nvPicPr>
                  <p:cNvPr id="112" name="Picture 111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479982" y="2728053"/>
                    <a:ext cx="665038" cy="532858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99521" y="78096"/>
                  <a:ext cx="1880706" cy="961149"/>
                  <a:chOff x="699521" y="78096"/>
                  <a:chExt cx="1880706" cy="961149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699521" y="78096"/>
                    <a:ext cx="1880706" cy="657158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2F2FFF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Ferritins</a:t>
                    </a:r>
                    <a:r>
                      <a:rPr lang="fi-FI" sz="701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(1z6o)</a:t>
                    </a:r>
                    <a:endParaRPr lang="fi-FI" dirty="0">
                      <a:latin typeface="Times New Roman" panose="02020603050405020304" pitchFamily="18" charset="0"/>
                      <a:ea typeface="Calibri" panose="020F0502020204030204" pitchFamily="34" charset="0"/>
                    </a:endParaRPr>
                  </a:p>
                </p:txBody>
              </p:sp>
              <p:pic>
                <p:nvPicPr>
                  <p:cNvPr id="110" name="Picture 109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1210320" y="445964"/>
                    <a:ext cx="705059" cy="593281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2129721" y="3012631"/>
                  <a:ext cx="1841771" cy="1133776"/>
                  <a:chOff x="2129721" y="3012631"/>
                  <a:chExt cx="1841771" cy="1133776"/>
                </a:xfrm>
              </p:grpSpPr>
              <p:sp>
                <p:nvSpPr>
                  <p:cNvPr id="107" name="Rectangle 106"/>
                  <p:cNvSpPr/>
                  <p:nvPr/>
                </p:nvSpPr>
                <p:spPr>
                  <a:xfrm>
                    <a:off x="2129721" y="3473701"/>
                    <a:ext cx="1841771" cy="672706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79724" tIns="39861" rIns="79724" bIns="39861" anchor="t">
                    <a:noAutofit/>
                  </a:bodyPr>
                  <a:lstStyle/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400" b="1" dirty="0" err="1">
                        <a:solidFill>
                          <a:srgbClr val="FF2E2E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Bacterioferritins</a:t>
                    </a:r>
                    <a:endParaRPr lang="fi-FI" sz="1400" b="1" dirty="0">
                      <a:solidFill>
                        <a:srgbClr val="FF2E2E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  <a:p>
                    <a:pPr hangingPunct="0">
                      <a:lnSpc>
                        <a:spcPct val="106000"/>
                      </a:lnSpc>
                    </a:pPr>
                    <a:r>
                      <a:rPr lang="fi-FI" sz="1050" dirty="0">
                        <a:solidFill>
                          <a:srgbClr val="21212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(1bcf)</a:t>
                    </a:r>
                    <a:endParaRPr lang="fi-FI" sz="1050" dirty="0">
                      <a:latin typeface="Arial" panose="020B060402020202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08" name="Picture 107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2132434" y="3012631"/>
                    <a:ext cx="716489" cy="496288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</p:grpSp>
          <p:sp>
            <p:nvSpPr>
              <p:cNvPr id="98" name="Rectangle 97"/>
              <p:cNvSpPr/>
              <p:nvPr/>
            </p:nvSpPr>
            <p:spPr>
              <a:xfrm>
                <a:off x="4571036" y="1454275"/>
                <a:ext cx="814681" cy="436319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9724" tIns="39861" rIns="79724" bIns="39861" anchor="t">
                <a:noAutofit/>
              </a:bodyPr>
              <a:lstStyle/>
              <a:p>
                <a:pPr algn="ctr" hangingPunct="0">
                  <a:lnSpc>
                    <a:spcPct val="106000"/>
                  </a:lnSpc>
                </a:pPr>
                <a:r>
                  <a:rPr lang="fi-FI" sz="1417" dirty="0">
                    <a:solidFill>
                      <a:srgbClr val="FF9F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alpha</a:t>
                </a:r>
                <a:endParaRPr lang="fi-FI" sz="1063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739091" y="2476857"/>
                <a:ext cx="969121" cy="491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79724" tIns="39861" rIns="79724" bIns="39861" anchor="t">
                <a:noAutofit/>
              </a:bodyPr>
              <a:lstStyle/>
              <a:p>
                <a:pPr algn="ctr" hangingPunct="0">
                  <a:lnSpc>
                    <a:spcPct val="106000"/>
                  </a:lnSpc>
                </a:pPr>
                <a:r>
                  <a:rPr lang="fi-FI" sz="1417" dirty="0" err="1">
                    <a:solidFill>
                      <a:srgbClr val="9999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beta</a:t>
                </a:r>
                <a:endParaRPr lang="fi-FI" sz="1063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6" name="Picture 95"/>
            <p:cNvPicPr/>
            <p:nvPr/>
          </p:nvPicPr>
          <p:blipFill>
            <a:blip r:embed="rId9"/>
            <a:stretch/>
          </p:blipFill>
          <p:spPr>
            <a:xfrm>
              <a:off x="630016" y="513588"/>
              <a:ext cx="4825119" cy="3130457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1" name="Group 120"/>
          <p:cNvGrpSpPr/>
          <p:nvPr/>
        </p:nvGrpSpPr>
        <p:grpSpPr>
          <a:xfrm>
            <a:off x="276405" y="7456674"/>
            <a:ext cx="5385841" cy="2897866"/>
            <a:chOff x="0" y="-1"/>
            <a:chExt cx="10795848" cy="6210301"/>
          </a:xfrm>
        </p:grpSpPr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10777326" cy="6210301"/>
            </a:xfrm>
            <a:prstGeom prst="rect">
              <a:avLst/>
            </a:prstGeom>
          </p:spPr>
        </p:pic>
        <p:cxnSp>
          <p:nvCxnSpPr>
            <p:cNvPr id="123" name="Straight Connector 122"/>
            <p:cNvCxnSpPr/>
            <p:nvPr/>
          </p:nvCxnSpPr>
          <p:spPr>
            <a:xfrm>
              <a:off x="5069445" y="2599903"/>
              <a:ext cx="0" cy="567818"/>
            </a:xfrm>
            <a:prstGeom prst="line">
              <a:avLst/>
            </a:prstGeom>
            <a:ln w="19050">
              <a:solidFill>
                <a:srgbClr val="FF4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sp>
          <p:nvSpPr>
            <p:cNvPr id="124" name="Freeform 123"/>
            <p:cNvSpPr/>
            <p:nvPr/>
          </p:nvSpPr>
          <p:spPr>
            <a:xfrm>
              <a:off x="9918657" y="444259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9075676" y="453435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308259" y="450175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9843093" y="372336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8232695" y="487266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7440580" y="453387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903272" y="478755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10617394" y="329660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9635788" y="188091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10644720" y="187681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10559608" y="232700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10158372" y="349450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8841252" y="197055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903272" y="77253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5757247" y="109281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4023046" y="118205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3562597" y="51643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2769433" y="70570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3104783" y="93791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3824202" y="91846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2642849" y="45799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920422" y="5074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1871783" y="31815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2081873" y="108563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1130308" y="109342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2168023" y="2080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316820" y="541745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1561845" y="160100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525211" y="1707585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934686" y="194297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20513" y="465708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821722" y="4624782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892686" y="5147039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2270441" y="493871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325377" y="578976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1045995" y="5631087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1486281" y="5388014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345731" y="386792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90929" y="409540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65120" y="366769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670594" y="3460013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2861579" y="4519784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2585800" y="4756661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165692" y="43792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4384420" y="4379230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7289452" y="1107736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3994419" y="4030148"/>
              <a:ext cx="151128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5561311" y="4882180"/>
              <a:ext cx="151127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1040266" y="3281167"/>
              <a:ext cx="151127" cy="18927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i-FI" sz="1593"/>
            </a:p>
          </p:txBody>
        </p:sp>
      </p:grpSp>
      <p:sp>
        <p:nvSpPr>
          <p:cNvPr id="3" name="Rectangle 150"/>
          <p:cNvSpPr>
            <a:spLocks noChangeArrowheads="1"/>
          </p:cNvSpPr>
          <p:nvPr/>
        </p:nvSpPr>
        <p:spPr bwMode="auto">
          <a:xfrm>
            <a:off x="100871" y="-101465"/>
            <a:ext cx="49700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endParaRPr lang="fi-FI" altLang="fi-FI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53"/>
          <p:cNvSpPr>
            <a:spLocks noChangeArrowheads="1"/>
          </p:cNvSpPr>
          <p:nvPr/>
        </p:nvSpPr>
        <p:spPr bwMode="auto">
          <a:xfrm>
            <a:off x="41156" y="3744386"/>
            <a:ext cx="49700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endParaRPr lang="fi-FI" altLang="fi-FI" sz="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55"/>
          <p:cNvSpPr>
            <a:spLocks noChangeArrowheads="1"/>
          </p:cNvSpPr>
          <p:nvPr/>
        </p:nvSpPr>
        <p:spPr bwMode="auto">
          <a:xfrm>
            <a:off x="1490156" y="5279273"/>
            <a:ext cx="163643" cy="32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 sz="1593"/>
          </a:p>
        </p:txBody>
      </p:sp>
      <p:sp>
        <p:nvSpPr>
          <p:cNvPr id="7" name="Rectangle 156"/>
          <p:cNvSpPr>
            <a:spLocks noChangeArrowheads="1"/>
          </p:cNvSpPr>
          <p:nvPr/>
        </p:nvSpPr>
        <p:spPr bwMode="auto">
          <a:xfrm>
            <a:off x="6134453" y="3946296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69345" y="4252803"/>
            <a:ext cx="5292901" cy="2788508"/>
            <a:chOff x="103553" y="866352"/>
            <a:chExt cx="9040447" cy="5346627"/>
          </a:xfrm>
        </p:grpSpPr>
        <p:grpSp>
          <p:nvGrpSpPr>
            <p:cNvPr id="175" name="Group 174"/>
            <p:cNvGrpSpPr/>
            <p:nvPr/>
          </p:nvGrpSpPr>
          <p:grpSpPr>
            <a:xfrm>
              <a:off x="103553" y="867271"/>
              <a:ext cx="9040447" cy="5319833"/>
              <a:chOff x="103553" y="867271"/>
              <a:chExt cx="8884265" cy="5059210"/>
            </a:xfrm>
          </p:grpSpPr>
          <p:sp>
            <p:nvSpPr>
              <p:cNvPr id="177" name="Straight Connector 176"/>
              <p:cNvSpPr/>
              <p:nvPr/>
            </p:nvSpPr>
            <p:spPr>
              <a:xfrm>
                <a:off x="4219384" y="2860644"/>
                <a:ext cx="0" cy="540000"/>
              </a:xfrm>
              <a:prstGeom prst="line">
                <a:avLst/>
              </a:prstGeom>
              <a:ln w="19050">
                <a:solidFill>
                  <a:srgbClr val="FF4000"/>
                </a:solidFill>
                <a:prstDash val="sys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Freeform 177"/>
              <p:cNvSpPr/>
              <p:nvPr/>
            </p:nvSpPr>
            <p:spPr>
              <a:xfrm>
                <a:off x="8067573" y="411957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" name="Freeform 178"/>
              <p:cNvSpPr/>
              <p:nvPr/>
            </p:nvSpPr>
            <p:spPr>
              <a:xfrm>
                <a:off x="7759842" y="38382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0" name="Freeform 179"/>
              <p:cNvSpPr/>
              <p:nvPr/>
            </p:nvSpPr>
            <p:spPr>
              <a:xfrm>
                <a:off x="7669842" y="453281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Freeform 180"/>
              <p:cNvSpPr/>
              <p:nvPr/>
            </p:nvSpPr>
            <p:spPr>
              <a:xfrm>
                <a:off x="7109210" y="406474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Freeform 181"/>
              <p:cNvSpPr/>
              <p:nvPr/>
            </p:nvSpPr>
            <p:spPr>
              <a:xfrm>
                <a:off x="6911626" y="496805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3" name="Freeform 182"/>
              <p:cNvSpPr/>
              <p:nvPr/>
            </p:nvSpPr>
            <p:spPr>
              <a:xfrm>
                <a:off x="6062926" y="493792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4" name="Freeform 183"/>
              <p:cNvSpPr/>
              <p:nvPr/>
            </p:nvSpPr>
            <p:spPr>
              <a:xfrm>
                <a:off x="6370657" y="5341706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" name="Freeform 184"/>
              <p:cNvSpPr/>
              <p:nvPr/>
            </p:nvSpPr>
            <p:spPr>
              <a:xfrm>
                <a:off x="8700234" y="2970308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6" name="Freeform 185"/>
              <p:cNvSpPr/>
              <p:nvPr/>
            </p:nvSpPr>
            <p:spPr>
              <a:xfrm>
                <a:off x="8807818" y="25545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7" name="Freeform 186"/>
              <p:cNvSpPr/>
              <p:nvPr/>
            </p:nvSpPr>
            <p:spPr>
              <a:xfrm>
                <a:off x="8602917" y="239212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8" name="Freeform 187"/>
              <p:cNvSpPr/>
              <p:nvPr/>
            </p:nvSpPr>
            <p:spPr>
              <a:xfrm>
                <a:off x="7841050" y="242725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9" name="Freeform 188"/>
              <p:cNvSpPr/>
              <p:nvPr/>
            </p:nvSpPr>
            <p:spPr>
              <a:xfrm>
                <a:off x="7289210" y="145428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0" name="Freeform 189"/>
              <p:cNvSpPr/>
              <p:nvPr/>
            </p:nvSpPr>
            <p:spPr>
              <a:xfrm>
                <a:off x="7489842" y="12579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1" name="Freeform 190"/>
              <p:cNvSpPr/>
              <p:nvPr/>
            </p:nvSpPr>
            <p:spPr>
              <a:xfrm>
                <a:off x="7364674" y="97485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2" name="Freeform 191"/>
              <p:cNvSpPr/>
              <p:nvPr/>
            </p:nvSpPr>
            <p:spPr>
              <a:xfrm>
                <a:off x="6299115" y="138186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3" name="Freeform 192"/>
              <p:cNvSpPr/>
              <p:nvPr/>
            </p:nvSpPr>
            <p:spPr>
              <a:xfrm>
                <a:off x="4892484" y="91123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4" name="Freeform 193"/>
              <p:cNvSpPr/>
              <p:nvPr/>
            </p:nvSpPr>
            <p:spPr>
              <a:xfrm>
                <a:off x="3798556" y="86727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5" name="Freeform 194"/>
              <p:cNvSpPr/>
              <p:nvPr/>
            </p:nvSpPr>
            <p:spPr>
              <a:xfrm>
                <a:off x="3180877" y="114606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6" name="Freeform 195"/>
              <p:cNvSpPr/>
              <p:nvPr/>
            </p:nvSpPr>
            <p:spPr>
              <a:xfrm>
                <a:off x="3508569" y="15003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7" name="Freeform 196"/>
              <p:cNvSpPr/>
              <p:nvPr/>
            </p:nvSpPr>
            <p:spPr>
              <a:xfrm>
                <a:off x="3960972" y="168395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8" name="Freeform 197"/>
              <p:cNvSpPr/>
              <p:nvPr/>
            </p:nvSpPr>
            <p:spPr>
              <a:xfrm>
                <a:off x="2635754" y="177802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9" name="Freeform 198"/>
              <p:cNvSpPr/>
              <p:nvPr/>
            </p:nvSpPr>
            <p:spPr>
              <a:xfrm>
                <a:off x="1261939" y="95727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0" name="Freeform 199"/>
              <p:cNvSpPr/>
              <p:nvPr/>
            </p:nvSpPr>
            <p:spPr>
              <a:xfrm>
                <a:off x="1785604" y="1236063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1" name="Freeform 200"/>
              <p:cNvSpPr/>
              <p:nvPr/>
            </p:nvSpPr>
            <p:spPr>
              <a:xfrm>
                <a:off x="2248892" y="150032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Freeform 201"/>
              <p:cNvSpPr/>
              <p:nvPr/>
            </p:nvSpPr>
            <p:spPr>
              <a:xfrm>
                <a:off x="1264459" y="140351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3" name="Freeform 202"/>
              <p:cNvSpPr/>
              <p:nvPr/>
            </p:nvSpPr>
            <p:spPr>
              <a:xfrm>
                <a:off x="1160423" y="170154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4" name="Freeform 203"/>
              <p:cNvSpPr/>
              <p:nvPr/>
            </p:nvSpPr>
            <p:spPr>
              <a:xfrm>
                <a:off x="1781469" y="167923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Freeform 204"/>
              <p:cNvSpPr/>
              <p:nvPr/>
            </p:nvSpPr>
            <p:spPr>
              <a:xfrm>
                <a:off x="1153524" y="190956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6" name="Freeform 205"/>
              <p:cNvSpPr/>
              <p:nvPr/>
            </p:nvSpPr>
            <p:spPr>
              <a:xfrm>
                <a:off x="1663152" y="223846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7" name="Freeform 206"/>
              <p:cNvSpPr/>
              <p:nvPr/>
            </p:nvSpPr>
            <p:spPr>
              <a:xfrm>
                <a:off x="677956" y="232846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" name="Freeform 207"/>
              <p:cNvSpPr/>
              <p:nvPr/>
            </p:nvSpPr>
            <p:spPr>
              <a:xfrm>
                <a:off x="1034514" y="21945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9" name="Freeform 208"/>
              <p:cNvSpPr/>
              <p:nvPr/>
            </p:nvSpPr>
            <p:spPr>
              <a:xfrm>
                <a:off x="677956" y="521485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0" name="Freeform 209"/>
              <p:cNvSpPr/>
              <p:nvPr/>
            </p:nvSpPr>
            <p:spPr>
              <a:xfrm>
                <a:off x="970890" y="541412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" name="Freeform 210"/>
              <p:cNvSpPr/>
              <p:nvPr/>
            </p:nvSpPr>
            <p:spPr>
              <a:xfrm>
                <a:off x="2635751" y="553253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2" name="Freeform 211"/>
              <p:cNvSpPr/>
              <p:nvPr/>
            </p:nvSpPr>
            <p:spPr>
              <a:xfrm>
                <a:off x="1756527" y="509291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3" name="Freeform 212"/>
              <p:cNvSpPr/>
              <p:nvPr/>
            </p:nvSpPr>
            <p:spPr>
              <a:xfrm>
                <a:off x="2415942" y="518084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" name="Freeform 213"/>
              <p:cNvSpPr/>
              <p:nvPr/>
            </p:nvSpPr>
            <p:spPr>
              <a:xfrm>
                <a:off x="2366123" y="493758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" name="Freeform 214"/>
              <p:cNvSpPr/>
              <p:nvPr/>
            </p:nvSpPr>
            <p:spPr>
              <a:xfrm>
                <a:off x="1794615" y="473536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6" name="Freeform 215"/>
              <p:cNvSpPr/>
              <p:nvPr/>
            </p:nvSpPr>
            <p:spPr>
              <a:xfrm>
                <a:off x="390777" y="447452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Freeform 216"/>
              <p:cNvSpPr/>
              <p:nvPr/>
            </p:nvSpPr>
            <p:spPr>
              <a:xfrm>
                <a:off x="962277" y="438660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Freeform 217"/>
              <p:cNvSpPr/>
              <p:nvPr/>
            </p:nvSpPr>
            <p:spPr>
              <a:xfrm>
                <a:off x="534385" y="4143345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Freeform 218"/>
              <p:cNvSpPr/>
              <p:nvPr/>
            </p:nvSpPr>
            <p:spPr>
              <a:xfrm>
                <a:off x="836250" y="3908884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0" name="Freeform 219"/>
              <p:cNvSpPr/>
              <p:nvPr/>
            </p:nvSpPr>
            <p:spPr>
              <a:xfrm>
                <a:off x="408355" y="3340317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1" name="Freeform 220"/>
              <p:cNvSpPr/>
              <p:nvPr/>
            </p:nvSpPr>
            <p:spPr>
              <a:xfrm>
                <a:off x="103553" y="3694939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2" name="Freeform 221"/>
              <p:cNvSpPr/>
              <p:nvPr/>
            </p:nvSpPr>
            <p:spPr>
              <a:xfrm>
                <a:off x="771768" y="3677350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3" name="Freeform 222"/>
              <p:cNvSpPr/>
              <p:nvPr/>
            </p:nvSpPr>
            <p:spPr>
              <a:xfrm>
                <a:off x="3852025" y="5746481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4" name="Freeform 223"/>
              <p:cNvSpPr/>
              <p:nvPr/>
            </p:nvSpPr>
            <p:spPr>
              <a:xfrm>
                <a:off x="3890125" y="545926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5" name="Freeform 224"/>
              <p:cNvSpPr/>
              <p:nvPr/>
            </p:nvSpPr>
            <p:spPr>
              <a:xfrm>
                <a:off x="3608771" y="5283418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6" name="Freeform 225"/>
              <p:cNvSpPr/>
              <p:nvPr/>
            </p:nvSpPr>
            <p:spPr>
              <a:xfrm>
                <a:off x="4042523" y="5031372"/>
                <a:ext cx="180000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8000"/>
              </a:solidFill>
              <a:ln w="0">
                <a:solidFill>
                  <a:srgbClr val="5983B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15" y="866352"/>
              <a:ext cx="8701531" cy="5346627"/>
            </a:xfrm>
            <a:prstGeom prst="rect">
              <a:avLst/>
            </a:prstGeom>
          </p:spPr>
        </p:pic>
      </p:grpSp>
      <p:sp>
        <p:nvSpPr>
          <p:cNvPr id="228" name="Rectangle 153"/>
          <p:cNvSpPr>
            <a:spLocks noChangeArrowheads="1"/>
          </p:cNvSpPr>
          <p:nvPr/>
        </p:nvSpPr>
        <p:spPr bwMode="auto">
          <a:xfrm>
            <a:off x="1490156" y="3876472"/>
            <a:ext cx="880121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</a:t>
            </a:r>
            <a:endParaRPr lang="fi-FI" altLang="fi-FI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9" name="Rectangle 153"/>
          <p:cNvSpPr>
            <a:spLocks noChangeArrowheads="1"/>
          </p:cNvSpPr>
          <p:nvPr/>
        </p:nvSpPr>
        <p:spPr bwMode="auto">
          <a:xfrm>
            <a:off x="2140088" y="7209545"/>
            <a:ext cx="1422962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TM-</a:t>
            </a:r>
            <a:r>
              <a:rPr lang="en-US" altLang="fi-FI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Vec</a:t>
            </a:r>
            <a:endParaRPr lang="fi-FI" altLang="fi-FI" sz="10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0" name="Rectangle 153"/>
          <p:cNvSpPr>
            <a:spLocks noChangeArrowheads="1"/>
          </p:cNvSpPr>
          <p:nvPr/>
        </p:nvSpPr>
        <p:spPr bwMode="auto">
          <a:xfrm>
            <a:off x="6501306" y="117861"/>
            <a:ext cx="2918948" cy="45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Manual Annotation</a:t>
            </a:r>
            <a:endParaRPr lang="fi-FI" altLang="fi-FI" sz="2400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34" name="Picture 233"/>
          <p:cNvPicPr/>
          <p:nvPr/>
        </p:nvPicPr>
        <p:blipFill rotWithShape="1">
          <a:blip r:embed="rId12"/>
          <a:srcRect l="16746" t="3336" r="16548" b="3826"/>
          <a:stretch/>
        </p:blipFill>
        <p:spPr>
          <a:xfrm rot="9002067">
            <a:off x="6375323" y="4684217"/>
            <a:ext cx="2467185" cy="2273747"/>
          </a:xfrm>
          <a:prstGeom prst="rect">
            <a:avLst/>
          </a:prstGeom>
          <a:ln w="0">
            <a:noFill/>
          </a:ln>
        </p:spPr>
      </p:pic>
      <p:pic>
        <p:nvPicPr>
          <p:cNvPr id="235" name="Picture 234"/>
          <p:cNvPicPr/>
          <p:nvPr/>
        </p:nvPicPr>
        <p:blipFill rotWithShape="1">
          <a:blip r:embed="rId13"/>
          <a:srcRect l="35260" t="3423" r="35127" b="3460"/>
          <a:stretch/>
        </p:blipFill>
        <p:spPr>
          <a:xfrm rot="16200000">
            <a:off x="6628640" y="7685898"/>
            <a:ext cx="1695171" cy="2769909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36" name="Table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08328"/>
              </p:ext>
            </p:extLst>
          </p:nvPr>
        </p:nvGraphicFramePr>
        <p:xfrm>
          <a:off x="8934479" y="5879130"/>
          <a:ext cx="2244582" cy="6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398">
                  <a:extLst>
                    <a:ext uri="{9D8B030D-6E8A-4147-A177-3AD203B41FA5}">
                      <a16:colId xmlns:a16="http://schemas.microsoft.com/office/drawing/2014/main" val="3012537937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53117817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48984661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52670853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77670291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175340140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38735976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86719723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294905588"/>
                    </a:ext>
                  </a:extLst>
                </a:gridCol>
              </a:tblGrid>
              <a:tr h="30859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a.25.1.1</a:t>
                      </a:r>
                      <a:endParaRPr lang="fi-FI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-FI" sz="1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6275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40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>
                        <a:solidFill>
                          <a:srgbClr val="B647B6"/>
                        </a:solidFill>
                      </a:endParaRPr>
                    </a:p>
                  </a:txBody>
                  <a:tcPr anchor="ctr">
                    <a:solidFill>
                      <a:srgbClr val="912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8B8B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EE9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5352"/>
                  </a:ext>
                </a:extLst>
              </a:tr>
            </a:tbl>
          </a:graphicData>
        </a:graphic>
      </p:graphicFrame>
      <p:sp>
        <p:nvSpPr>
          <p:cNvPr id="237" name="Freeform 236"/>
          <p:cNvSpPr/>
          <p:nvPr/>
        </p:nvSpPr>
        <p:spPr>
          <a:xfrm>
            <a:off x="3293666" y="1299111"/>
            <a:ext cx="144527" cy="1415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8000"/>
          </a:solidFill>
          <a:ln w="0">
            <a:solidFill>
              <a:srgbClr val="5983B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i-FI" sz="1593"/>
          </a:p>
        </p:txBody>
      </p:sp>
      <p:graphicFrame>
        <p:nvGraphicFramePr>
          <p:cNvPr id="238" name="Table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1541"/>
              </p:ext>
            </p:extLst>
          </p:nvPr>
        </p:nvGraphicFramePr>
        <p:xfrm>
          <a:off x="8923689" y="8661738"/>
          <a:ext cx="2244582" cy="6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398">
                  <a:extLst>
                    <a:ext uri="{9D8B030D-6E8A-4147-A177-3AD203B41FA5}">
                      <a16:colId xmlns:a16="http://schemas.microsoft.com/office/drawing/2014/main" val="3012537937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53117817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48984661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52670853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77670291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175340140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38735976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86719723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294905588"/>
                    </a:ext>
                  </a:extLst>
                </a:gridCol>
              </a:tblGrid>
              <a:tr h="30859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a.25.1.1</a:t>
                      </a:r>
                      <a:endParaRPr lang="fi-FI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-FI" sz="1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6275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40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>
                        <a:solidFill>
                          <a:srgbClr val="B647B6"/>
                        </a:solidFill>
                      </a:endParaRPr>
                    </a:p>
                  </a:txBody>
                  <a:tcPr anchor="ctr">
                    <a:solidFill>
                      <a:srgbClr val="912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8B8B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EE9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5352"/>
                  </a:ext>
                </a:extLst>
              </a:tr>
            </a:tbl>
          </a:graphicData>
        </a:graphic>
      </p:graphicFrame>
      <p:sp>
        <p:nvSpPr>
          <p:cNvPr id="239" name="Rectangle 156"/>
          <p:cNvSpPr>
            <a:spLocks noChangeArrowheads="1"/>
          </p:cNvSpPr>
          <p:nvPr/>
        </p:nvSpPr>
        <p:spPr bwMode="auto">
          <a:xfrm>
            <a:off x="6156228" y="7248299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0" name="Rectangle 156"/>
          <p:cNvSpPr>
            <a:spLocks noChangeArrowheads="1"/>
          </p:cNvSpPr>
          <p:nvPr/>
        </p:nvSpPr>
        <p:spPr bwMode="auto">
          <a:xfrm>
            <a:off x="49330" y="7039656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1" name="Picture 240"/>
          <p:cNvPicPr/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7" t="-75" r="2037" b="4419"/>
          <a:stretch/>
        </p:blipFill>
        <p:spPr>
          <a:xfrm rot="8117086">
            <a:off x="5841589" y="10216701"/>
            <a:ext cx="4977413" cy="2808504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43" name="Table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10256"/>
              </p:ext>
            </p:extLst>
          </p:nvPr>
        </p:nvGraphicFramePr>
        <p:xfrm>
          <a:off x="9020053" y="12624005"/>
          <a:ext cx="2244582" cy="6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398">
                  <a:extLst>
                    <a:ext uri="{9D8B030D-6E8A-4147-A177-3AD203B41FA5}">
                      <a16:colId xmlns:a16="http://schemas.microsoft.com/office/drawing/2014/main" val="3012537937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53117817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48984661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52670853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77670291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175340140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38735976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86719723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294905588"/>
                    </a:ext>
                  </a:extLst>
                </a:gridCol>
              </a:tblGrid>
              <a:tr h="30859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a.25.1.1</a:t>
                      </a:r>
                      <a:endParaRPr lang="fi-FI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-FI" sz="1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6275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>
                        <a:solidFill>
                          <a:srgbClr val="B647B6"/>
                        </a:solidFill>
                      </a:endParaRPr>
                    </a:p>
                  </a:txBody>
                  <a:tcPr anchor="ctr">
                    <a:solidFill>
                      <a:srgbClr val="912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8B8B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EE9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5352"/>
                  </a:ext>
                </a:extLst>
              </a:tr>
            </a:tbl>
          </a:graphicData>
        </a:graphic>
      </p:graphicFrame>
      <p:grpSp>
        <p:nvGrpSpPr>
          <p:cNvPr id="245" name="Group 244"/>
          <p:cNvGrpSpPr/>
          <p:nvPr/>
        </p:nvGrpSpPr>
        <p:grpSpPr>
          <a:xfrm>
            <a:off x="216549" y="10729073"/>
            <a:ext cx="5743968" cy="2857738"/>
            <a:chOff x="92691" y="7522734"/>
            <a:chExt cx="11489713" cy="5299796"/>
          </a:xfrm>
        </p:grpSpPr>
        <p:pic>
          <p:nvPicPr>
            <p:cNvPr id="246" name="Picture 245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3" t="6115" r="1090" b="7477"/>
            <a:stretch/>
          </p:blipFill>
          <p:spPr>
            <a:xfrm>
              <a:off x="223205" y="7529560"/>
              <a:ext cx="11113477" cy="5292970"/>
            </a:xfrm>
            <a:prstGeom prst="rect">
              <a:avLst/>
            </a:prstGeom>
          </p:spPr>
        </p:pic>
        <p:sp>
          <p:nvSpPr>
            <p:cNvPr id="247" name="Straight Connector 246"/>
            <p:cNvSpPr/>
            <p:nvPr/>
          </p:nvSpPr>
          <p:spPr>
            <a:xfrm flipH="1">
              <a:off x="4614180" y="9767711"/>
              <a:ext cx="0" cy="990603"/>
            </a:xfrm>
            <a:prstGeom prst="line">
              <a:avLst/>
            </a:prstGeom>
            <a:ln w="19050">
              <a:solidFill>
                <a:srgbClr val="FF4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Freeform 247"/>
            <p:cNvSpPr/>
            <p:nvPr/>
          </p:nvSpPr>
          <p:spPr>
            <a:xfrm>
              <a:off x="11300117" y="855334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Freeform 248"/>
            <p:cNvSpPr/>
            <p:nvPr/>
          </p:nvSpPr>
          <p:spPr>
            <a:xfrm>
              <a:off x="11382178" y="888158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Freeform 249"/>
            <p:cNvSpPr/>
            <p:nvPr/>
          </p:nvSpPr>
          <p:spPr>
            <a:xfrm>
              <a:off x="10010577" y="860023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Freeform 250"/>
            <p:cNvSpPr/>
            <p:nvPr/>
          </p:nvSpPr>
          <p:spPr>
            <a:xfrm>
              <a:off x="8615529" y="980771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Freeform 251"/>
            <p:cNvSpPr/>
            <p:nvPr/>
          </p:nvSpPr>
          <p:spPr>
            <a:xfrm>
              <a:off x="8117297" y="10048040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Freeform 252"/>
            <p:cNvSpPr/>
            <p:nvPr/>
          </p:nvSpPr>
          <p:spPr>
            <a:xfrm>
              <a:off x="8164189" y="10305950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Freeform 253"/>
            <p:cNvSpPr/>
            <p:nvPr/>
          </p:nvSpPr>
          <p:spPr>
            <a:xfrm>
              <a:off x="7771470" y="10475935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Freeform 254"/>
            <p:cNvSpPr/>
            <p:nvPr/>
          </p:nvSpPr>
          <p:spPr>
            <a:xfrm>
              <a:off x="8433826" y="1085693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Freeform 255"/>
            <p:cNvSpPr/>
            <p:nvPr/>
          </p:nvSpPr>
          <p:spPr>
            <a:xfrm>
              <a:off x="7706995" y="11114841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Freeform 256"/>
            <p:cNvSpPr/>
            <p:nvPr/>
          </p:nvSpPr>
          <p:spPr>
            <a:xfrm>
              <a:off x="7384607" y="1135516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Freeform 257"/>
            <p:cNvSpPr/>
            <p:nvPr/>
          </p:nvSpPr>
          <p:spPr>
            <a:xfrm>
              <a:off x="6921545" y="1180650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Freeform 258"/>
            <p:cNvSpPr/>
            <p:nvPr/>
          </p:nvSpPr>
          <p:spPr>
            <a:xfrm>
              <a:off x="8005931" y="1236335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Freeform 259"/>
            <p:cNvSpPr/>
            <p:nvPr/>
          </p:nvSpPr>
          <p:spPr>
            <a:xfrm>
              <a:off x="6487791" y="1204096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Freeform 260"/>
            <p:cNvSpPr/>
            <p:nvPr/>
          </p:nvSpPr>
          <p:spPr>
            <a:xfrm>
              <a:off x="6786729" y="9121935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Freeform 261"/>
            <p:cNvSpPr/>
            <p:nvPr/>
          </p:nvSpPr>
          <p:spPr>
            <a:xfrm>
              <a:off x="6745697" y="8817130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Freeform 262"/>
            <p:cNvSpPr/>
            <p:nvPr/>
          </p:nvSpPr>
          <p:spPr>
            <a:xfrm>
              <a:off x="4582628" y="796237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Freeform 263"/>
            <p:cNvSpPr/>
            <p:nvPr/>
          </p:nvSpPr>
          <p:spPr>
            <a:xfrm>
              <a:off x="4014059" y="12581265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Freeform 264"/>
            <p:cNvSpPr/>
            <p:nvPr/>
          </p:nvSpPr>
          <p:spPr>
            <a:xfrm>
              <a:off x="4131289" y="11907191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Freeform 265"/>
            <p:cNvSpPr/>
            <p:nvPr/>
          </p:nvSpPr>
          <p:spPr>
            <a:xfrm>
              <a:off x="3005876" y="12610573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Freeform 266"/>
            <p:cNvSpPr/>
            <p:nvPr/>
          </p:nvSpPr>
          <p:spPr>
            <a:xfrm>
              <a:off x="3427904" y="1185443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Freeform 267"/>
            <p:cNvSpPr/>
            <p:nvPr/>
          </p:nvSpPr>
          <p:spPr>
            <a:xfrm>
              <a:off x="2771414" y="1221785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Freeform 268"/>
            <p:cNvSpPr/>
            <p:nvPr/>
          </p:nvSpPr>
          <p:spPr>
            <a:xfrm>
              <a:off x="1358788" y="1249334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Freeform 269"/>
            <p:cNvSpPr/>
            <p:nvPr/>
          </p:nvSpPr>
          <p:spPr>
            <a:xfrm>
              <a:off x="1903905" y="12176822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Freeform 270"/>
            <p:cNvSpPr/>
            <p:nvPr/>
          </p:nvSpPr>
          <p:spPr>
            <a:xfrm>
              <a:off x="1739781" y="1187201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Freeform 271"/>
            <p:cNvSpPr/>
            <p:nvPr/>
          </p:nvSpPr>
          <p:spPr>
            <a:xfrm>
              <a:off x="2595565" y="1169030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Freeform 272"/>
            <p:cNvSpPr/>
            <p:nvPr/>
          </p:nvSpPr>
          <p:spPr>
            <a:xfrm>
              <a:off x="2747965" y="1124482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Freeform 273"/>
            <p:cNvSpPr/>
            <p:nvPr/>
          </p:nvSpPr>
          <p:spPr>
            <a:xfrm>
              <a:off x="1089149" y="11238968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Freeform 274"/>
            <p:cNvSpPr/>
            <p:nvPr/>
          </p:nvSpPr>
          <p:spPr>
            <a:xfrm>
              <a:off x="1347058" y="1153204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Freeform 275"/>
            <p:cNvSpPr/>
            <p:nvPr/>
          </p:nvSpPr>
          <p:spPr>
            <a:xfrm>
              <a:off x="1903907" y="11209660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Freeform 276"/>
            <p:cNvSpPr/>
            <p:nvPr/>
          </p:nvSpPr>
          <p:spPr>
            <a:xfrm>
              <a:off x="122002" y="11080703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Freeform 277"/>
            <p:cNvSpPr/>
            <p:nvPr/>
          </p:nvSpPr>
          <p:spPr>
            <a:xfrm>
              <a:off x="274402" y="1075831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Freeform 278"/>
            <p:cNvSpPr/>
            <p:nvPr/>
          </p:nvSpPr>
          <p:spPr>
            <a:xfrm>
              <a:off x="655403" y="10559020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Freeform 279"/>
            <p:cNvSpPr/>
            <p:nvPr/>
          </p:nvSpPr>
          <p:spPr>
            <a:xfrm>
              <a:off x="772633" y="10377311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Freeform 280"/>
            <p:cNvSpPr/>
            <p:nvPr/>
          </p:nvSpPr>
          <p:spPr>
            <a:xfrm>
              <a:off x="297848" y="10236631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Freeform 281"/>
            <p:cNvSpPr/>
            <p:nvPr/>
          </p:nvSpPr>
          <p:spPr>
            <a:xfrm>
              <a:off x="221646" y="1000216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Freeform 282"/>
            <p:cNvSpPr/>
            <p:nvPr/>
          </p:nvSpPr>
          <p:spPr>
            <a:xfrm>
              <a:off x="92691" y="9767711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Freeform 283"/>
            <p:cNvSpPr/>
            <p:nvPr/>
          </p:nvSpPr>
          <p:spPr>
            <a:xfrm>
              <a:off x="391631" y="955668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Freeform 284"/>
            <p:cNvSpPr/>
            <p:nvPr/>
          </p:nvSpPr>
          <p:spPr>
            <a:xfrm>
              <a:off x="338876" y="920500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Freeform 285"/>
            <p:cNvSpPr/>
            <p:nvPr/>
          </p:nvSpPr>
          <p:spPr>
            <a:xfrm>
              <a:off x="596786" y="898812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Freeform 286"/>
            <p:cNvSpPr/>
            <p:nvPr/>
          </p:nvSpPr>
          <p:spPr>
            <a:xfrm>
              <a:off x="1030541" y="9316377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Freeform 287"/>
            <p:cNvSpPr/>
            <p:nvPr/>
          </p:nvSpPr>
          <p:spPr>
            <a:xfrm>
              <a:off x="1294307" y="9791159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Freeform 288"/>
            <p:cNvSpPr/>
            <p:nvPr/>
          </p:nvSpPr>
          <p:spPr>
            <a:xfrm>
              <a:off x="1522909" y="947463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Freeform 289"/>
            <p:cNvSpPr/>
            <p:nvPr/>
          </p:nvSpPr>
          <p:spPr>
            <a:xfrm>
              <a:off x="1575665" y="8771246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Freeform 290"/>
            <p:cNvSpPr/>
            <p:nvPr/>
          </p:nvSpPr>
          <p:spPr>
            <a:xfrm>
              <a:off x="2132509" y="8484028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Freeform 291"/>
            <p:cNvSpPr/>
            <p:nvPr/>
          </p:nvSpPr>
          <p:spPr>
            <a:xfrm>
              <a:off x="2232155" y="779236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Freeform 292"/>
            <p:cNvSpPr/>
            <p:nvPr/>
          </p:nvSpPr>
          <p:spPr>
            <a:xfrm>
              <a:off x="1944940" y="752273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Freeform 293"/>
            <p:cNvSpPr/>
            <p:nvPr/>
          </p:nvSpPr>
          <p:spPr>
            <a:xfrm>
              <a:off x="3117248" y="781581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Freeform 294"/>
            <p:cNvSpPr/>
            <p:nvPr/>
          </p:nvSpPr>
          <p:spPr>
            <a:xfrm>
              <a:off x="3269649" y="807372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Freeform 295"/>
            <p:cNvSpPr/>
            <p:nvPr/>
          </p:nvSpPr>
          <p:spPr>
            <a:xfrm>
              <a:off x="3211031" y="8753664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Freeform 296"/>
            <p:cNvSpPr/>
            <p:nvPr/>
          </p:nvSpPr>
          <p:spPr>
            <a:xfrm>
              <a:off x="3803044" y="8466443"/>
              <a:ext cx="200226" cy="20277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5983B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8" name="Rectangle 156"/>
          <p:cNvSpPr>
            <a:spLocks noChangeArrowheads="1"/>
          </p:cNvSpPr>
          <p:nvPr/>
        </p:nvSpPr>
        <p:spPr bwMode="auto">
          <a:xfrm>
            <a:off x="6255872" y="10689035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9" name="Rectangle 156"/>
          <p:cNvSpPr>
            <a:spLocks noChangeArrowheads="1"/>
          </p:cNvSpPr>
          <p:nvPr/>
        </p:nvSpPr>
        <p:spPr bwMode="auto">
          <a:xfrm>
            <a:off x="78635" y="10313323"/>
            <a:ext cx="475063" cy="63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0" name="Rectangle 153"/>
          <p:cNvSpPr>
            <a:spLocks noChangeArrowheads="1"/>
          </p:cNvSpPr>
          <p:nvPr/>
        </p:nvSpPr>
        <p:spPr bwMode="auto">
          <a:xfrm>
            <a:off x="2257050" y="10456349"/>
            <a:ext cx="900959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altLang="fi-FI" sz="28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</a:t>
            </a:r>
            <a:endParaRPr lang="fi-FI" altLang="fi-FI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1" name="Straight Arrow Connector 300"/>
          <p:cNvCxnSpPr/>
          <p:nvPr/>
        </p:nvCxnSpPr>
        <p:spPr>
          <a:xfrm>
            <a:off x="10199096" y="6717329"/>
            <a:ext cx="1080000" cy="0"/>
          </a:xfrm>
          <a:prstGeom prst="straightConnector1">
            <a:avLst/>
          </a:prstGeom>
          <a:ln w="76200">
            <a:solidFill>
              <a:srgbClr val="729FCF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H="1" flipV="1">
            <a:off x="8880254" y="6717329"/>
            <a:ext cx="1080000" cy="0"/>
          </a:xfrm>
          <a:prstGeom prst="straightConnector1">
            <a:avLst/>
          </a:prstGeom>
          <a:ln w="76200">
            <a:solidFill>
              <a:srgbClr val="FF8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10158061" y="9489846"/>
            <a:ext cx="1080000" cy="0"/>
          </a:xfrm>
          <a:prstGeom prst="straightConnector1">
            <a:avLst/>
          </a:prstGeom>
          <a:ln w="76200">
            <a:solidFill>
              <a:srgbClr val="729FCF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 flipH="1" flipV="1">
            <a:off x="8839219" y="9489846"/>
            <a:ext cx="1080000" cy="0"/>
          </a:xfrm>
          <a:prstGeom prst="straightConnector1">
            <a:avLst/>
          </a:prstGeom>
          <a:ln w="76200">
            <a:solidFill>
              <a:srgbClr val="FF8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>
            <a:off x="10257706" y="13475702"/>
            <a:ext cx="1080000" cy="0"/>
          </a:xfrm>
          <a:prstGeom prst="straightConnector1">
            <a:avLst/>
          </a:prstGeom>
          <a:ln w="76200">
            <a:solidFill>
              <a:srgbClr val="729FCF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H="1" flipV="1">
            <a:off x="8938864" y="13475702"/>
            <a:ext cx="1080000" cy="0"/>
          </a:xfrm>
          <a:prstGeom prst="straightConnector1">
            <a:avLst/>
          </a:prstGeom>
          <a:ln w="76200">
            <a:solidFill>
              <a:srgbClr val="FF8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153"/>
          <p:cNvSpPr>
            <a:spLocks noChangeArrowheads="1"/>
          </p:cNvSpPr>
          <p:nvPr/>
        </p:nvSpPr>
        <p:spPr bwMode="auto">
          <a:xfrm>
            <a:off x="7190835" y="7432003"/>
            <a:ext cx="1422962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TM-</a:t>
            </a:r>
            <a:r>
              <a:rPr lang="en-US" altLang="fi-FI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Vec</a:t>
            </a:r>
            <a:endParaRPr lang="fi-FI" altLang="fi-FI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9" name="Rectangle 153"/>
          <p:cNvSpPr>
            <a:spLocks noChangeArrowheads="1"/>
          </p:cNvSpPr>
          <p:nvPr/>
        </p:nvSpPr>
        <p:spPr bwMode="auto">
          <a:xfrm>
            <a:off x="7041033" y="4069902"/>
            <a:ext cx="880121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</a:t>
            </a:r>
            <a:endParaRPr lang="fi-FI" altLang="fi-FI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0" name="Rectangle 153"/>
          <p:cNvSpPr>
            <a:spLocks noChangeArrowheads="1"/>
          </p:cNvSpPr>
          <p:nvPr/>
        </p:nvSpPr>
        <p:spPr bwMode="auto">
          <a:xfrm>
            <a:off x="7663805" y="10572547"/>
            <a:ext cx="900959" cy="51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998" tIns="40499" rIns="80998" bIns="40499" numCol="1" anchor="ctr" anchorCtr="0" compatLnSpc="1">
            <a:prstTxWarp prst="textNoShape">
              <a:avLst/>
            </a:prstTxWarp>
            <a:spAutoFit/>
          </a:bodyPr>
          <a:lstStyle/>
          <a:p>
            <a:pPr defTabSz="80999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i-FI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altLang="fi-FI" sz="28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</a:t>
            </a:r>
            <a:endParaRPr lang="fi-FI" altLang="fi-FI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7" name="Table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62014"/>
              </p:ext>
            </p:extLst>
          </p:nvPr>
        </p:nvGraphicFramePr>
        <p:xfrm>
          <a:off x="9051709" y="2538041"/>
          <a:ext cx="2244582" cy="6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398">
                  <a:extLst>
                    <a:ext uri="{9D8B030D-6E8A-4147-A177-3AD203B41FA5}">
                      <a16:colId xmlns:a16="http://schemas.microsoft.com/office/drawing/2014/main" val="3012537937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53117817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48984661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52670853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776702914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3175340140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387359766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2867197238"/>
                    </a:ext>
                  </a:extLst>
                </a:gridCol>
                <a:gridCol w="249398">
                  <a:extLst>
                    <a:ext uri="{9D8B030D-6E8A-4147-A177-3AD203B41FA5}">
                      <a16:colId xmlns:a16="http://schemas.microsoft.com/office/drawing/2014/main" val="1294905588"/>
                    </a:ext>
                  </a:extLst>
                </a:gridCol>
              </a:tblGrid>
              <a:tr h="30859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a.25.1.1</a:t>
                      </a:r>
                      <a:endParaRPr lang="fi-FI" sz="14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i-FI" sz="1400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a.25.1.2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62751"/>
                  </a:ext>
                </a:extLst>
              </a:tr>
              <a:tr h="326688"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40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>
                        <a:solidFill>
                          <a:srgbClr val="B647B6"/>
                        </a:solidFill>
                      </a:endParaRPr>
                    </a:p>
                  </a:txBody>
                  <a:tcPr anchor="ctr">
                    <a:solidFill>
                      <a:srgbClr val="912C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00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EE9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i-FI" sz="1500" dirty="0"/>
                    </a:p>
                  </a:txBody>
                  <a:tcPr anchor="ctr">
                    <a:solidFill>
                      <a:srgbClr val="8B8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85352"/>
                  </a:ext>
                </a:extLst>
              </a:tr>
            </a:tbl>
          </a:graphicData>
        </a:graphic>
      </p:graphicFrame>
      <p:cxnSp>
        <p:nvCxnSpPr>
          <p:cNvPr id="232" name="Straight Arrow Connector 231"/>
          <p:cNvCxnSpPr/>
          <p:nvPr/>
        </p:nvCxnSpPr>
        <p:spPr>
          <a:xfrm>
            <a:off x="10316326" y="3376240"/>
            <a:ext cx="1080000" cy="0"/>
          </a:xfrm>
          <a:prstGeom prst="straightConnector1">
            <a:avLst/>
          </a:prstGeom>
          <a:ln w="76200">
            <a:solidFill>
              <a:srgbClr val="729FCF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 flipV="1">
            <a:off x="8997484" y="3376240"/>
            <a:ext cx="1080000" cy="0"/>
          </a:xfrm>
          <a:prstGeom prst="straightConnector1">
            <a:avLst/>
          </a:prstGeom>
          <a:ln w="76200">
            <a:solidFill>
              <a:srgbClr val="FF8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2" name="Table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42577"/>
              </p:ext>
            </p:extLst>
          </p:nvPr>
        </p:nvGraphicFramePr>
        <p:xfrm>
          <a:off x="159321" y="586651"/>
          <a:ext cx="3401795" cy="309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4081">
                  <a:extLst>
                    <a:ext uri="{9D8B030D-6E8A-4147-A177-3AD203B41FA5}">
                      <a16:colId xmlns:a16="http://schemas.microsoft.com/office/drawing/2014/main" val="3281483992"/>
                    </a:ext>
                  </a:extLst>
                </a:gridCol>
                <a:gridCol w="1307714">
                  <a:extLst>
                    <a:ext uri="{9D8B030D-6E8A-4147-A177-3AD203B41FA5}">
                      <a16:colId xmlns:a16="http://schemas.microsoft.com/office/drawing/2014/main" val="176471439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fi-FI" sz="15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Subgroup</a:t>
                      </a:r>
                      <a:endParaRPr lang="fi-FI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5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Scop</a:t>
                      </a:r>
                      <a:r>
                        <a:rPr lang="fi-FI" sz="15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  <a:endParaRPr lang="fi-FI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827517"/>
                  </a:ext>
                </a:extLst>
              </a:tr>
              <a:tr h="453044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97009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Rubrerythrins</a:t>
                      </a:r>
                      <a:endParaRPr lang="fi-FI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fi-FI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a.25.1.1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Ferritins</a:t>
                      </a:r>
                      <a:endParaRPr lang="fi-FI" sz="1500" dirty="0" smtClean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fi-FI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370006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2F2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Ferritin</a:t>
                      </a:r>
                      <a:endParaRPr lang="fi-FI" sz="1400" b="1" dirty="0">
                        <a:solidFill>
                          <a:srgbClr val="35D58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345082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Bacterioferirtin</a:t>
                      </a:r>
                      <a:endParaRPr lang="fi-FI" sz="1400" b="1" dirty="0">
                        <a:solidFill>
                          <a:srgbClr val="2F2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979081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algn="l"/>
                      <a:r>
                        <a:rPr lang="fi-FI" sz="1400" b="1" dirty="0" err="1" smtClean="0">
                          <a:solidFill>
                            <a:srgbClr val="35D58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Dps</a:t>
                      </a:r>
                      <a:endParaRPr lang="fi-FI" sz="1400" b="1" dirty="0">
                        <a:solidFill>
                          <a:srgbClr val="9700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470325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Fatty</a:t>
                      </a:r>
                      <a:r>
                        <a:rPr lang="fi-FI" sz="1400" b="1" dirty="0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acid</a:t>
                      </a:r>
                      <a:r>
                        <a:rPr lang="fi-FI" sz="1400" b="1" dirty="0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i-FI" sz="1400" b="1" dirty="0" err="1" smtClean="0">
                          <a:solidFill>
                            <a:srgbClr val="00959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desaturase</a:t>
                      </a:r>
                      <a:endParaRPr lang="fi-FI" sz="1400" b="1" dirty="0" smtClean="0">
                        <a:solidFill>
                          <a:srgbClr val="0095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i-FI" sz="1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a.25.1.2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500" b="1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Ribo</a:t>
                      </a:r>
                      <a:endParaRPr lang="en-US" sz="1500" b="1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500" b="1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nucleotide reductase-like</a:t>
                      </a:r>
                      <a:endParaRPr lang="fi-FI" sz="15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18344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FF44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RNR R2</a:t>
                      </a:r>
                      <a:endParaRPr lang="fi-FI" sz="1400" b="1" dirty="0" smtClean="0">
                        <a:solidFill>
                          <a:srgbClr val="9999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441742"/>
                  </a:ext>
                </a:extLst>
              </a:tr>
              <a:tr h="453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FF9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BMM alpha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080464"/>
                  </a:ext>
                </a:extLst>
              </a:tr>
              <a:tr h="308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 smtClean="0">
                          <a:solidFill>
                            <a:srgbClr val="9999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BMM </a:t>
                      </a:r>
                      <a:r>
                        <a:rPr lang="fi-FI" sz="1400" b="1" dirty="0" err="1" smtClean="0">
                          <a:solidFill>
                            <a:srgbClr val="9999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beta</a:t>
                      </a:r>
                      <a:endParaRPr lang="fi-FI" sz="1400" b="1" dirty="0" smtClean="0">
                        <a:solidFill>
                          <a:srgbClr val="9999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fi-FI" sz="105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32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3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3058</TotalTime>
  <Words>78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Choopanian, Peyman</dc:creator>
  <dc:description/>
  <cp:lastModifiedBy>Choopanian, Peyman</cp:lastModifiedBy>
  <cp:revision>72</cp:revision>
  <cp:lastPrinted>2024-10-11T11:29:36Z</cp:lastPrinted>
  <dcterms:created xsi:type="dcterms:W3CDTF">2024-01-24T09:45:23Z</dcterms:created>
  <dcterms:modified xsi:type="dcterms:W3CDTF">2024-10-25T10:59:42Z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4</vt:i4>
  </property>
</Properties>
</file>