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1520488" cy="13679488"/>
  <p:notesSz cx="6669088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00"/>
    <a:srgbClr val="EE9A00"/>
    <a:srgbClr val="FF00FF"/>
    <a:srgbClr val="009E9E"/>
    <a:srgbClr val="729FCF"/>
    <a:srgbClr val="FF8000"/>
    <a:srgbClr val="7092BE"/>
    <a:srgbClr val="0404FF"/>
    <a:srgbClr val="FF0000"/>
    <a:srgbClr val="912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64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4895ED-48D0-4B9D-91A7-A4696D101D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76000" y="734472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03FF0C-B79A-47E9-BA2E-C7B7050921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88852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1E7B82-C203-4779-AACA-7289C49A219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08132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58628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7600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08132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58628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5AEEDD-193B-420B-BD8F-678E97B60E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8" y="2238752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10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42" indent="0" algn="ctr">
              <a:buNone/>
              <a:defRPr sz="2520"/>
            </a:lvl2pPr>
            <a:lvl3pPr marL="1152086" indent="0" algn="ctr">
              <a:buNone/>
              <a:defRPr sz="2268"/>
            </a:lvl3pPr>
            <a:lvl4pPr marL="1728128" indent="0" algn="ctr">
              <a:buNone/>
              <a:defRPr sz="2016"/>
            </a:lvl4pPr>
            <a:lvl5pPr marL="2304170" indent="0" algn="ctr">
              <a:buNone/>
              <a:defRPr sz="2016"/>
            </a:lvl5pPr>
            <a:lvl6pPr marL="2880212" indent="0" algn="ctr">
              <a:buNone/>
              <a:defRPr sz="2016"/>
            </a:lvl6pPr>
            <a:lvl7pPr marL="3456255" indent="0" algn="ctr">
              <a:buNone/>
              <a:defRPr sz="2016"/>
            </a:lvl7pPr>
            <a:lvl8pPr marL="4032298" indent="0" algn="ctr">
              <a:buNone/>
              <a:defRPr sz="2016"/>
            </a:lvl8pPr>
            <a:lvl9pPr marL="4608340" indent="0" algn="ctr">
              <a:buNone/>
              <a:defRPr sz="20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76000" y="3200760"/>
            <a:ext cx="103672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295316-9DEA-4A12-8A5A-A3B5A50BE1C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103672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0A6047-442D-47D8-BD14-CC2B1CDE35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60C92E-8537-4B69-B406-8419B2769C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904885-532F-4B34-AFDF-C796E699E5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4000" y="2238840"/>
            <a:ext cx="9791640" cy="220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2B124C-164D-4029-A597-E0B69B33F2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857F70-5FCD-43AE-A6A0-65AFE18E12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8852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5AAFF5-EA12-406B-95F5-8C630D394C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17E5F-DEC2-4F2D-AC68-F6190104FB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4401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816000" y="12678841"/>
            <a:ext cx="3887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136361" y="12678841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fi-FI" sz="151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55A762-BCB4-43F7-860B-612B1E3D17C0}" type="slidenum">
              <a:rPr lang="fi-FI" sz="151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51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92000" y="12678841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76000" y="3200761"/>
            <a:ext cx="10367640" cy="793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25" lvl="1" indent="-324009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6" lvl="2" indent="-288009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49" lvl="3" indent="-216006">
              <a:lnSpc>
                <a:spcPct val="90000"/>
              </a:lnSpc>
              <a:spcBef>
                <a:spcPts val="5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61" lvl="4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3" lvl="5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86" lvl="6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26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957" indent="-384718" algn="l" defTabSz="914426" rtl="0" eaLnBrk="1" latinLnBrk="0" hangingPunct="1">
        <a:lnSpc>
          <a:spcPct val="90000"/>
        </a:lnSpc>
        <a:spcBef>
          <a:spcPts val="1683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5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8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1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4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7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9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8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315305" y="2456178"/>
            <a:ext cx="144255" cy="1598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3"/>
          </a:p>
        </p:txBody>
      </p:sp>
      <p:grpSp>
        <p:nvGrpSpPr>
          <p:cNvPr id="94" name="Group 93"/>
          <p:cNvGrpSpPr/>
          <p:nvPr/>
        </p:nvGrpSpPr>
        <p:grpSpPr>
          <a:xfrm>
            <a:off x="3700295" y="585612"/>
            <a:ext cx="5501219" cy="3349004"/>
            <a:chOff x="446006" y="-161391"/>
            <a:chExt cx="5433331" cy="4316359"/>
          </a:xfrm>
        </p:grpSpPr>
        <p:grpSp>
          <p:nvGrpSpPr>
            <p:cNvPr id="95" name="Group 94"/>
            <p:cNvGrpSpPr/>
            <p:nvPr/>
          </p:nvGrpSpPr>
          <p:grpSpPr>
            <a:xfrm>
              <a:off x="446006" y="-161391"/>
              <a:ext cx="5433331" cy="4316359"/>
              <a:chOff x="446006" y="-161391"/>
              <a:chExt cx="5433331" cy="431635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6006" y="-161391"/>
                <a:ext cx="5433331" cy="4316359"/>
                <a:chOff x="446006" y="-161391"/>
                <a:chExt cx="5433331" cy="431635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827293" y="1223862"/>
                  <a:ext cx="1052044" cy="1179111"/>
                  <a:chOff x="4827293" y="1223862"/>
                  <a:chExt cx="1052044" cy="117911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1326" y="1223862"/>
                    <a:ext cx="618011" cy="60452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BMM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(1mty)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20" name="Picture 119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19426200">
                    <a:off x="4827293" y="1854771"/>
                    <a:ext cx="849918" cy="548202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037132" y="2769270"/>
                  <a:ext cx="1568037" cy="1385698"/>
                  <a:chOff x="4037132" y="2769270"/>
                  <a:chExt cx="1568037" cy="1385698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297912" y="3495832"/>
                    <a:ext cx="1307257" cy="65913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FF44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RNR R2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(1w68)</a:t>
                    </a:r>
                    <a:endParaRPr lang="fi-FI" sz="1601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8" name="Picture 117"/>
                  <p:cNvPicPr/>
                  <p:nvPr/>
                </p:nvPicPr>
                <p:blipFill>
                  <a:blip r:embed="rId3"/>
                  <a:stretch/>
                </p:blipFill>
                <p:spPr>
                  <a:xfrm rot="3392946">
                    <a:off x="3738460" y="3067942"/>
                    <a:ext cx="1088560" cy="49121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3954926" y="-10406"/>
                  <a:ext cx="1281570" cy="1344071"/>
                  <a:chOff x="3954926" y="-10406"/>
                  <a:chExt cx="1281570" cy="134407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3954926" y="-10406"/>
                    <a:ext cx="1281570" cy="791281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Fatty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acid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desaturases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(2uw1)</a:t>
                    </a:r>
                    <a:endParaRPr lang="fi-FI" sz="1601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6" name="Picture 115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46692" y="882680"/>
                    <a:ext cx="615525" cy="45098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273823" y="-161391"/>
                  <a:ext cx="2043531" cy="1201648"/>
                  <a:chOff x="2273823" y="-161391"/>
                  <a:chExt cx="2043531" cy="120164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73823" y="-161391"/>
                    <a:ext cx="2043531" cy="682347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970097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Rubrerythrins</a:t>
                    </a:r>
                    <a:r>
                      <a:rPr lang="fi-FI" sz="8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(1lko)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4" name="Picture 113"/>
                  <p:cNvPicPr/>
                  <p:nvPr/>
                </p:nvPicPr>
                <p:blipFill>
                  <a:blip r:embed="rId5"/>
                  <a:stretch/>
                </p:blipFill>
                <p:spPr>
                  <a:xfrm rot="4108231">
                    <a:off x="2431083" y="267724"/>
                    <a:ext cx="993403" cy="551664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46006" y="2728053"/>
                  <a:ext cx="1619520" cy="1230134"/>
                  <a:chOff x="446006" y="2728053"/>
                  <a:chExt cx="1619520" cy="123013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46006" y="3241754"/>
                    <a:ext cx="1619520" cy="71643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C95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Dps</a:t>
                    </a:r>
                    <a:endParaRPr lang="fi-FI" sz="1400" b="1" dirty="0">
                      <a:solidFill>
                        <a:srgbClr val="00C95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(2vzb)</a:t>
                    </a:r>
                  </a:p>
                </p:txBody>
              </p:sp>
              <p:pic>
                <p:nvPicPr>
                  <p:cNvPr id="112" name="Picture 111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79982" y="2728053"/>
                    <a:ext cx="665038" cy="53285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9521" y="78096"/>
                  <a:ext cx="1880706" cy="961149"/>
                  <a:chOff x="699521" y="78096"/>
                  <a:chExt cx="1880706" cy="96114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699521" y="78096"/>
                    <a:ext cx="1880706" cy="657158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2F2F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Ferritins</a:t>
                    </a:r>
                    <a:r>
                      <a:rPr lang="fi-FI" sz="70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(1z6o)</a:t>
                    </a:r>
                    <a:endParaRPr lang="fi-FI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0" name="Picture 109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10320" y="445964"/>
                    <a:ext cx="705059" cy="593281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129721" y="3012631"/>
                  <a:ext cx="1841771" cy="1133776"/>
                  <a:chOff x="2129721" y="3012631"/>
                  <a:chExt cx="1841771" cy="1133776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129721" y="3473701"/>
                    <a:ext cx="1841771" cy="67270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FF2E2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Bacterioferritins</a:t>
                    </a:r>
                    <a:endParaRPr lang="fi-FI" sz="1400" b="1" dirty="0">
                      <a:solidFill>
                        <a:srgbClr val="FF2E2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(1bcf)</a:t>
                    </a:r>
                    <a:endParaRPr lang="fi-FI" sz="105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8" name="Picture 107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132434" y="3012631"/>
                    <a:ext cx="716489" cy="49628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98" name="Rectangle 97"/>
              <p:cNvSpPr/>
              <p:nvPr/>
            </p:nvSpPr>
            <p:spPr>
              <a:xfrm>
                <a:off x="4571036" y="1454275"/>
                <a:ext cx="814681" cy="43631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4" tIns="39861" rIns="79724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>
                    <a:solidFill>
                      <a:srgbClr val="FF9F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alpha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39091" y="2476857"/>
                <a:ext cx="969121" cy="49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4" tIns="39861" rIns="79724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 err="1">
                    <a:solidFill>
                      <a:srgbClr val="9999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beta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6" name="Picture 95"/>
            <p:cNvPicPr/>
            <p:nvPr/>
          </p:nvPicPr>
          <p:blipFill>
            <a:blip r:embed="rId9"/>
            <a:stretch/>
          </p:blipFill>
          <p:spPr>
            <a:xfrm>
              <a:off x="630016" y="513588"/>
              <a:ext cx="4825119" cy="313045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276405" y="7456674"/>
            <a:ext cx="5385841" cy="2897866"/>
            <a:chOff x="0" y="-1"/>
            <a:chExt cx="10795848" cy="621030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0777326" cy="6210301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5069445" y="2599903"/>
              <a:ext cx="0" cy="567818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124" name="Freeform 123"/>
            <p:cNvSpPr/>
            <p:nvPr/>
          </p:nvSpPr>
          <p:spPr>
            <a:xfrm>
              <a:off x="9918657" y="444259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9075676" y="453435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308259" y="45017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843093" y="372336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232695" y="487266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440580" y="453387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903272" y="478755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617394" y="329660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9635788" y="188091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0644720" y="187681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559608" y="23270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158372" y="349450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8841252" y="19705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903272" y="77253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757247" y="109281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23046" y="118205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562597" y="51643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769433" y="70570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104783" y="93791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824202" y="91846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642849" y="45799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920422" y="5074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871783" y="31815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081873" y="108563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130308" y="109342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168023" y="2080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6820" y="541745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561845" y="160100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5211" y="170758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934686" y="194297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0513" y="465708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21722" y="462478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892686" y="514703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270441" y="493871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325377" y="57897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045995" y="563108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486281" y="538801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5731" y="386792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929" y="40954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65120" y="366769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0594" y="346001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861579" y="451978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585800" y="47566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5692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4384420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289452" y="110773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94419" y="403014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61311" y="4882180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040266" y="3281167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</p:grpSp>
      <p:sp>
        <p:nvSpPr>
          <p:cNvPr id="3" name="Rectangle 150"/>
          <p:cNvSpPr>
            <a:spLocks noChangeArrowheads="1"/>
          </p:cNvSpPr>
          <p:nvPr/>
        </p:nvSpPr>
        <p:spPr bwMode="auto">
          <a:xfrm>
            <a:off x="100871" y="-101465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fi-FI" altLang="fi-FI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53"/>
          <p:cNvSpPr>
            <a:spLocks noChangeArrowheads="1"/>
          </p:cNvSpPr>
          <p:nvPr/>
        </p:nvSpPr>
        <p:spPr bwMode="auto">
          <a:xfrm>
            <a:off x="41156" y="3744386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fi-FI" altLang="fi-FI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490156" y="5279273"/>
            <a:ext cx="163643" cy="32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593"/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6134453" y="3946296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69345" y="4252803"/>
            <a:ext cx="5292901" cy="2788508"/>
            <a:chOff x="103553" y="866352"/>
            <a:chExt cx="9040447" cy="5346627"/>
          </a:xfrm>
        </p:grpSpPr>
        <p:grpSp>
          <p:nvGrpSpPr>
            <p:cNvPr id="175" name="Group 174"/>
            <p:cNvGrpSpPr/>
            <p:nvPr/>
          </p:nvGrpSpPr>
          <p:grpSpPr>
            <a:xfrm>
              <a:off x="103553" y="867271"/>
              <a:ext cx="9040447" cy="5319833"/>
              <a:chOff x="103553" y="867271"/>
              <a:chExt cx="8884265" cy="5059210"/>
            </a:xfrm>
          </p:grpSpPr>
          <p:sp>
            <p:nvSpPr>
              <p:cNvPr id="177" name="Straight Connector 176"/>
              <p:cNvSpPr/>
              <p:nvPr/>
            </p:nvSpPr>
            <p:spPr>
              <a:xfrm>
                <a:off x="4219384" y="2860644"/>
                <a:ext cx="0" cy="540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Freeform 177"/>
              <p:cNvSpPr/>
              <p:nvPr/>
            </p:nvSpPr>
            <p:spPr>
              <a:xfrm>
                <a:off x="8067573" y="411957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Freeform 178"/>
              <p:cNvSpPr/>
              <p:nvPr/>
            </p:nvSpPr>
            <p:spPr>
              <a:xfrm>
                <a:off x="7759842" y="38382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179"/>
              <p:cNvSpPr/>
              <p:nvPr/>
            </p:nvSpPr>
            <p:spPr>
              <a:xfrm>
                <a:off x="7669842" y="453281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180"/>
              <p:cNvSpPr/>
              <p:nvPr/>
            </p:nvSpPr>
            <p:spPr>
              <a:xfrm>
                <a:off x="7109210" y="406474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Freeform 181"/>
              <p:cNvSpPr/>
              <p:nvPr/>
            </p:nvSpPr>
            <p:spPr>
              <a:xfrm>
                <a:off x="6911626" y="496805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Freeform 182"/>
              <p:cNvSpPr/>
              <p:nvPr/>
            </p:nvSpPr>
            <p:spPr>
              <a:xfrm>
                <a:off x="6062926" y="493792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Freeform 183"/>
              <p:cNvSpPr/>
              <p:nvPr/>
            </p:nvSpPr>
            <p:spPr>
              <a:xfrm>
                <a:off x="6370657" y="5341706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eform 184"/>
              <p:cNvSpPr/>
              <p:nvPr/>
            </p:nvSpPr>
            <p:spPr>
              <a:xfrm>
                <a:off x="8700234" y="297030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Freeform 185"/>
              <p:cNvSpPr/>
              <p:nvPr/>
            </p:nvSpPr>
            <p:spPr>
              <a:xfrm>
                <a:off x="8807818" y="255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Freeform 186"/>
              <p:cNvSpPr/>
              <p:nvPr/>
            </p:nvSpPr>
            <p:spPr>
              <a:xfrm>
                <a:off x="8602917" y="23921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87"/>
              <p:cNvSpPr/>
              <p:nvPr/>
            </p:nvSpPr>
            <p:spPr>
              <a:xfrm>
                <a:off x="7841050" y="242725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88"/>
              <p:cNvSpPr/>
              <p:nvPr/>
            </p:nvSpPr>
            <p:spPr>
              <a:xfrm>
                <a:off x="7289210" y="14542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Freeform 189"/>
              <p:cNvSpPr/>
              <p:nvPr/>
            </p:nvSpPr>
            <p:spPr>
              <a:xfrm>
                <a:off x="7489842" y="12579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 190"/>
              <p:cNvSpPr/>
              <p:nvPr/>
            </p:nvSpPr>
            <p:spPr>
              <a:xfrm>
                <a:off x="7364674" y="97485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 191"/>
              <p:cNvSpPr/>
              <p:nvPr/>
            </p:nvSpPr>
            <p:spPr>
              <a:xfrm>
                <a:off x="6299115" y="13818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 192"/>
              <p:cNvSpPr/>
              <p:nvPr/>
            </p:nvSpPr>
            <p:spPr>
              <a:xfrm>
                <a:off x="4892484" y="91123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 193"/>
              <p:cNvSpPr/>
              <p:nvPr/>
            </p:nvSpPr>
            <p:spPr>
              <a:xfrm>
                <a:off x="3798556" y="86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 194"/>
              <p:cNvSpPr/>
              <p:nvPr/>
            </p:nvSpPr>
            <p:spPr>
              <a:xfrm>
                <a:off x="3180877" y="114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 195"/>
              <p:cNvSpPr/>
              <p:nvPr/>
            </p:nvSpPr>
            <p:spPr>
              <a:xfrm>
                <a:off x="3508569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Freeform 196"/>
              <p:cNvSpPr/>
              <p:nvPr/>
            </p:nvSpPr>
            <p:spPr>
              <a:xfrm>
                <a:off x="3960972" y="16839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Freeform 197"/>
              <p:cNvSpPr/>
              <p:nvPr/>
            </p:nvSpPr>
            <p:spPr>
              <a:xfrm>
                <a:off x="2635754" y="177802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Freeform 198"/>
              <p:cNvSpPr/>
              <p:nvPr/>
            </p:nvSpPr>
            <p:spPr>
              <a:xfrm>
                <a:off x="1261939" y="95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eform 199"/>
              <p:cNvSpPr/>
              <p:nvPr/>
            </p:nvSpPr>
            <p:spPr>
              <a:xfrm>
                <a:off x="1785604" y="123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200"/>
              <p:cNvSpPr/>
              <p:nvPr/>
            </p:nvSpPr>
            <p:spPr>
              <a:xfrm>
                <a:off x="2248892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Freeform 201"/>
              <p:cNvSpPr/>
              <p:nvPr/>
            </p:nvSpPr>
            <p:spPr>
              <a:xfrm>
                <a:off x="1264459" y="140351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Freeform 202"/>
              <p:cNvSpPr/>
              <p:nvPr/>
            </p:nvSpPr>
            <p:spPr>
              <a:xfrm>
                <a:off x="1160423" y="170154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eform 203"/>
              <p:cNvSpPr/>
              <p:nvPr/>
            </p:nvSpPr>
            <p:spPr>
              <a:xfrm>
                <a:off x="1781469" y="167923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Freeform 204"/>
              <p:cNvSpPr/>
              <p:nvPr/>
            </p:nvSpPr>
            <p:spPr>
              <a:xfrm>
                <a:off x="1153524" y="190956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Freeform 205"/>
              <p:cNvSpPr/>
              <p:nvPr/>
            </p:nvSpPr>
            <p:spPr>
              <a:xfrm>
                <a:off x="1663152" y="223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206"/>
              <p:cNvSpPr/>
              <p:nvPr/>
            </p:nvSpPr>
            <p:spPr>
              <a:xfrm>
                <a:off x="677956" y="232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Freeform 207"/>
              <p:cNvSpPr/>
              <p:nvPr/>
            </p:nvSpPr>
            <p:spPr>
              <a:xfrm>
                <a:off x="1034514" y="219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Freeform 208"/>
              <p:cNvSpPr/>
              <p:nvPr/>
            </p:nvSpPr>
            <p:spPr>
              <a:xfrm>
                <a:off x="677956" y="52148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Freeform 209"/>
              <p:cNvSpPr/>
              <p:nvPr/>
            </p:nvSpPr>
            <p:spPr>
              <a:xfrm>
                <a:off x="970890" y="541412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Freeform 210"/>
              <p:cNvSpPr/>
              <p:nvPr/>
            </p:nvSpPr>
            <p:spPr>
              <a:xfrm>
                <a:off x="2635751" y="553253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Freeform 211"/>
              <p:cNvSpPr/>
              <p:nvPr/>
            </p:nvSpPr>
            <p:spPr>
              <a:xfrm>
                <a:off x="1756527" y="509291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Freeform 212"/>
              <p:cNvSpPr/>
              <p:nvPr/>
            </p:nvSpPr>
            <p:spPr>
              <a:xfrm>
                <a:off x="2415942" y="5180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Freeform 213"/>
              <p:cNvSpPr/>
              <p:nvPr/>
            </p:nvSpPr>
            <p:spPr>
              <a:xfrm>
                <a:off x="2366123" y="493758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Freeform 214"/>
              <p:cNvSpPr/>
              <p:nvPr/>
            </p:nvSpPr>
            <p:spPr>
              <a:xfrm>
                <a:off x="1794615" y="47353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Freeform 215"/>
              <p:cNvSpPr/>
              <p:nvPr/>
            </p:nvSpPr>
            <p:spPr>
              <a:xfrm>
                <a:off x="390777" y="44745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216"/>
              <p:cNvSpPr/>
              <p:nvPr/>
            </p:nvSpPr>
            <p:spPr>
              <a:xfrm>
                <a:off x="962277" y="438660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217"/>
              <p:cNvSpPr/>
              <p:nvPr/>
            </p:nvSpPr>
            <p:spPr>
              <a:xfrm>
                <a:off x="534385" y="41433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218"/>
              <p:cNvSpPr/>
              <p:nvPr/>
            </p:nvSpPr>
            <p:spPr>
              <a:xfrm>
                <a:off x="836250" y="390888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Freeform 219"/>
              <p:cNvSpPr/>
              <p:nvPr/>
            </p:nvSpPr>
            <p:spPr>
              <a:xfrm>
                <a:off x="408355" y="334031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Freeform 220"/>
              <p:cNvSpPr/>
              <p:nvPr/>
            </p:nvSpPr>
            <p:spPr>
              <a:xfrm>
                <a:off x="103553" y="369493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Freeform 221"/>
              <p:cNvSpPr/>
              <p:nvPr/>
            </p:nvSpPr>
            <p:spPr>
              <a:xfrm>
                <a:off x="771768" y="367735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222"/>
              <p:cNvSpPr/>
              <p:nvPr/>
            </p:nvSpPr>
            <p:spPr>
              <a:xfrm>
                <a:off x="3852025" y="57464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Freeform 223"/>
              <p:cNvSpPr/>
              <p:nvPr/>
            </p:nvSpPr>
            <p:spPr>
              <a:xfrm>
                <a:off x="3890125" y="545926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224"/>
              <p:cNvSpPr/>
              <p:nvPr/>
            </p:nvSpPr>
            <p:spPr>
              <a:xfrm>
                <a:off x="3608771" y="528341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Freeform 225"/>
              <p:cNvSpPr/>
              <p:nvPr/>
            </p:nvSpPr>
            <p:spPr>
              <a:xfrm>
                <a:off x="4042523" y="503137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5" y="866352"/>
              <a:ext cx="8701531" cy="5346627"/>
            </a:xfrm>
            <a:prstGeom prst="rect">
              <a:avLst/>
            </a:prstGeom>
          </p:spPr>
        </p:pic>
      </p:grpSp>
      <p:sp>
        <p:nvSpPr>
          <p:cNvPr id="228" name="Rectangle 153"/>
          <p:cNvSpPr>
            <a:spLocks noChangeArrowheads="1"/>
          </p:cNvSpPr>
          <p:nvPr/>
        </p:nvSpPr>
        <p:spPr bwMode="auto">
          <a:xfrm>
            <a:off x="1490156" y="3876472"/>
            <a:ext cx="880121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153"/>
          <p:cNvSpPr>
            <a:spLocks noChangeArrowheads="1"/>
          </p:cNvSpPr>
          <p:nvPr/>
        </p:nvSpPr>
        <p:spPr bwMode="auto">
          <a:xfrm>
            <a:off x="2140088" y="7209545"/>
            <a:ext cx="1422962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153"/>
          <p:cNvSpPr>
            <a:spLocks noChangeArrowheads="1"/>
          </p:cNvSpPr>
          <p:nvPr/>
        </p:nvSpPr>
        <p:spPr bwMode="auto">
          <a:xfrm>
            <a:off x="6501306" y="117861"/>
            <a:ext cx="2918948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Annotation</a:t>
            </a:r>
            <a:endParaRPr lang="fi-FI" altLang="fi-FI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4" name="Picture 233"/>
          <p:cNvPicPr/>
          <p:nvPr/>
        </p:nvPicPr>
        <p:blipFill rotWithShape="1">
          <a:blip r:embed="rId12"/>
          <a:srcRect l="16746" t="3336" r="16548" b="3826"/>
          <a:stretch/>
        </p:blipFill>
        <p:spPr>
          <a:xfrm rot="9002067">
            <a:off x="6375323" y="4684217"/>
            <a:ext cx="2467185" cy="2273747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234"/>
          <p:cNvPicPr/>
          <p:nvPr/>
        </p:nvPicPr>
        <p:blipFill rotWithShape="1">
          <a:blip r:embed="rId13"/>
          <a:srcRect l="35260" t="3423" r="35127" b="3460"/>
          <a:stretch/>
        </p:blipFill>
        <p:spPr>
          <a:xfrm rot="16200000">
            <a:off x="6628640" y="7685898"/>
            <a:ext cx="1695171" cy="2769909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8328"/>
              </p:ext>
            </p:extLst>
          </p:nvPr>
        </p:nvGraphicFramePr>
        <p:xfrm>
          <a:off x="8934479" y="5879130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sp>
        <p:nvSpPr>
          <p:cNvPr id="237" name="Freeform 236"/>
          <p:cNvSpPr/>
          <p:nvPr/>
        </p:nvSpPr>
        <p:spPr>
          <a:xfrm>
            <a:off x="3293666" y="1299111"/>
            <a:ext cx="144527" cy="1415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3"/>
          </a:p>
        </p:txBody>
      </p:sp>
      <p:graphicFrame>
        <p:nvGraphicFramePr>
          <p:cNvPr id="238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541"/>
              </p:ext>
            </p:extLst>
          </p:nvPr>
        </p:nvGraphicFramePr>
        <p:xfrm>
          <a:off x="8923689" y="8661738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sp>
        <p:nvSpPr>
          <p:cNvPr id="239" name="Rectangle 156"/>
          <p:cNvSpPr>
            <a:spLocks noChangeArrowheads="1"/>
          </p:cNvSpPr>
          <p:nvPr/>
        </p:nvSpPr>
        <p:spPr bwMode="auto">
          <a:xfrm>
            <a:off x="6156228" y="7248299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0" name="Rectangle 156"/>
          <p:cNvSpPr>
            <a:spLocks noChangeArrowheads="1"/>
          </p:cNvSpPr>
          <p:nvPr/>
        </p:nvSpPr>
        <p:spPr bwMode="auto">
          <a:xfrm>
            <a:off x="49330" y="7039656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1" name="Picture 240"/>
          <p:cNvPicPr/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15" t="3436" r="9291" b="4420"/>
          <a:stretch/>
        </p:blipFill>
        <p:spPr>
          <a:xfrm rot="7988130">
            <a:off x="6252339" y="10148263"/>
            <a:ext cx="4135819" cy="2705403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10256"/>
              </p:ext>
            </p:extLst>
          </p:nvPr>
        </p:nvGraphicFramePr>
        <p:xfrm>
          <a:off x="9020053" y="12624005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grpSp>
        <p:nvGrpSpPr>
          <p:cNvPr id="245" name="Group 244"/>
          <p:cNvGrpSpPr/>
          <p:nvPr/>
        </p:nvGrpSpPr>
        <p:grpSpPr>
          <a:xfrm>
            <a:off x="216549" y="10729073"/>
            <a:ext cx="5743968" cy="2857738"/>
            <a:chOff x="92691" y="7522734"/>
            <a:chExt cx="11489713" cy="5299796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" t="6115" r="1090" b="7477"/>
            <a:stretch/>
          </p:blipFill>
          <p:spPr>
            <a:xfrm>
              <a:off x="223205" y="7529560"/>
              <a:ext cx="11113477" cy="5292970"/>
            </a:xfrm>
            <a:prstGeom prst="rect">
              <a:avLst/>
            </a:prstGeom>
          </p:spPr>
        </p:pic>
        <p:sp>
          <p:nvSpPr>
            <p:cNvPr id="247" name="Straight Connector 246"/>
            <p:cNvSpPr/>
            <p:nvPr/>
          </p:nvSpPr>
          <p:spPr>
            <a:xfrm flipH="1">
              <a:off x="4614180" y="9767711"/>
              <a:ext cx="0" cy="990603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Freeform 247"/>
            <p:cNvSpPr/>
            <p:nvPr/>
          </p:nvSpPr>
          <p:spPr>
            <a:xfrm>
              <a:off x="11300117" y="855334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Freeform 248"/>
            <p:cNvSpPr/>
            <p:nvPr/>
          </p:nvSpPr>
          <p:spPr>
            <a:xfrm>
              <a:off x="11382178" y="888158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eform 249"/>
            <p:cNvSpPr/>
            <p:nvPr/>
          </p:nvSpPr>
          <p:spPr>
            <a:xfrm>
              <a:off x="10010577" y="86002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Freeform 250"/>
            <p:cNvSpPr/>
            <p:nvPr/>
          </p:nvSpPr>
          <p:spPr>
            <a:xfrm>
              <a:off x="8615529" y="980771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Freeform 251"/>
            <p:cNvSpPr/>
            <p:nvPr/>
          </p:nvSpPr>
          <p:spPr>
            <a:xfrm>
              <a:off x="8117297" y="1004804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Freeform 252"/>
            <p:cNvSpPr/>
            <p:nvPr/>
          </p:nvSpPr>
          <p:spPr>
            <a:xfrm>
              <a:off x="8164189" y="1030595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Freeform 253"/>
            <p:cNvSpPr/>
            <p:nvPr/>
          </p:nvSpPr>
          <p:spPr>
            <a:xfrm>
              <a:off x="7771470" y="1047593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Freeform 254"/>
            <p:cNvSpPr/>
            <p:nvPr/>
          </p:nvSpPr>
          <p:spPr>
            <a:xfrm>
              <a:off x="8433826" y="1085693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Freeform 255"/>
            <p:cNvSpPr/>
            <p:nvPr/>
          </p:nvSpPr>
          <p:spPr>
            <a:xfrm>
              <a:off x="7706995" y="1111484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Freeform 256"/>
            <p:cNvSpPr/>
            <p:nvPr/>
          </p:nvSpPr>
          <p:spPr>
            <a:xfrm>
              <a:off x="7384607" y="1135516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Freeform 257"/>
            <p:cNvSpPr/>
            <p:nvPr/>
          </p:nvSpPr>
          <p:spPr>
            <a:xfrm>
              <a:off x="6921545" y="1180650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Freeform 258"/>
            <p:cNvSpPr/>
            <p:nvPr/>
          </p:nvSpPr>
          <p:spPr>
            <a:xfrm>
              <a:off x="8005931" y="1236335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Freeform 259"/>
            <p:cNvSpPr/>
            <p:nvPr/>
          </p:nvSpPr>
          <p:spPr>
            <a:xfrm>
              <a:off x="6487791" y="1204096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Freeform 260"/>
            <p:cNvSpPr/>
            <p:nvPr/>
          </p:nvSpPr>
          <p:spPr>
            <a:xfrm>
              <a:off x="6786729" y="912193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Freeform 261"/>
            <p:cNvSpPr/>
            <p:nvPr/>
          </p:nvSpPr>
          <p:spPr>
            <a:xfrm>
              <a:off x="6745697" y="881713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Freeform 262"/>
            <p:cNvSpPr/>
            <p:nvPr/>
          </p:nvSpPr>
          <p:spPr>
            <a:xfrm>
              <a:off x="4582628" y="796237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Freeform 263"/>
            <p:cNvSpPr/>
            <p:nvPr/>
          </p:nvSpPr>
          <p:spPr>
            <a:xfrm>
              <a:off x="4014059" y="1258126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Freeform 264"/>
            <p:cNvSpPr/>
            <p:nvPr/>
          </p:nvSpPr>
          <p:spPr>
            <a:xfrm>
              <a:off x="4131289" y="1190719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Freeform 265"/>
            <p:cNvSpPr/>
            <p:nvPr/>
          </p:nvSpPr>
          <p:spPr>
            <a:xfrm>
              <a:off x="3005876" y="1261057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Freeform 266"/>
            <p:cNvSpPr/>
            <p:nvPr/>
          </p:nvSpPr>
          <p:spPr>
            <a:xfrm>
              <a:off x="3427904" y="118544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Freeform 267"/>
            <p:cNvSpPr/>
            <p:nvPr/>
          </p:nvSpPr>
          <p:spPr>
            <a:xfrm>
              <a:off x="2771414" y="1221785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Freeform 268"/>
            <p:cNvSpPr/>
            <p:nvPr/>
          </p:nvSpPr>
          <p:spPr>
            <a:xfrm>
              <a:off x="1358788" y="124933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Freeform 269"/>
            <p:cNvSpPr/>
            <p:nvPr/>
          </p:nvSpPr>
          <p:spPr>
            <a:xfrm>
              <a:off x="1903905" y="12176822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 270"/>
            <p:cNvSpPr/>
            <p:nvPr/>
          </p:nvSpPr>
          <p:spPr>
            <a:xfrm>
              <a:off x="1739781" y="1187201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 271"/>
            <p:cNvSpPr/>
            <p:nvPr/>
          </p:nvSpPr>
          <p:spPr>
            <a:xfrm>
              <a:off x="2595565" y="1169030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 272"/>
            <p:cNvSpPr/>
            <p:nvPr/>
          </p:nvSpPr>
          <p:spPr>
            <a:xfrm>
              <a:off x="2747965" y="1124482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 273"/>
            <p:cNvSpPr/>
            <p:nvPr/>
          </p:nvSpPr>
          <p:spPr>
            <a:xfrm>
              <a:off x="1089149" y="11238968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 274"/>
            <p:cNvSpPr/>
            <p:nvPr/>
          </p:nvSpPr>
          <p:spPr>
            <a:xfrm>
              <a:off x="1347058" y="115320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Freeform 275"/>
            <p:cNvSpPr/>
            <p:nvPr/>
          </p:nvSpPr>
          <p:spPr>
            <a:xfrm>
              <a:off x="1903907" y="1120966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Freeform 276"/>
            <p:cNvSpPr/>
            <p:nvPr/>
          </p:nvSpPr>
          <p:spPr>
            <a:xfrm>
              <a:off x="122002" y="1108070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Freeform 277"/>
            <p:cNvSpPr/>
            <p:nvPr/>
          </p:nvSpPr>
          <p:spPr>
            <a:xfrm>
              <a:off x="274402" y="1075831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Freeform 278"/>
            <p:cNvSpPr/>
            <p:nvPr/>
          </p:nvSpPr>
          <p:spPr>
            <a:xfrm>
              <a:off x="655403" y="1055902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Freeform 279"/>
            <p:cNvSpPr/>
            <p:nvPr/>
          </p:nvSpPr>
          <p:spPr>
            <a:xfrm>
              <a:off x="772633" y="1037731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Freeform 280"/>
            <p:cNvSpPr/>
            <p:nvPr/>
          </p:nvSpPr>
          <p:spPr>
            <a:xfrm>
              <a:off x="297848" y="1023663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Freeform 281"/>
            <p:cNvSpPr/>
            <p:nvPr/>
          </p:nvSpPr>
          <p:spPr>
            <a:xfrm>
              <a:off x="221646" y="1000216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 282"/>
            <p:cNvSpPr/>
            <p:nvPr/>
          </p:nvSpPr>
          <p:spPr>
            <a:xfrm>
              <a:off x="92691" y="976771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 283"/>
            <p:cNvSpPr/>
            <p:nvPr/>
          </p:nvSpPr>
          <p:spPr>
            <a:xfrm>
              <a:off x="391631" y="955668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 284"/>
            <p:cNvSpPr/>
            <p:nvPr/>
          </p:nvSpPr>
          <p:spPr>
            <a:xfrm>
              <a:off x="338876" y="920500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Freeform 285"/>
            <p:cNvSpPr/>
            <p:nvPr/>
          </p:nvSpPr>
          <p:spPr>
            <a:xfrm>
              <a:off x="596786" y="898812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Freeform 286"/>
            <p:cNvSpPr/>
            <p:nvPr/>
          </p:nvSpPr>
          <p:spPr>
            <a:xfrm>
              <a:off x="1030541" y="931637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 287"/>
            <p:cNvSpPr/>
            <p:nvPr/>
          </p:nvSpPr>
          <p:spPr>
            <a:xfrm>
              <a:off x="1294307" y="979115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Freeform 288"/>
            <p:cNvSpPr/>
            <p:nvPr/>
          </p:nvSpPr>
          <p:spPr>
            <a:xfrm>
              <a:off x="1522909" y="94746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Freeform 289"/>
            <p:cNvSpPr/>
            <p:nvPr/>
          </p:nvSpPr>
          <p:spPr>
            <a:xfrm>
              <a:off x="1575665" y="87712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Freeform 290"/>
            <p:cNvSpPr/>
            <p:nvPr/>
          </p:nvSpPr>
          <p:spPr>
            <a:xfrm>
              <a:off x="2132509" y="8484028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 291"/>
            <p:cNvSpPr/>
            <p:nvPr/>
          </p:nvSpPr>
          <p:spPr>
            <a:xfrm>
              <a:off x="2232155" y="779236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 292"/>
            <p:cNvSpPr/>
            <p:nvPr/>
          </p:nvSpPr>
          <p:spPr>
            <a:xfrm>
              <a:off x="1944940" y="752273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 293"/>
            <p:cNvSpPr/>
            <p:nvPr/>
          </p:nvSpPr>
          <p:spPr>
            <a:xfrm>
              <a:off x="3117248" y="781581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 294"/>
            <p:cNvSpPr/>
            <p:nvPr/>
          </p:nvSpPr>
          <p:spPr>
            <a:xfrm>
              <a:off x="3269649" y="807372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 295"/>
            <p:cNvSpPr/>
            <p:nvPr/>
          </p:nvSpPr>
          <p:spPr>
            <a:xfrm>
              <a:off x="3211031" y="875366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 296"/>
            <p:cNvSpPr/>
            <p:nvPr/>
          </p:nvSpPr>
          <p:spPr>
            <a:xfrm>
              <a:off x="3803044" y="846644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8" name="Rectangle 156"/>
          <p:cNvSpPr>
            <a:spLocks noChangeArrowheads="1"/>
          </p:cNvSpPr>
          <p:nvPr/>
        </p:nvSpPr>
        <p:spPr bwMode="auto">
          <a:xfrm>
            <a:off x="6255872" y="10689035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9" name="Rectangle 156"/>
          <p:cNvSpPr>
            <a:spLocks noChangeArrowheads="1"/>
          </p:cNvSpPr>
          <p:nvPr/>
        </p:nvSpPr>
        <p:spPr bwMode="auto">
          <a:xfrm>
            <a:off x="78635" y="10313323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0" name="Rectangle 153"/>
          <p:cNvSpPr>
            <a:spLocks noChangeArrowheads="1"/>
          </p:cNvSpPr>
          <p:nvPr/>
        </p:nvSpPr>
        <p:spPr bwMode="auto">
          <a:xfrm>
            <a:off x="2257050" y="10456349"/>
            <a:ext cx="900959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fi-FI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10199096" y="6717329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 flipV="1">
            <a:off x="8880254" y="6717329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10158061" y="9489846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 flipV="1">
            <a:off x="8839219" y="9489846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0257706" y="13475702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 flipV="1">
            <a:off x="8938864" y="13475702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153"/>
          <p:cNvSpPr>
            <a:spLocks noChangeArrowheads="1"/>
          </p:cNvSpPr>
          <p:nvPr/>
        </p:nvSpPr>
        <p:spPr bwMode="auto">
          <a:xfrm>
            <a:off x="7190835" y="7432003"/>
            <a:ext cx="1422962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9" name="Rectangle 153"/>
          <p:cNvSpPr>
            <a:spLocks noChangeArrowheads="1"/>
          </p:cNvSpPr>
          <p:nvPr/>
        </p:nvSpPr>
        <p:spPr bwMode="auto">
          <a:xfrm>
            <a:off x="7041033" y="4069902"/>
            <a:ext cx="880121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0" name="Rectangle 153"/>
          <p:cNvSpPr>
            <a:spLocks noChangeArrowheads="1"/>
          </p:cNvSpPr>
          <p:nvPr/>
        </p:nvSpPr>
        <p:spPr bwMode="auto">
          <a:xfrm>
            <a:off x="7663805" y="10572547"/>
            <a:ext cx="900959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fi-FI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2014"/>
              </p:ext>
            </p:extLst>
          </p:nvPr>
        </p:nvGraphicFramePr>
        <p:xfrm>
          <a:off x="9051709" y="2538041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cxnSp>
        <p:nvCxnSpPr>
          <p:cNvPr id="232" name="Straight Arrow Connector 231"/>
          <p:cNvCxnSpPr/>
          <p:nvPr/>
        </p:nvCxnSpPr>
        <p:spPr>
          <a:xfrm>
            <a:off x="10316326" y="3376240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 flipV="1">
            <a:off x="8997484" y="3376240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2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42577"/>
              </p:ext>
            </p:extLst>
          </p:nvPr>
        </p:nvGraphicFramePr>
        <p:xfrm>
          <a:off x="159321" y="586651"/>
          <a:ext cx="3401795" cy="30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081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1307714">
                  <a:extLst>
                    <a:ext uri="{9D8B030D-6E8A-4147-A177-3AD203B41FA5}">
                      <a16:colId xmlns:a16="http://schemas.microsoft.com/office/drawing/2014/main" val="176471439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</a:t>
                      </a:r>
                      <a:r>
                        <a:rPr lang="fi-FI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97009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i-FI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a.25.1.1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Ferritins</a:t>
                      </a:r>
                      <a:endParaRPr lang="fi-FI" sz="1500" dirty="0" smtClean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fi-FI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2F2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400" b="1" dirty="0">
                        <a:solidFill>
                          <a:srgbClr val="35D58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45082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Bacterioferirtin</a:t>
                      </a:r>
                      <a:endParaRPr lang="fi-FI" sz="1400" b="1" dirty="0">
                        <a:solidFill>
                          <a:srgbClr val="2F2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79081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35D58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</a:t>
                      </a: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70325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400" b="1" dirty="0" smtClean="0">
                        <a:solidFill>
                          <a:srgbClr val="0095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a.25.1.2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Ribo</a:t>
                      </a:r>
                      <a:endParaRPr lang="en-US" sz="15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nucleotide reductase-like</a:t>
                      </a:r>
                      <a:endParaRPr lang="fi-FI" sz="15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8344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44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RNR R2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1742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9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</a:t>
                      </a:r>
                      <a:r>
                        <a:rPr lang="fi-FI" sz="1400" b="1" dirty="0" err="1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</TotalTime>
  <Words>78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Choopanian, Peyman</dc:creator>
  <dc:description/>
  <cp:lastModifiedBy>Choopanian, Peyman</cp:lastModifiedBy>
  <cp:revision>66</cp:revision>
  <cp:lastPrinted>2024-10-11T11:29:36Z</cp:lastPrinted>
  <dcterms:created xsi:type="dcterms:W3CDTF">2024-01-24T09:45:23Z</dcterms:created>
  <dcterms:modified xsi:type="dcterms:W3CDTF">2024-10-21T09:58:35Z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4</vt:i4>
  </property>
</Properties>
</file>