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4DCB3-15F9-4D74-B850-4C5894CDF6AA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948B5-13FF-4FE5-8C5C-E9CA1CB691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378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4CC6F-C627-464F-93A5-96CB6E9D7AAB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627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62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366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485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47" y="273568"/>
            <a:ext cx="10971361" cy="114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225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321" y="1604673"/>
            <a:ext cx="10972340" cy="397739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64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782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E1FB60-4E4E-4D97-9CC1-BD36866A93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49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229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104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52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62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228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718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151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5095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880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8"/>
          <p:cNvPicPr/>
          <p:nvPr/>
        </p:nvPicPr>
        <p:blipFill>
          <a:blip r:embed="rId3"/>
          <a:stretch/>
        </p:blipFill>
        <p:spPr>
          <a:xfrm>
            <a:off x="211575" y="4786111"/>
            <a:ext cx="3280933" cy="2054632"/>
          </a:xfrm>
          <a:prstGeom prst="rect">
            <a:avLst/>
          </a:prstGeom>
          <a:ln w="0">
            <a:noFill/>
          </a:ln>
        </p:spPr>
      </p:pic>
      <p:sp>
        <p:nvSpPr>
          <p:cNvPr id="60" name="TextBox 42"/>
          <p:cNvSpPr/>
          <p:nvPr/>
        </p:nvSpPr>
        <p:spPr>
          <a:xfrm>
            <a:off x="11196725" y="4779544"/>
            <a:ext cx="386160" cy="2157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>
                <a:solidFill>
                  <a:srgbClr val="000000"/>
                </a:solidFill>
                <a:latin typeface="Arial"/>
                <a:ea typeface="DejaVu Sans"/>
              </a:rPr>
              <a:t>CPE</a:t>
            </a:r>
            <a:endParaRPr lang="en-GB" sz="1088" b="1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TextBox 44"/>
          <p:cNvSpPr/>
          <p:nvPr/>
        </p:nvSpPr>
        <p:spPr>
          <a:xfrm>
            <a:off x="11209297" y="4958750"/>
            <a:ext cx="1045314" cy="2292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MSA(</a:t>
            </a:r>
            <a:r>
              <a:rPr lang="en-US" sz="1000" b="1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ClustalW</a:t>
            </a:r>
            <a:r>
              <a:rPr lang="en-US" sz="1088" b="1" spc="-1" dirty="0" smtClean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GB" sz="748" spc="-1" dirty="0">
              <a:latin typeface="Arial"/>
            </a:endParaRPr>
          </a:p>
        </p:txBody>
      </p:sp>
      <p:sp>
        <p:nvSpPr>
          <p:cNvPr id="64" name="TextBox 46"/>
          <p:cNvSpPr/>
          <p:nvPr/>
        </p:nvSpPr>
        <p:spPr>
          <a:xfrm>
            <a:off x="11194574" y="5280898"/>
            <a:ext cx="578135" cy="2157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>
                <a:solidFill>
                  <a:srgbClr val="000000"/>
                </a:solidFill>
                <a:latin typeface="Arial"/>
                <a:ea typeface="DejaVu Sans"/>
              </a:rPr>
              <a:t>TM-</a:t>
            </a:r>
            <a:r>
              <a:rPr lang="en-US" sz="1000" b="1" spc="-1" dirty="0" err="1">
                <a:solidFill>
                  <a:srgbClr val="000000"/>
                </a:solidFill>
                <a:latin typeface="Arial"/>
                <a:ea typeface="DejaVu Sans"/>
              </a:rPr>
              <a:t>Vec</a:t>
            </a:r>
            <a:endParaRPr lang="en-GB" sz="1000" b="1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TextBox 48"/>
          <p:cNvSpPr/>
          <p:nvPr/>
        </p:nvSpPr>
        <p:spPr>
          <a:xfrm>
            <a:off x="11210068" y="5557437"/>
            <a:ext cx="378145" cy="2157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>
                <a:solidFill>
                  <a:srgbClr val="000000"/>
                </a:solidFill>
                <a:latin typeface="Arial"/>
                <a:ea typeface="DejaVu Sans"/>
              </a:rPr>
              <a:t>SPE</a:t>
            </a:r>
            <a:endParaRPr lang="en-GB" sz="1088" b="1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TextBox 50"/>
          <p:cNvSpPr/>
          <p:nvPr/>
        </p:nvSpPr>
        <p:spPr>
          <a:xfrm>
            <a:off x="11204924" y="5824171"/>
            <a:ext cx="501448" cy="2157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>
                <a:solidFill>
                  <a:srgbClr val="000000"/>
                </a:solidFill>
                <a:latin typeface="Arial"/>
                <a:ea typeface="DejaVu Sans"/>
              </a:rPr>
              <a:t>RMSD</a:t>
            </a:r>
            <a:endParaRPr lang="en-GB" sz="1088" b="1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TextBox 52"/>
          <p:cNvSpPr/>
          <p:nvPr/>
        </p:nvSpPr>
        <p:spPr>
          <a:xfrm>
            <a:off x="11200996" y="6074827"/>
            <a:ext cx="706119" cy="2157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TM-Score</a:t>
            </a:r>
            <a:endParaRPr lang="en-GB" sz="748" spc="-1" dirty="0">
              <a:latin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15192" y="4639655"/>
            <a:ext cx="3467883" cy="2095254"/>
            <a:chOff x="3815192" y="4715981"/>
            <a:chExt cx="3418859" cy="2018928"/>
          </a:xfrm>
        </p:grpSpPr>
        <p:grpSp>
          <p:nvGrpSpPr>
            <p:cNvPr id="42" name="Group 40"/>
            <p:cNvGrpSpPr/>
            <p:nvPr/>
          </p:nvGrpSpPr>
          <p:grpSpPr>
            <a:xfrm>
              <a:off x="3815192" y="4715981"/>
              <a:ext cx="3418859" cy="2018928"/>
              <a:chOff x="4678920" y="7048766"/>
              <a:chExt cx="4217400" cy="2417839"/>
            </a:xfrm>
          </p:grpSpPr>
          <p:grpSp>
            <p:nvGrpSpPr>
              <p:cNvPr id="43" name="Group 1"/>
              <p:cNvGrpSpPr/>
              <p:nvPr/>
            </p:nvGrpSpPr>
            <p:grpSpPr>
              <a:xfrm>
                <a:off x="4708080" y="7048766"/>
                <a:ext cx="3542677" cy="2417839"/>
                <a:chOff x="4708080" y="7048766"/>
                <a:chExt cx="3542677" cy="2417839"/>
              </a:xfrm>
            </p:grpSpPr>
            <p:sp>
              <p:nvSpPr>
                <p:cNvPr id="44" name="Oval 17"/>
                <p:cNvSpPr/>
                <p:nvPr/>
              </p:nvSpPr>
              <p:spPr>
                <a:xfrm>
                  <a:off x="4708080" y="7314120"/>
                  <a:ext cx="1945800" cy="1875600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" name="TextBox 8"/>
                <p:cNvSpPr/>
                <p:nvPr/>
              </p:nvSpPr>
              <p:spPr>
                <a:xfrm>
                  <a:off x="6199225" y="7048766"/>
                  <a:ext cx="1625040" cy="26499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12491" tIns="6368" rIns="12491" bIns="6368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88" b="1" spc="-1" dirty="0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Running Time</a:t>
                  </a:r>
                  <a:endParaRPr lang="en-GB" sz="1088" spc="-1" dirty="0">
                    <a:latin typeface="Arial"/>
                  </a:endParaRPr>
                </a:p>
              </p:txBody>
            </p:sp>
            <p:sp>
              <p:nvSpPr>
                <p:cNvPr id="46" name="TextBox 8"/>
                <p:cNvSpPr/>
                <p:nvPr/>
              </p:nvSpPr>
              <p:spPr>
                <a:xfrm>
                  <a:off x="5564880" y="9189360"/>
                  <a:ext cx="368748" cy="2772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12491" tIns="6368" rIns="12491" bIns="6368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142" b="1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12h</a:t>
                  </a:r>
                  <a:endParaRPr lang="en-GB" sz="1142" spc="-1">
                    <a:latin typeface="Arial"/>
                  </a:endParaRPr>
                </a:p>
              </p:txBody>
            </p:sp>
            <p:sp>
              <p:nvSpPr>
                <p:cNvPr id="47" name="TextBox 13"/>
                <p:cNvSpPr/>
                <p:nvPr/>
              </p:nvSpPr>
              <p:spPr>
                <a:xfrm>
                  <a:off x="7804440" y="9189360"/>
                  <a:ext cx="446317" cy="2772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12491" tIns="6368" rIns="12491" bIns="6368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142" b="1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190s</a:t>
                  </a:r>
                  <a:endParaRPr lang="en-GB" sz="1142" spc="-1">
                    <a:latin typeface="Arial"/>
                  </a:endParaRPr>
                </a:p>
              </p:txBody>
            </p:sp>
            <p:sp>
              <p:nvSpPr>
                <p:cNvPr id="48" name="Straight Connector 33"/>
                <p:cNvSpPr/>
                <p:nvPr/>
              </p:nvSpPr>
              <p:spPr>
                <a:xfrm flipH="1">
                  <a:off x="7859880" y="8060040"/>
                  <a:ext cx="8280" cy="181440"/>
                </a:xfrm>
                <a:prstGeom prst="line">
                  <a:avLst/>
                </a:prstGeom>
                <a:ln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9" name="Straight Connector 33"/>
              <p:cNvSpPr/>
              <p:nvPr/>
            </p:nvSpPr>
            <p:spPr>
              <a:xfrm flipH="1">
                <a:off x="7854840" y="8060040"/>
                <a:ext cx="8640" cy="18144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Straight Connector 33"/>
              <p:cNvSpPr/>
              <p:nvPr/>
            </p:nvSpPr>
            <p:spPr>
              <a:xfrm flipH="1">
                <a:off x="7860600" y="8060040"/>
                <a:ext cx="14760" cy="18144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51" name="Picture 56"/>
              <p:cNvPicPr/>
              <p:nvPr/>
            </p:nvPicPr>
            <p:blipFill>
              <a:blip r:embed="rId4"/>
              <a:srcRect l="19896" t="3763" r="29598" b="4689"/>
              <a:stretch/>
            </p:blipFill>
            <p:spPr>
              <a:xfrm>
                <a:off x="4678920" y="7284600"/>
                <a:ext cx="2009880" cy="1933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2" name="Oval 17"/>
              <p:cNvSpPr/>
              <p:nvPr/>
            </p:nvSpPr>
            <p:spPr>
              <a:xfrm>
                <a:off x="6883200" y="7314480"/>
                <a:ext cx="1945800" cy="187560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53" name="Picture 58"/>
              <p:cNvPicPr/>
              <p:nvPr/>
            </p:nvPicPr>
            <p:blipFill>
              <a:blip r:embed="rId5"/>
              <a:srcRect l="17470" t="3383" r="30768" b="3566"/>
              <a:stretch/>
            </p:blipFill>
            <p:spPr>
              <a:xfrm>
                <a:off x="6843600" y="7274520"/>
                <a:ext cx="2052720" cy="1958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4" name="Straight Connector 33"/>
              <p:cNvSpPr/>
              <p:nvPr/>
            </p:nvSpPr>
            <p:spPr>
              <a:xfrm flipH="1">
                <a:off x="7854840" y="8061480"/>
                <a:ext cx="8640" cy="18144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" name="Straight Connector 33"/>
              <p:cNvSpPr/>
              <p:nvPr/>
            </p:nvSpPr>
            <p:spPr>
              <a:xfrm flipH="1">
                <a:off x="7860600" y="8061480"/>
                <a:ext cx="14760" cy="18144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Oval 1"/>
              <p:cNvSpPr/>
              <p:nvPr/>
            </p:nvSpPr>
            <p:spPr>
              <a:xfrm>
                <a:off x="5604120" y="7698960"/>
                <a:ext cx="165600" cy="5720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Straight Connector 4"/>
              <p:cNvSpPr/>
              <p:nvPr/>
            </p:nvSpPr>
            <p:spPr>
              <a:xfrm flipV="1">
                <a:off x="5682600" y="7318800"/>
                <a:ext cx="2015280" cy="379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Straight Connector 4"/>
              <p:cNvSpPr/>
              <p:nvPr/>
            </p:nvSpPr>
            <p:spPr>
              <a:xfrm>
                <a:off x="5682600" y="8281080"/>
                <a:ext cx="1643760" cy="77076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1" name="Right Arrow 7"/>
            <p:cNvSpPr/>
            <p:nvPr/>
          </p:nvSpPr>
          <p:spPr>
            <a:xfrm rot="19933800">
              <a:off x="6122220" y="5662324"/>
              <a:ext cx="224586" cy="8914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2" name="TextBox 8"/>
          <p:cNvSpPr/>
          <p:nvPr/>
        </p:nvSpPr>
        <p:spPr>
          <a:xfrm>
            <a:off x="1605269" y="4599265"/>
            <a:ext cx="873407" cy="1802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88" b="1" spc="-1" dirty="0">
                <a:solidFill>
                  <a:srgbClr val="000000"/>
                </a:solidFill>
                <a:latin typeface="Arial"/>
                <a:ea typeface="DejaVu Sans"/>
              </a:rPr>
              <a:t>Performance</a:t>
            </a:r>
            <a:endParaRPr lang="en-GB" sz="1088" spc="-1" dirty="0">
              <a:latin typeface="Arial"/>
            </a:endParaRPr>
          </a:p>
        </p:txBody>
      </p:sp>
      <p:sp>
        <p:nvSpPr>
          <p:cNvPr id="73" name="TextBox 8"/>
          <p:cNvSpPr/>
          <p:nvPr/>
        </p:nvSpPr>
        <p:spPr>
          <a:xfrm>
            <a:off x="195153" y="4285921"/>
            <a:ext cx="241504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endParaRPr lang="en-GB" sz="1524" spc="-1" dirty="0">
              <a:latin typeface="Arial"/>
            </a:endParaRPr>
          </a:p>
        </p:txBody>
      </p:sp>
      <p:sp>
        <p:nvSpPr>
          <p:cNvPr id="74" name="TextBox 8"/>
          <p:cNvSpPr/>
          <p:nvPr/>
        </p:nvSpPr>
        <p:spPr>
          <a:xfrm>
            <a:off x="3839170" y="4265798"/>
            <a:ext cx="22707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lang="en-GB" sz="1524" spc="-1" dirty="0">
              <a:latin typeface="Arial"/>
            </a:endParaRPr>
          </a:p>
        </p:txBody>
      </p:sp>
      <p:grpSp>
        <p:nvGrpSpPr>
          <p:cNvPr id="75" name="Group 124"/>
          <p:cNvGrpSpPr/>
          <p:nvPr/>
        </p:nvGrpSpPr>
        <p:grpSpPr>
          <a:xfrm>
            <a:off x="230717" y="217495"/>
            <a:ext cx="3212938" cy="1853474"/>
            <a:chOff x="114120" y="264240"/>
            <a:chExt cx="4224240" cy="2521440"/>
          </a:xfrm>
        </p:grpSpPr>
        <p:pic>
          <p:nvPicPr>
            <p:cNvPr id="76" name="Picture 114"/>
            <p:cNvPicPr/>
            <p:nvPr/>
          </p:nvPicPr>
          <p:blipFill>
            <a:blip r:embed="rId6"/>
            <a:stretch/>
          </p:blipFill>
          <p:spPr>
            <a:xfrm>
              <a:off x="114120" y="264240"/>
              <a:ext cx="4224240" cy="2521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77" name="Group 116"/>
            <p:cNvGrpSpPr/>
            <p:nvPr/>
          </p:nvGrpSpPr>
          <p:grpSpPr>
            <a:xfrm>
              <a:off x="602749" y="458447"/>
              <a:ext cx="2333632" cy="1126134"/>
              <a:chOff x="602749" y="458447"/>
              <a:chExt cx="2333632" cy="1126134"/>
            </a:xfrm>
          </p:grpSpPr>
          <p:sp>
            <p:nvSpPr>
              <p:cNvPr id="78" name="TextBox 117"/>
              <p:cNvSpPr/>
              <p:nvPr/>
            </p:nvSpPr>
            <p:spPr>
              <a:xfrm>
                <a:off x="602749" y="458447"/>
                <a:ext cx="1267335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100 (96.4 - 100)</a:t>
                </a:r>
                <a:endParaRPr lang="en-GB" sz="816" spc="-1" dirty="0">
                  <a:latin typeface="Arial"/>
                </a:endParaRPr>
              </a:p>
            </p:txBody>
          </p:sp>
          <p:sp>
            <p:nvSpPr>
              <p:cNvPr id="79" name="TextBox 118"/>
              <p:cNvSpPr/>
              <p:nvPr/>
            </p:nvSpPr>
            <p:spPr>
              <a:xfrm>
                <a:off x="1838319" y="1309160"/>
                <a:ext cx="1098062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98 (93 - 99.8)</a:t>
                </a:r>
                <a:endParaRPr lang="en-GB" sz="816" spc="-1" dirty="0">
                  <a:latin typeface="Arial"/>
                </a:endParaRPr>
              </a:p>
            </p:txBody>
          </p:sp>
        </p:grpSp>
      </p:grpSp>
      <p:grpSp>
        <p:nvGrpSpPr>
          <p:cNvPr id="80" name="Group 123"/>
          <p:cNvGrpSpPr/>
          <p:nvPr/>
        </p:nvGrpSpPr>
        <p:grpSpPr>
          <a:xfrm>
            <a:off x="3796811" y="190336"/>
            <a:ext cx="3342130" cy="1939036"/>
            <a:chOff x="4548960" y="232200"/>
            <a:chExt cx="4287960" cy="2601360"/>
          </a:xfrm>
        </p:grpSpPr>
        <p:pic>
          <p:nvPicPr>
            <p:cNvPr id="81" name="Picture 119"/>
            <p:cNvPicPr/>
            <p:nvPr/>
          </p:nvPicPr>
          <p:blipFill>
            <a:blip r:embed="rId7"/>
            <a:stretch/>
          </p:blipFill>
          <p:spPr>
            <a:xfrm>
              <a:off x="4548960" y="232200"/>
              <a:ext cx="4287960" cy="26013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82" name="Group 120"/>
            <p:cNvGrpSpPr/>
            <p:nvPr/>
          </p:nvGrpSpPr>
          <p:grpSpPr>
            <a:xfrm>
              <a:off x="5622380" y="659720"/>
              <a:ext cx="1684278" cy="1095861"/>
              <a:chOff x="5622380" y="659720"/>
              <a:chExt cx="1684278" cy="1095861"/>
            </a:xfrm>
          </p:grpSpPr>
          <p:sp>
            <p:nvSpPr>
              <p:cNvPr id="83" name="TextBox 121"/>
              <p:cNvSpPr/>
              <p:nvPr/>
            </p:nvSpPr>
            <p:spPr>
              <a:xfrm>
                <a:off x="6123959" y="1480160"/>
                <a:ext cx="1182699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99 (94.6 - 100)</a:t>
                </a:r>
                <a:endParaRPr lang="en-GB" sz="816" spc="-1" dirty="0">
                  <a:latin typeface="Arial"/>
                </a:endParaRPr>
              </a:p>
            </p:txBody>
          </p:sp>
          <p:sp>
            <p:nvSpPr>
              <p:cNvPr id="84" name="TextBox 122"/>
              <p:cNvSpPr/>
              <p:nvPr/>
            </p:nvSpPr>
            <p:spPr>
              <a:xfrm>
                <a:off x="5622380" y="659720"/>
                <a:ext cx="1224923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97 (91.5 - 99.4)</a:t>
                </a:r>
                <a:endParaRPr lang="en-GB" sz="816" spc="-1" dirty="0">
                  <a:latin typeface="Arial"/>
                </a:endParaRPr>
              </a:p>
            </p:txBody>
          </p:sp>
        </p:grpSp>
      </p:grpSp>
      <p:grpSp>
        <p:nvGrpSpPr>
          <p:cNvPr id="85" name="Group 133"/>
          <p:cNvGrpSpPr/>
          <p:nvPr/>
        </p:nvGrpSpPr>
        <p:grpSpPr>
          <a:xfrm>
            <a:off x="7415223" y="190179"/>
            <a:ext cx="3335341" cy="1947771"/>
            <a:chOff x="9034920" y="233640"/>
            <a:chExt cx="4252320" cy="2600280"/>
          </a:xfrm>
        </p:grpSpPr>
        <p:pic>
          <p:nvPicPr>
            <p:cNvPr id="86" name="Picture 125"/>
            <p:cNvPicPr/>
            <p:nvPr/>
          </p:nvPicPr>
          <p:blipFill>
            <a:blip r:embed="rId8"/>
            <a:stretch/>
          </p:blipFill>
          <p:spPr>
            <a:xfrm>
              <a:off x="9034920" y="233640"/>
              <a:ext cx="4252320" cy="26002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87" name="Group 126"/>
            <p:cNvGrpSpPr/>
            <p:nvPr/>
          </p:nvGrpSpPr>
          <p:grpSpPr>
            <a:xfrm>
              <a:off x="10639960" y="1999120"/>
              <a:ext cx="2236978" cy="502841"/>
              <a:chOff x="10639960" y="1999120"/>
              <a:chExt cx="2236978" cy="502841"/>
            </a:xfrm>
          </p:grpSpPr>
          <p:sp>
            <p:nvSpPr>
              <p:cNvPr id="88" name="TextBox 127"/>
              <p:cNvSpPr/>
              <p:nvPr/>
            </p:nvSpPr>
            <p:spPr>
              <a:xfrm>
                <a:off x="10639960" y="1999120"/>
                <a:ext cx="1182699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99 (94.6 - 100)</a:t>
                </a:r>
                <a:endParaRPr lang="en-GB" sz="816" spc="-1" dirty="0">
                  <a:latin typeface="Arial"/>
                </a:endParaRPr>
              </a:p>
            </p:txBody>
          </p:sp>
          <p:sp>
            <p:nvSpPr>
              <p:cNvPr id="89" name="TextBox 128"/>
              <p:cNvSpPr/>
              <p:nvPr/>
            </p:nvSpPr>
            <p:spPr>
              <a:xfrm>
                <a:off x="11694239" y="2226540"/>
                <a:ext cx="1182699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99 (94.6 - 100)</a:t>
                </a:r>
                <a:endParaRPr lang="en-GB" sz="816" spc="-1" dirty="0">
                  <a:latin typeface="Arial"/>
                </a:endParaRPr>
              </a:p>
            </p:txBody>
          </p:sp>
        </p:grpSp>
      </p:grpSp>
      <p:grpSp>
        <p:nvGrpSpPr>
          <p:cNvPr id="90" name="Group 134"/>
          <p:cNvGrpSpPr/>
          <p:nvPr/>
        </p:nvGrpSpPr>
        <p:grpSpPr>
          <a:xfrm>
            <a:off x="237820" y="2214764"/>
            <a:ext cx="3312516" cy="1996751"/>
            <a:chOff x="124560" y="3428640"/>
            <a:chExt cx="4249440" cy="2588400"/>
          </a:xfrm>
        </p:grpSpPr>
        <p:pic>
          <p:nvPicPr>
            <p:cNvPr id="91" name="Picture 129"/>
            <p:cNvPicPr/>
            <p:nvPr/>
          </p:nvPicPr>
          <p:blipFill>
            <a:blip r:embed="rId9"/>
            <a:stretch/>
          </p:blipFill>
          <p:spPr>
            <a:xfrm>
              <a:off x="124560" y="3428640"/>
              <a:ext cx="4249440" cy="25884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92" name="Group 130"/>
            <p:cNvGrpSpPr/>
            <p:nvPr/>
          </p:nvGrpSpPr>
          <p:grpSpPr>
            <a:xfrm>
              <a:off x="719857" y="3707495"/>
              <a:ext cx="2416198" cy="1008817"/>
              <a:chOff x="719857" y="3707495"/>
              <a:chExt cx="2416198" cy="1008817"/>
            </a:xfrm>
          </p:grpSpPr>
          <p:sp>
            <p:nvSpPr>
              <p:cNvPr id="93" name="TextBox 131"/>
              <p:cNvSpPr/>
              <p:nvPr/>
            </p:nvSpPr>
            <p:spPr>
              <a:xfrm>
                <a:off x="719857" y="3707495"/>
                <a:ext cx="1267335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100 (96.4 - 100)</a:t>
                </a:r>
                <a:endParaRPr lang="en-GB" sz="816" spc="-1" dirty="0">
                  <a:latin typeface="Arial"/>
                </a:endParaRPr>
              </a:p>
            </p:txBody>
          </p:sp>
          <p:sp>
            <p:nvSpPr>
              <p:cNvPr id="94" name="TextBox 132"/>
              <p:cNvSpPr/>
              <p:nvPr/>
            </p:nvSpPr>
            <p:spPr>
              <a:xfrm>
                <a:off x="1953358" y="4440891"/>
                <a:ext cx="1182697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99 (94.6 - 100)</a:t>
                </a:r>
                <a:endParaRPr lang="en-GB" sz="816" spc="-1" dirty="0">
                  <a:latin typeface="Arial"/>
                </a:endParaRPr>
              </a:p>
            </p:txBody>
          </p:sp>
        </p:grpSp>
      </p:grpSp>
      <p:pic>
        <p:nvPicPr>
          <p:cNvPr id="95" name="Picture 135"/>
          <p:cNvPicPr/>
          <p:nvPr/>
        </p:nvPicPr>
        <p:blipFill>
          <a:blip r:embed="rId10"/>
          <a:stretch/>
        </p:blipFill>
        <p:spPr>
          <a:xfrm>
            <a:off x="3768040" y="2264419"/>
            <a:ext cx="3385970" cy="1932604"/>
          </a:xfrm>
          <a:prstGeom prst="rect">
            <a:avLst/>
          </a:prstGeom>
          <a:ln w="0">
            <a:noFill/>
          </a:ln>
        </p:spPr>
      </p:pic>
      <p:pic>
        <p:nvPicPr>
          <p:cNvPr id="96" name="Picture 136"/>
          <p:cNvPicPr/>
          <p:nvPr/>
        </p:nvPicPr>
        <p:blipFill>
          <a:blip r:embed="rId11"/>
          <a:stretch/>
        </p:blipFill>
        <p:spPr>
          <a:xfrm>
            <a:off x="7508536" y="2297259"/>
            <a:ext cx="3370736" cy="1915642"/>
          </a:xfrm>
          <a:prstGeom prst="rect">
            <a:avLst/>
          </a:prstGeom>
          <a:ln w="0">
            <a:noFill/>
          </a:ln>
        </p:spPr>
      </p:pic>
      <p:pic>
        <p:nvPicPr>
          <p:cNvPr id="98" name="Picture 97"/>
          <p:cNvPicPr/>
          <p:nvPr/>
        </p:nvPicPr>
        <p:blipFill rotWithShape="1">
          <a:blip r:embed="rId12"/>
          <a:srcRect b="7215"/>
          <a:stretch/>
        </p:blipFill>
        <p:spPr>
          <a:xfrm>
            <a:off x="7450212" y="4613686"/>
            <a:ext cx="3429060" cy="2208494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26438" y="2416367"/>
            <a:ext cx="181440" cy="168480"/>
          </a:xfrm>
          <a:prstGeom prst="rect">
            <a:avLst/>
          </a:prstGeom>
        </p:spPr>
      </p:pic>
      <p:sp>
        <p:nvSpPr>
          <p:cNvPr id="99" name="TextBox 8"/>
          <p:cNvSpPr/>
          <p:nvPr/>
        </p:nvSpPr>
        <p:spPr>
          <a:xfrm>
            <a:off x="11281265" y="2402491"/>
            <a:ext cx="1105539" cy="1802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88" b="1" spc="-1" dirty="0">
                <a:solidFill>
                  <a:srgbClr val="000000"/>
                </a:solidFill>
                <a:latin typeface="Arial"/>
                <a:ea typeface="DejaVu Sans"/>
              </a:rPr>
              <a:t>SARS-</a:t>
            </a:r>
            <a:r>
              <a:rPr lang="en-US" sz="1088" b="1" spc="-1" dirty="0" err="1">
                <a:solidFill>
                  <a:srgbClr val="000000"/>
                </a:solidFill>
                <a:latin typeface="Arial"/>
                <a:ea typeface="DejaVu Sans"/>
              </a:rPr>
              <a:t>CoV</a:t>
            </a:r>
            <a:endParaRPr lang="en-GB" sz="1088" spc="-1" dirty="0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26438" y="2031357"/>
            <a:ext cx="207360" cy="207360"/>
          </a:xfrm>
          <a:prstGeom prst="rect">
            <a:avLst/>
          </a:prstGeom>
        </p:spPr>
      </p:pic>
      <p:sp>
        <p:nvSpPr>
          <p:cNvPr id="100" name="TextBox 8"/>
          <p:cNvSpPr/>
          <p:nvPr/>
        </p:nvSpPr>
        <p:spPr>
          <a:xfrm>
            <a:off x="11281264" y="2029802"/>
            <a:ext cx="1105539" cy="1802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88" b="1" spc="-1" dirty="0">
                <a:solidFill>
                  <a:srgbClr val="000000"/>
                </a:solidFill>
                <a:latin typeface="Arial"/>
                <a:ea typeface="DejaVu Sans"/>
              </a:rPr>
              <a:t>MERS-</a:t>
            </a:r>
            <a:r>
              <a:rPr lang="en-US" sz="1088" b="1" spc="-1" dirty="0" err="1">
                <a:solidFill>
                  <a:srgbClr val="000000"/>
                </a:solidFill>
                <a:latin typeface="Arial"/>
                <a:ea typeface="DejaVu Sans"/>
              </a:rPr>
              <a:t>CoV</a:t>
            </a:r>
            <a:endParaRPr lang="en-GB" sz="1088" spc="-1" dirty="0"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26438" y="2782492"/>
            <a:ext cx="207360" cy="194400"/>
          </a:xfrm>
          <a:prstGeom prst="rect">
            <a:avLst/>
          </a:prstGeom>
        </p:spPr>
      </p:pic>
      <p:sp>
        <p:nvSpPr>
          <p:cNvPr id="101" name="TextBox 8"/>
          <p:cNvSpPr/>
          <p:nvPr/>
        </p:nvSpPr>
        <p:spPr>
          <a:xfrm>
            <a:off x="11281266" y="2782492"/>
            <a:ext cx="1105539" cy="1802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88" b="1" spc="-1" dirty="0">
                <a:solidFill>
                  <a:srgbClr val="000000"/>
                </a:solidFill>
                <a:latin typeface="Arial"/>
                <a:ea typeface="DejaVu Sans"/>
              </a:rPr>
              <a:t>SARS-CoV-2</a:t>
            </a:r>
            <a:endParaRPr lang="en-GB" sz="1088" spc="-1" dirty="0">
              <a:latin typeface="Arial"/>
            </a:endParaRPr>
          </a:p>
        </p:txBody>
      </p:sp>
      <p:sp>
        <p:nvSpPr>
          <p:cNvPr id="102" name="TextBox 8"/>
          <p:cNvSpPr/>
          <p:nvPr/>
        </p:nvSpPr>
        <p:spPr>
          <a:xfrm>
            <a:off x="3839170" y="2176744"/>
            <a:ext cx="21104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GB" sz="1524" spc="-1" dirty="0">
              <a:latin typeface="Arial"/>
            </a:endParaRPr>
          </a:p>
        </p:txBody>
      </p:sp>
      <p:sp>
        <p:nvSpPr>
          <p:cNvPr id="103" name="TextBox 8"/>
          <p:cNvSpPr/>
          <p:nvPr/>
        </p:nvSpPr>
        <p:spPr>
          <a:xfrm>
            <a:off x="3762272" y="75019"/>
            <a:ext cx="22707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B</a:t>
            </a:r>
            <a:endParaRPr lang="en-GB" sz="1524" spc="-1" dirty="0">
              <a:latin typeface="Arial"/>
            </a:endParaRPr>
          </a:p>
        </p:txBody>
      </p:sp>
      <p:sp>
        <p:nvSpPr>
          <p:cNvPr id="104" name="TextBox 8"/>
          <p:cNvSpPr/>
          <p:nvPr/>
        </p:nvSpPr>
        <p:spPr>
          <a:xfrm>
            <a:off x="239133" y="72998"/>
            <a:ext cx="22707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A</a:t>
            </a:r>
            <a:endParaRPr lang="en-GB" sz="1524" spc="-1" dirty="0">
              <a:latin typeface="Arial"/>
            </a:endParaRPr>
          </a:p>
        </p:txBody>
      </p:sp>
      <p:sp>
        <p:nvSpPr>
          <p:cNvPr id="105" name="TextBox 8"/>
          <p:cNvSpPr/>
          <p:nvPr/>
        </p:nvSpPr>
        <p:spPr>
          <a:xfrm>
            <a:off x="204224" y="2165232"/>
            <a:ext cx="22707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D</a:t>
            </a:r>
            <a:endParaRPr lang="en-GB" sz="1524" spc="-1" dirty="0">
              <a:latin typeface="Arial"/>
            </a:endParaRPr>
          </a:p>
        </p:txBody>
      </p:sp>
      <p:sp>
        <p:nvSpPr>
          <p:cNvPr id="106" name="TextBox 8"/>
          <p:cNvSpPr/>
          <p:nvPr/>
        </p:nvSpPr>
        <p:spPr>
          <a:xfrm>
            <a:off x="7301685" y="72998"/>
            <a:ext cx="22707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C</a:t>
            </a:r>
            <a:endParaRPr lang="en-GB" sz="1524" spc="-1" dirty="0">
              <a:latin typeface="Arial"/>
            </a:endParaRPr>
          </a:p>
        </p:txBody>
      </p:sp>
      <p:sp>
        <p:nvSpPr>
          <p:cNvPr id="107" name="TextBox 8"/>
          <p:cNvSpPr/>
          <p:nvPr/>
        </p:nvSpPr>
        <p:spPr>
          <a:xfrm>
            <a:off x="7385128" y="2176744"/>
            <a:ext cx="19501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F</a:t>
            </a:r>
            <a:endParaRPr lang="en-GB" sz="1524" spc="-1" dirty="0">
              <a:latin typeface="Arial"/>
            </a:endParaRPr>
          </a:p>
        </p:txBody>
      </p:sp>
      <p:sp>
        <p:nvSpPr>
          <p:cNvPr id="108" name="TextBox 8"/>
          <p:cNvSpPr/>
          <p:nvPr/>
        </p:nvSpPr>
        <p:spPr>
          <a:xfrm>
            <a:off x="7431615" y="4252605"/>
            <a:ext cx="102042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I</a:t>
            </a:r>
            <a:endParaRPr lang="en-GB" sz="1524" spc="-1" dirty="0"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33785" y="6100689"/>
            <a:ext cx="200025" cy="20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35381" y="5843522"/>
            <a:ext cx="190500" cy="19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33785" y="5576830"/>
            <a:ext cx="190500" cy="200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024260" y="5310138"/>
            <a:ext cx="200025" cy="200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024260" y="5049593"/>
            <a:ext cx="190500" cy="190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016766" y="4801978"/>
            <a:ext cx="2000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7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73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 Theme</vt:lpstr>
      <vt:lpstr>PowerPoint Presentation</vt:lpstr>
    </vt:vector>
  </TitlesOfParts>
  <Company>University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Choopanian, Peyman</dc:creator>
  <cp:lastModifiedBy>Choopanian, Peyman</cp:lastModifiedBy>
  <cp:revision>3</cp:revision>
  <dcterms:created xsi:type="dcterms:W3CDTF">2024-10-15T13:05:39Z</dcterms:created>
  <dcterms:modified xsi:type="dcterms:W3CDTF">2024-10-15T13:23:50Z</dcterms:modified>
</cp:coreProperties>
</file>