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4DCB3-15F9-4D74-B850-4C5894CDF6AA}" type="datetimeFigureOut">
              <a:rPr lang="fi-FI" smtClean="0"/>
              <a:t>15.10.2024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C948B5-13FF-4FE5-8C5C-E9CA1CB6910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23781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3088" y="1336675"/>
            <a:ext cx="6413500" cy="36083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84CC6F-C627-464F-93A5-96CB6E9D7AAB}" type="slidenum">
              <a:rPr lang="fi-FI" smtClean="0"/>
              <a:t>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96272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70F5-9FB1-4A3B-864E-33D212171B2E}" type="datetimeFigureOut">
              <a:rPr lang="fi-FI" smtClean="0"/>
              <a:t>15.10.2024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5F91-7AF3-4F7E-92AC-48F844F3E37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9627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70F5-9FB1-4A3B-864E-33D212171B2E}" type="datetimeFigureOut">
              <a:rPr lang="fi-FI" smtClean="0"/>
              <a:t>15.10.2024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5F91-7AF3-4F7E-92AC-48F844F3E37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23663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70F5-9FB1-4A3B-864E-33D212171B2E}" type="datetimeFigureOut">
              <a:rPr lang="fi-FI" smtClean="0"/>
              <a:t>15.10.2024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5F91-7AF3-4F7E-92AC-48F844F3E37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84850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647" y="273568"/>
            <a:ext cx="10971361" cy="114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i-FI" sz="1225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321" y="1604673"/>
            <a:ext cx="10972340" cy="397739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>
              <a:lnSpc>
                <a:spcPct val="90000"/>
              </a:lnSpc>
              <a:spcBef>
                <a:spcPts val="964"/>
              </a:spcBef>
              <a:buNone/>
              <a:defRPr/>
            </a:lvl1pPr>
          </a:lstStyle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1782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2E1FB60-4E4E-4D97-9CC1-BD36866A93E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2499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70F5-9FB1-4A3B-864E-33D212171B2E}" type="datetimeFigureOut">
              <a:rPr lang="fi-FI" smtClean="0"/>
              <a:t>15.10.2024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5F91-7AF3-4F7E-92AC-48F844F3E37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82297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70F5-9FB1-4A3B-864E-33D212171B2E}" type="datetimeFigureOut">
              <a:rPr lang="fi-FI" smtClean="0"/>
              <a:t>15.10.2024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5F91-7AF3-4F7E-92AC-48F844F3E37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81040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70F5-9FB1-4A3B-864E-33D212171B2E}" type="datetimeFigureOut">
              <a:rPr lang="fi-FI" smtClean="0"/>
              <a:t>15.10.2024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5F91-7AF3-4F7E-92AC-48F844F3E37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6525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70F5-9FB1-4A3B-864E-33D212171B2E}" type="datetimeFigureOut">
              <a:rPr lang="fi-FI" smtClean="0"/>
              <a:t>15.10.2024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5F91-7AF3-4F7E-92AC-48F844F3E37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76287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70F5-9FB1-4A3B-864E-33D212171B2E}" type="datetimeFigureOut">
              <a:rPr lang="fi-FI" smtClean="0"/>
              <a:t>15.10.2024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5F91-7AF3-4F7E-92AC-48F844F3E37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12286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70F5-9FB1-4A3B-864E-33D212171B2E}" type="datetimeFigureOut">
              <a:rPr lang="fi-FI" smtClean="0"/>
              <a:t>15.10.2024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5F91-7AF3-4F7E-92AC-48F844F3E37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87185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70F5-9FB1-4A3B-864E-33D212171B2E}" type="datetimeFigureOut">
              <a:rPr lang="fi-FI" smtClean="0"/>
              <a:t>15.10.2024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5F91-7AF3-4F7E-92AC-48F844F3E37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21511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70F5-9FB1-4A3B-864E-33D212171B2E}" type="datetimeFigureOut">
              <a:rPr lang="fi-FI" smtClean="0"/>
              <a:t>15.10.2024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5F91-7AF3-4F7E-92AC-48F844F3E37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50950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570F5-9FB1-4A3B-864E-33D212171B2E}" type="datetimeFigureOut">
              <a:rPr lang="fi-FI" smtClean="0"/>
              <a:t>15.10.2024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25F91-7AF3-4F7E-92AC-48F844F3E37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98802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8"/>
          <p:cNvPicPr/>
          <p:nvPr/>
        </p:nvPicPr>
        <p:blipFill>
          <a:blip r:embed="rId3"/>
          <a:stretch/>
        </p:blipFill>
        <p:spPr>
          <a:xfrm>
            <a:off x="211575" y="4786111"/>
            <a:ext cx="3280933" cy="2054632"/>
          </a:xfrm>
          <a:prstGeom prst="rect">
            <a:avLst/>
          </a:prstGeom>
          <a:ln w="0">
            <a:noFill/>
          </a:ln>
        </p:spPr>
      </p:pic>
      <p:sp>
        <p:nvSpPr>
          <p:cNvPr id="60" name="TextBox 42"/>
          <p:cNvSpPr/>
          <p:nvPr/>
        </p:nvSpPr>
        <p:spPr>
          <a:xfrm>
            <a:off x="11196725" y="4779544"/>
            <a:ext cx="386160" cy="21571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1228" tIns="30614" rIns="61228" bIns="30614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000" b="1" spc="-1" dirty="0">
                <a:solidFill>
                  <a:srgbClr val="000000"/>
                </a:solidFill>
                <a:latin typeface="Arial"/>
                <a:ea typeface="DejaVu Sans"/>
              </a:rPr>
              <a:t>CPE</a:t>
            </a:r>
            <a:endParaRPr lang="en-GB" sz="1088" b="1" spc="-1" dirty="0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2" name="TextBox 44"/>
          <p:cNvSpPr/>
          <p:nvPr/>
        </p:nvSpPr>
        <p:spPr>
          <a:xfrm>
            <a:off x="11209297" y="4958750"/>
            <a:ext cx="1045314" cy="22924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1228" tIns="30614" rIns="61228" bIns="30614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000" b="1" spc="-1" dirty="0" smtClean="0">
                <a:solidFill>
                  <a:srgbClr val="000000"/>
                </a:solidFill>
                <a:latin typeface="Arial"/>
                <a:ea typeface="DejaVu Sans"/>
              </a:rPr>
              <a:t>MSA(</a:t>
            </a:r>
            <a:r>
              <a:rPr lang="en-US" sz="1000" b="1" spc="-1" dirty="0" err="1" smtClean="0">
                <a:solidFill>
                  <a:srgbClr val="000000"/>
                </a:solidFill>
                <a:latin typeface="Arial"/>
                <a:ea typeface="DejaVu Sans"/>
              </a:rPr>
              <a:t>ClustalW</a:t>
            </a:r>
            <a:r>
              <a:rPr lang="en-US" sz="1088" b="1" spc="-1" dirty="0" smtClean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GB" sz="748" spc="-1" dirty="0">
              <a:latin typeface="Arial"/>
            </a:endParaRPr>
          </a:p>
        </p:txBody>
      </p:sp>
      <p:sp>
        <p:nvSpPr>
          <p:cNvPr id="64" name="TextBox 46"/>
          <p:cNvSpPr/>
          <p:nvPr/>
        </p:nvSpPr>
        <p:spPr>
          <a:xfrm>
            <a:off x="11194574" y="5280898"/>
            <a:ext cx="578135" cy="21571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1228" tIns="30614" rIns="61228" bIns="30614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000" b="1" spc="-1" dirty="0">
                <a:solidFill>
                  <a:srgbClr val="000000"/>
                </a:solidFill>
                <a:latin typeface="Arial"/>
                <a:ea typeface="DejaVu Sans"/>
              </a:rPr>
              <a:t>TM-</a:t>
            </a:r>
            <a:r>
              <a:rPr lang="en-US" sz="1000" b="1" spc="-1" dirty="0" err="1">
                <a:solidFill>
                  <a:srgbClr val="000000"/>
                </a:solidFill>
                <a:latin typeface="Arial"/>
                <a:ea typeface="DejaVu Sans"/>
              </a:rPr>
              <a:t>Vec</a:t>
            </a:r>
            <a:endParaRPr lang="en-GB" sz="1000" b="1" spc="-1" dirty="0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6" name="TextBox 48"/>
          <p:cNvSpPr/>
          <p:nvPr/>
        </p:nvSpPr>
        <p:spPr>
          <a:xfrm>
            <a:off x="11210068" y="5557437"/>
            <a:ext cx="378145" cy="21571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1228" tIns="30614" rIns="61228" bIns="30614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000" b="1" spc="-1" dirty="0">
                <a:solidFill>
                  <a:srgbClr val="000000"/>
                </a:solidFill>
                <a:latin typeface="Arial"/>
                <a:ea typeface="DejaVu Sans"/>
              </a:rPr>
              <a:t>SPE</a:t>
            </a:r>
            <a:endParaRPr lang="en-GB" sz="1088" b="1" spc="-1" dirty="0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8" name="TextBox 50"/>
          <p:cNvSpPr/>
          <p:nvPr/>
        </p:nvSpPr>
        <p:spPr>
          <a:xfrm>
            <a:off x="11204924" y="5824171"/>
            <a:ext cx="501448" cy="21571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1228" tIns="30614" rIns="61228" bIns="30614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000" b="1" spc="-1" dirty="0">
                <a:solidFill>
                  <a:srgbClr val="000000"/>
                </a:solidFill>
                <a:latin typeface="Arial"/>
                <a:ea typeface="DejaVu Sans"/>
              </a:rPr>
              <a:t>RMSD</a:t>
            </a:r>
            <a:endParaRPr lang="en-GB" sz="1088" b="1" spc="-1" dirty="0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0" name="TextBox 52"/>
          <p:cNvSpPr/>
          <p:nvPr/>
        </p:nvSpPr>
        <p:spPr>
          <a:xfrm>
            <a:off x="11200996" y="6074827"/>
            <a:ext cx="706119" cy="21571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1228" tIns="30614" rIns="61228" bIns="30614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000" b="1" spc="-1" dirty="0" smtClean="0">
                <a:solidFill>
                  <a:srgbClr val="000000"/>
                </a:solidFill>
                <a:latin typeface="Arial"/>
                <a:ea typeface="DejaVu Sans"/>
              </a:rPr>
              <a:t>TM-Score</a:t>
            </a:r>
            <a:endParaRPr lang="en-GB" sz="748" spc="-1" dirty="0">
              <a:latin typeface="Arial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815192" y="4639655"/>
            <a:ext cx="3467883" cy="2095254"/>
            <a:chOff x="3815192" y="4715981"/>
            <a:chExt cx="3418859" cy="2018928"/>
          </a:xfrm>
        </p:grpSpPr>
        <p:grpSp>
          <p:nvGrpSpPr>
            <p:cNvPr id="42" name="Group 40"/>
            <p:cNvGrpSpPr/>
            <p:nvPr/>
          </p:nvGrpSpPr>
          <p:grpSpPr>
            <a:xfrm>
              <a:off x="3815192" y="4715981"/>
              <a:ext cx="3418859" cy="2018928"/>
              <a:chOff x="4678920" y="7048766"/>
              <a:chExt cx="4217400" cy="2417839"/>
            </a:xfrm>
          </p:grpSpPr>
          <p:grpSp>
            <p:nvGrpSpPr>
              <p:cNvPr id="43" name="Group 1"/>
              <p:cNvGrpSpPr/>
              <p:nvPr/>
            </p:nvGrpSpPr>
            <p:grpSpPr>
              <a:xfrm>
                <a:off x="4708080" y="7048766"/>
                <a:ext cx="3542677" cy="2417839"/>
                <a:chOff x="4708080" y="7048766"/>
                <a:chExt cx="3542677" cy="2417839"/>
              </a:xfrm>
            </p:grpSpPr>
            <p:sp>
              <p:nvSpPr>
                <p:cNvPr id="44" name="Oval 17"/>
                <p:cNvSpPr/>
                <p:nvPr/>
              </p:nvSpPr>
              <p:spPr>
                <a:xfrm>
                  <a:off x="4708080" y="7314120"/>
                  <a:ext cx="1945800" cy="1875600"/>
                </a:xfrm>
                <a:prstGeom prst="ellipse">
                  <a:avLst/>
                </a:prstGeom>
                <a:noFill/>
                <a:ln w="28575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5" name="TextBox 8"/>
                <p:cNvSpPr/>
                <p:nvPr/>
              </p:nvSpPr>
              <p:spPr>
                <a:xfrm>
                  <a:off x="6199225" y="7048766"/>
                  <a:ext cx="1625040" cy="264993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12491" tIns="6368" rIns="12491" bIns="6368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en-US" sz="1088" b="1" spc="-1" dirty="0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Running Time</a:t>
                  </a:r>
                  <a:endParaRPr lang="en-GB" sz="1088" spc="-1" dirty="0">
                    <a:latin typeface="Arial"/>
                  </a:endParaRPr>
                </a:p>
              </p:txBody>
            </p:sp>
            <p:sp>
              <p:nvSpPr>
                <p:cNvPr id="46" name="TextBox 8"/>
                <p:cNvSpPr/>
                <p:nvPr/>
              </p:nvSpPr>
              <p:spPr>
                <a:xfrm>
                  <a:off x="5564880" y="9189360"/>
                  <a:ext cx="368748" cy="277245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12491" tIns="6368" rIns="12491" bIns="6368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en-US" sz="1142" b="1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12h</a:t>
                  </a:r>
                  <a:endParaRPr lang="en-GB" sz="1142" spc="-1">
                    <a:latin typeface="Arial"/>
                  </a:endParaRPr>
                </a:p>
              </p:txBody>
            </p:sp>
            <p:sp>
              <p:nvSpPr>
                <p:cNvPr id="47" name="TextBox 13"/>
                <p:cNvSpPr/>
                <p:nvPr/>
              </p:nvSpPr>
              <p:spPr>
                <a:xfrm>
                  <a:off x="7804440" y="9189360"/>
                  <a:ext cx="446317" cy="277245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12491" tIns="6368" rIns="12491" bIns="6368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en-US" sz="1142" b="1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190s</a:t>
                  </a:r>
                  <a:endParaRPr lang="en-GB" sz="1142" spc="-1">
                    <a:latin typeface="Arial"/>
                  </a:endParaRPr>
                </a:p>
              </p:txBody>
            </p:sp>
            <p:sp>
              <p:nvSpPr>
                <p:cNvPr id="48" name="Straight Connector 33"/>
                <p:cNvSpPr/>
                <p:nvPr/>
              </p:nvSpPr>
              <p:spPr>
                <a:xfrm flipH="1">
                  <a:off x="7859880" y="8060040"/>
                  <a:ext cx="8280" cy="181440"/>
                </a:xfrm>
                <a:prstGeom prst="line">
                  <a:avLst/>
                </a:prstGeom>
                <a:ln>
                  <a:solidFill>
                    <a:srgbClr val="FF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49" name="Straight Connector 33"/>
              <p:cNvSpPr/>
              <p:nvPr/>
            </p:nvSpPr>
            <p:spPr>
              <a:xfrm flipH="1">
                <a:off x="7854840" y="8060040"/>
                <a:ext cx="8640" cy="181440"/>
              </a:xfrm>
              <a:prstGeom prst="line">
                <a:avLst/>
              </a:prstGeom>
              <a:ln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0" name="Straight Connector 33"/>
              <p:cNvSpPr/>
              <p:nvPr/>
            </p:nvSpPr>
            <p:spPr>
              <a:xfrm flipH="1">
                <a:off x="7860600" y="8060040"/>
                <a:ext cx="14760" cy="181440"/>
              </a:xfrm>
              <a:prstGeom prst="line">
                <a:avLst/>
              </a:prstGeom>
              <a:ln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pic>
            <p:nvPicPr>
              <p:cNvPr id="51" name="Picture 56"/>
              <p:cNvPicPr/>
              <p:nvPr/>
            </p:nvPicPr>
            <p:blipFill>
              <a:blip r:embed="rId4"/>
              <a:srcRect l="19896" t="3763" r="29598" b="4689"/>
              <a:stretch/>
            </p:blipFill>
            <p:spPr>
              <a:xfrm>
                <a:off x="4678920" y="7284600"/>
                <a:ext cx="2009880" cy="193356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52" name="Oval 17"/>
              <p:cNvSpPr/>
              <p:nvPr/>
            </p:nvSpPr>
            <p:spPr>
              <a:xfrm>
                <a:off x="6883200" y="7314480"/>
                <a:ext cx="1945800" cy="1875600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pic>
            <p:nvPicPr>
              <p:cNvPr id="53" name="Picture 58"/>
              <p:cNvPicPr/>
              <p:nvPr/>
            </p:nvPicPr>
            <p:blipFill>
              <a:blip r:embed="rId5"/>
              <a:srcRect l="17470" t="3383" r="30768" b="3566"/>
              <a:stretch/>
            </p:blipFill>
            <p:spPr>
              <a:xfrm>
                <a:off x="6843600" y="7274520"/>
                <a:ext cx="2052720" cy="19580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54" name="Straight Connector 33"/>
              <p:cNvSpPr/>
              <p:nvPr/>
            </p:nvSpPr>
            <p:spPr>
              <a:xfrm flipH="1">
                <a:off x="7854840" y="8061480"/>
                <a:ext cx="8640" cy="181440"/>
              </a:xfrm>
              <a:prstGeom prst="line">
                <a:avLst/>
              </a:prstGeom>
              <a:ln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5" name="Straight Connector 33"/>
              <p:cNvSpPr/>
              <p:nvPr/>
            </p:nvSpPr>
            <p:spPr>
              <a:xfrm flipH="1">
                <a:off x="7860600" y="8061480"/>
                <a:ext cx="14760" cy="181440"/>
              </a:xfrm>
              <a:prstGeom prst="line">
                <a:avLst/>
              </a:prstGeom>
              <a:ln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6" name="Oval 1"/>
              <p:cNvSpPr/>
              <p:nvPr/>
            </p:nvSpPr>
            <p:spPr>
              <a:xfrm>
                <a:off x="5604120" y="7698960"/>
                <a:ext cx="165600" cy="572040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7" name="Straight Connector 4"/>
              <p:cNvSpPr/>
              <p:nvPr/>
            </p:nvSpPr>
            <p:spPr>
              <a:xfrm flipV="1">
                <a:off x="5682600" y="7318800"/>
                <a:ext cx="2015280" cy="379800"/>
              </a:xfrm>
              <a:prstGeom prst="line">
                <a:avLst/>
              </a:prstGeom>
              <a:ln w="12700">
                <a:solidFill>
                  <a:srgbClr val="0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8" name="Straight Connector 4"/>
              <p:cNvSpPr/>
              <p:nvPr/>
            </p:nvSpPr>
            <p:spPr>
              <a:xfrm>
                <a:off x="5682600" y="8281080"/>
                <a:ext cx="1643760" cy="770760"/>
              </a:xfrm>
              <a:prstGeom prst="line">
                <a:avLst/>
              </a:prstGeom>
              <a:ln w="12700">
                <a:solidFill>
                  <a:srgbClr val="0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71" name="Right Arrow 7"/>
            <p:cNvSpPr/>
            <p:nvPr/>
          </p:nvSpPr>
          <p:spPr>
            <a:xfrm rot="19933800">
              <a:off x="6122220" y="5662324"/>
              <a:ext cx="224586" cy="89148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00FF"/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72" name="TextBox 8"/>
          <p:cNvSpPr/>
          <p:nvPr/>
        </p:nvSpPr>
        <p:spPr>
          <a:xfrm>
            <a:off x="1605269" y="4599265"/>
            <a:ext cx="873407" cy="18027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2491" tIns="6368" rIns="12491" bIns="6368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088" b="1" spc="-1" dirty="0">
                <a:solidFill>
                  <a:srgbClr val="000000"/>
                </a:solidFill>
                <a:latin typeface="Arial"/>
                <a:ea typeface="DejaVu Sans"/>
              </a:rPr>
              <a:t>Performance</a:t>
            </a:r>
            <a:endParaRPr lang="en-GB" sz="1088" spc="-1" dirty="0">
              <a:latin typeface="Arial"/>
            </a:endParaRPr>
          </a:p>
        </p:txBody>
      </p:sp>
      <p:sp>
        <p:nvSpPr>
          <p:cNvPr id="73" name="TextBox 8"/>
          <p:cNvSpPr/>
          <p:nvPr/>
        </p:nvSpPr>
        <p:spPr>
          <a:xfrm>
            <a:off x="195153" y="4285921"/>
            <a:ext cx="241504" cy="34788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2491" tIns="6368" rIns="12491" bIns="6368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177" b="1" spc="-1" dirty="0">
                <a:solidFill>
                  <a:srgbClr val="000000"/>
                </a:solidFill>
                <a:latin typeface="Arial"/>
                <a:ea typeface="DejaVu Sans"/>
              </a:rPr>
              <a:t>G</a:t>
            </a:r>
            <a:endParaRPr lang="en-GB" sz="1524" spc="-1" dirty="0">
              <a:latin typeface="Arial"/>
            </a:endParaRPr>
          </a:p>
        </p:txBody>
      </p:sp>
      <p:sp>
        <p:nvSpPr>
          <p:cNvPr id="74" name="TextBox 8"/>
          <p:cNvSpPr/>
          <p:nvPr/>
        </p:nvSpPr>
        <p:spPr>
          <a:xfrm>
            <a:off x="3839170" y="4265798"/>
            <a:ext cx="227076" cy="34788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2491" tIns="6368" rIns="12491" bIns="6368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177" b="1" spc="-1" dirty="0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endParaRPr lang="en-GB" sz="1524" spc="-1" dirty="0">
              <a:latin typeface="Arial"/>
            </a:endParaRPr>
          </a:p>
        </p:txBody>
      </p:sp>
      <p:grpSp>
        <p:nvGrpSpPr>
          <p:cNvPr id="75" name="Group 124"/>
          <p:cNvGrpSpPr/>
          <p:nvPr/>
        </p:nvGrpSpPr>
        <p:grpSpPr>
          <a:xfrm>
            <a:off x="230717" y="217495"/>
            <a:ext cx="3212938" cy="1853474"/>
            <a:chOff x="114120" y="264240"/>
            <a:chExt cx="4224240" cy="2521440"/>
          </a:xfrm>
        </p:grpSpPr>
        <p:pic>
          <p:nvPicPr>
            <p:cNvPr id="76" name="Picture 114"/>
            <p:cNvPicPr/>
            <p:nvPr/>
          </p:nvPicPr>
          <p:blipFill>
            <a:blip r:embed="rId6"/>
            <a:stretch/>
          </p:blipFill>
          <p:spPr>
            <a:xfrm>
              <a:off x="114120" y="264240"/>
              <a:ext cx="4224240" cy="252144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77" name="Group 116"/>
            <p:cNvGrpSpPr/>
            <p:nvPr/>
          </p:nvGrpSpPr>
          <p:grpSpPr>
            <a:xfrm>
              <a:off x="602749" y="458447"/>
              <a:ext cx="2333632" cy="1126134"/>
              <a:chOff x="602749" y="458447"/>
              <a:chExt cx="2333632" cy="1126134"/>
            </a:xfrm>
          </p:grpSpPr>
          <p:sp>
            <p:nvSpPr>
              <p:cNvPr id="78" name="TextBox 117"/>
              <p:cNvSpPr/>
              <p:nvPr/>
            </p:nvSpPr>
            <p:spPr>
              <a:xfrm>
                <a:off x="602749" y="458447"/>
                <a:ext cx="1267335" cy="275421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61228" tIns="30614" rIns="61228" bIns="30614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816" b="1" spc="-1" dirty="0">
                    <a:solidFill>
                      <a:srgbClr val="000000"/>
                    </a:solidFill>
                    <a:latin typeface="Arial"/>
                    <a:ea typeface="DejaVu Sans"/>
                  </a:rPr>
                  <a:t>100 (96.4 - 100)</a:t>
                </a:r>
                <a:endParaRPr lang="en-GB" sz="816" spc="-1" dirty="0">
                  <a:latin typeface="Arial"/>
                </a:endParaRPr>
              </a:p>
            </p:txBody>
          </p:sp>
          <p:sp>
            <p:nvSpPr>
              <p:cNvPr id="79" name="TextBox 118"/>
              <p:cNvSpPr/>
              <p:nvPr/>
            </p:nvSpPr>
            <p:spPr>
              <a:xfrm>
                <a:off x="1838319" y="1309160"/>
                <a:ext cx="1098062" cy="275421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61228" tIns="30614" rIns="61228" bIns="30614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816" b="1" spc="-1" dirty="0">
                    <a:solidFill>
                      <a:srgbClr val="000000"/>
                    </a:solidFill>
                    <a:latin typeface="Arial"/>
                    <a:ea typeface="DejaVu Sans"/>
                  </a:rPr>
                  <a:t>98 (93 - 99.8)</a:t>
                </a:r>
                <a:endParaRPr lang="en-GB" sz="816" spc="-1" dirty="0">
                  <a:latin typeface="Arial"/>
                </a:endParaRPr>
              </a:p>
            </p:txBody>
          </p:sp>
        </p:grpSp>
      </p:grpSp>
      <p:grpSp>
        <p:nvGrpSpPr>
          <p:cNvPr id="80" name="Group 123"/>
          <p:cNvGrpSpPr/>
          <p:nvPr/>
        </p:nvGrpSpPr>
        <p:grpSpPr>
          <a:xfrm>
            <a:off x="3796811" y="190336"/>
            <a:ext cx="3342130" cy="1939036"/>
            <a:chOff x="4548960" y="232200"/>
            <a:chExt cx="4287960" cy="2601360"/>
          </a:xfrm>
        </p:grpSpPr>
        <p:pic>
          <p:nvPicPr>
            <p:cNvPr id="81" name="Picture 119"/>
            <p:cNvPicPr/>
            <p:nvPr/>
          </p:nvPicPr>
          <p:blipFill>
            <a:blip r:embed="rId7"/>
            <a:stretch/>
          </p:blipFill>
          <p:spPr>
            <a:xfrm>
              <a:off x="4548960" y="232200"/>
              <a:ext cx="4287960" cy="260136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82" name="Group 120"/>
            <p:cNvGrpSpPr/>
            <p:nvPr/>
          </p:nvGrpSpPr>
          <p:grpSpPr>
            <a:xfrm>
              <a:off x="5622380" y="659720"/>
              <a:ext cx="1684278" cy="1095861"/>
              <a:chOff x="5622380" y="659720"/>
              <a:chExt cx="1684278" cy="1095861"/>
            </a:xfrm>
          </p:grpSpPr>
          <p:sp>
            <p:nvSpPr>
              <p:cNvPr id="83" name="TextBox 121"/>
              <p:cNvSpPr/>
              <p:nvPr/>
            </p:nvSpPr>
            <p:spPr>
              <a:xfrm>
                <a:off x="6123959" y="1480160"/>
                <a:ext cx="1182699" cy="275421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61228" tIns="30614" rIns="61228" bIns="30614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816" b="1" spc="-1" dirty="0">
                    <a:solidFill>
                      <a:srgbClr val="000000"/>
                    </a:solidFill>
                    <a:latin typeface="Arial"/>
                    <a:ea typeface="DejaVu Sans"/>
                  </a:rPr>
                  <a:t>99 (94.6 - 100)</a:t>
                </a:r>
                <a:endParaRPr lang="en-GB" sz="816" spc="-1" dirty="0">
                  <a:latin typeface="Arial"/>
                </a:endParaRPr>
              </a:p>
            </p:txBody>
          </p:sp>
          <p:sp>
            <p:nvSpPr>
              <p:cNvPr id="84" name="TextBox 122"/>
              <p:cNvSpPr/>
              <p:nvPr/>
            </p:nvSpPr>
            <p:spPr>
              <a:xfrm>
                <a:off x="5622380" y="659720"/>
                <a:ext cx="1224923" cy="275421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61228" tIns="30614" rIns="61228" bIns="30614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816" b="1" spc="-1" dirty="0">
                    <a:solidFill>
                      <a:srgbClr val="000000"/>
                    </a:solidFill>
                    <a:latin typeface="Arial"/>
                    <a:ea typeface="DejaVu Sans"/>
                  </a:rPr>
                  <a:t>97 (91.5 - 99.4)</a:t>
                </a:r>
                <a:endParaRPr lang="en-GB" sz="816" spc="-1" dirty="0">
                  <a:latin typeface="Arial"/>
                </a:endParaRPr>
              </a:p>
            </p:txBody>
          </p:sp>
        </p:grpSp>
      </p:grpSp>
      <p:grpSp>
        <p:nvGrpSpPr>
          <p:cNvPr id="85" name="Group 133"/>
          <p:cNvGrpSpPr/>
          <p:nvPr/>
        </p:nvGrpSpPr>
        <p:grpSpPr>
          <a:xfrm>
            <a:off x="7415223" y="190179"/>
            <a:ext cx="3335341" cy="1947771"/>
            <a:chOff x="9034920" y="233640"/>
            <a:chExt cx="4252320" cy="2600280"/>
          </a:xfrm>
        </p:grpSpPr>
        <p:pic>
          <p:nvPicPr>
            <p:cNvPr id="86" name="Picture 125"/>
            <p:cNvPicPr/>
            <p:nvPr/>
          </p:nvPicPr>
          <p:blipFill>
            <a:blip r:embed="rId8"/>
            <a:stretch/>
          </p:blipFill>
          <p:spPr>
            <a:xfrm>
              <a:off x="9034920" y="233640"/>
              <a:ext cx="4252320" cy="26002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87" name="Group 126"/>
            <p:cNvGrpSpPr/>
            <p:nvPr/>
          </p:nvGrpSpPr>
          <p:grpSpPr>
            <a:xfrm>
              <a:off x="10639960" y="1999120"/>
              <a:ext cx="2236978" cy="502841"/>
              <a:chOff x="10639960" y="1999120"/>
              <a:chExt cx="2236978" cy="502841"/>
            </a:xfrm>
          </p:grpSpPr>
          <p:sp>
            <p:nvSpPr>
              <p:cNvPr id="88" name="TextBox 127"/>
              <p:cNvSpPr/>
              <p:nvPr/>
            </p:nvSpPr>
            <p:spPr>
              <a:xfrm>
                <a:off x="10639960" y="1999120"/>
                <a:ext cx="1182699" cy="275421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61228" tIns="30614" rIns="61228" bIns="30614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816" b="1" spc="-1" dirty="0">
                    <a:solidFill>
                      <a:srgbClr val="000000"/>
                    </a:solidFill>
                    <a:latin typeface="Arial"/>
                    <a:ea typeface="DejaVu Sans"/>
                  </a:rPr>
                  <a:t>99 (94.6 - 100)</a:t>
                </a:r>
                <a:endParaRPr lang="en-GB" sz="816" spc="-1" dirty="0">
                  <a:latin typeface="Arial"/>
                </a:endParaRPr>
              </a:p>
            </p:txBody>
          </p:sp>
          <p:sp>
            <p:nvSpPr>
              <p:cNvPr id="89" name="TextBox 128"/>
              <p:cNvSpPr/>
              <p:nvPr/>
            </p:nvSpPr>
            <p:spPr>
              <a:xfrm>
                <a:off x="11694239" y="2226540"/>
                <a:ext cx="1182699" cy="275421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61228" tIns="30614" rIns="61228" bIns="30614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816" b="1" spc="-1" dirty="0">
                    <a:solidFill>
                      <a:srgbClr val="000000"/>
                    </a:solidFill>
                    <a:latin typeface="Arial"/>
                    <a:ea typeface="DejaVu Sans"/>
                  </a:rPr>
                  <a:t>99 (94.6 - 100)</a:t>
                </a:r>
                <a:endParaRPr lang="en-GB" sz="816" spc="-1" dirty="0">
                  <a:latin typeface="Arial"/>
                </a:endParaRPr>
              </a:p>
            </p:txBody>
          </p:sp>
        </p:grpSp>
      </p:grpSp>
      <p:grpSp>
        <p:nvGrpSpPr>
          <p:cNvPr id="90" name="Group 134"/>
          <p:cNvGrpSpPr/>
          <p:nvPr/>
        </p:nvGrpSpPr>
        <p:grpSpPr>
          <a:xfrm>
            <a:off x="237820" y="2214764"/>
            <a:ext cx="3312516" cy="1996751"/>
            <a:chOff x="124560" y="3428640"/>
            <a:chExt cx="4249440" cy="2588400"/>
          </a:xfrm>
        </p:grpSpPr>
        <p:pic>
          <p:nvPicPr>
            <p:cNvPr id="91" name="Picture 129"/>
            <p:cNvPicPr/>
            <p:nvPr/>
          </p:nvPicPr>
          <p:blipFill>
            <a:blip r:embed="rId9"/>
            <a:stretch/>
          </p:blipFill>
          <p:spPr>
            <a:xfrm>
              <a:off x="124560" y="3428640"/>
              <a:ext cx="4249440" cy="258840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92" name="Group 130"/>
            <p:cNvGrpSpPr/>
            <p:nvPr/>
          </p:nvGrpSpPr>
          <p:grpSpPr>
            <a:xfrm>
              <a:off x="719857" y="3707495"/>
              <a:ext cx="2416198" cy="1008817"/>
              <a:chOff x="719857" y="3707495"/>
              <a:chExt cx="2416198" cy="1008817"/>
            </a:xfrm>
          </p:grpSpPr>
          <p:sp>
            <p:nvSpPr>
              <p:cNvPr id="93" name="TextBox 131"/>
              <p:cNvSpPr/>
              <p:nvPr/>
            </p:nvSpPr>
            <p:spPr>
              <a:xfrm>
                <a:off x="719857" y="3707495"/>
                <a:ext cx="1267335" cy="275421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61228" tIns="30614" rIns="61228" bIns="30614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816" b="1" spc="-1" dirty="0">
                    <a:solidFill>
                      <a:srgbClr val="000000"/>
                    </a:solidFill>
                    <a:latin typeface="Arial"/>
                    <a:ea typeface="DejaVu Sans"/>
                  </a:rPr>
                  <a:t>100 (96.4 - 100)</a:t>
                </a:r>
                <a:endParaRPr lang="en-GB" sz="816" spc="-1" dirty="0">
                  <a:latin typeface="Arial"/>
                </a:endParaRPr>
              </a:p>
            </p:txBody>
          </p:sp>
          <p:sp>
            <p:nvSpPr>
              <p:cNvPr id="94" name="TextBox 132"/>
              <p:cNvSpPr/>
              <p:nvPr/>
            </p:nvSpPr>
            <p:spPr>
              <a:xfrm>
                <a:off x="1953358" y="4440891"/>
                <a:ext cx="1182697" cy="275421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61228" tIns="30614" rIns="61228" bIns="30614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816" b="1" spc="-1" dirty="0">
                    <a:solidFill>
                      <a:srgbClr val="000000"/>
                    </a:solidFill>
                    <a:latin typeface="Arial"/>
                    <a:ea typeface="DejaVu Sans"/>
                  </a:rPr>
                  <a:t>99 (94.6 - 100)</a:t>
                </a:r>
                <a:endParaRPr lang="en-GB" sz="816" spc="-1" dirty="0">
                  <a:latin typeface="Arial"/>
                </a:endParaRPr>
              </a:p>
            </p:txBody>
          </p:sp>
        </p:grpSp>
      </p:grpSp>
      <p:pic>
        <p:nvPicPr>
          <p:cNvPr id="95" name="Picture 135"/>
          <p:cNvPicPr/>
          <p:nvPr/>
        </p:nvPicPr>
        <p:blipFill>
          <a:blip r:embed="rId10"/>
          <a:stretch/>
        </p:blipFill>
        <p:spPr>
          <a:xfrm>
            <a:off x="3768040" y="2264419"/>
            <a:ext cx="3385970" cy="1932604"/>
          </a:xfrm>
          <a:prstGeom prst="rect">
            <a:avLst/>
          </a:prstGeom>
          <a:ln w="0">
            <a:noFill/>
          </a:ln>
        </p:spPr>
      </p:pic>
      <p:pic>
        <p:nvPicPr>
          <p:cNvPr id="96" name="Picture 136"/>
          <p:cNvPicPr/>
          <p:nvPr/>
        </p:nvPicPr>
        <p:blipFill>
          <a:blip r:embed="rId11"/>
          <a:stretch/>
        </p:blipFill>
        <p:spPr>
          <a:xfrm>
            <a:off x="7508536" y="2297259"/>
            <a:ext cx="3370736" cy="1915642"/>
          </a:xfrm>
          <a:prstGeom prst="rect">
            <a:avLst/>
          </a:prstGeom>
          <a:ln w="0">
            <a:noFill/>
          </a:ln>
        </p:spPr>
      </p:pic>
      <p:pic>
        <p:nvPicPr>
          <p:cNvPr id="98" name="Picture 97"/>
          <p:cNvPicPr/>
          <p:nvPr/>
        </p:nvPicPr>
        <p:blipFill rotWithShape="1">
          <a:blip r:embed="rId12"/>
          <a:srcRect b="7215"/>
          <a:stretch/>
        </p:blipFill>
        <p:spPr>
          <a:xfrm>
            <a:off x="7450212" y="4613686"/>
            <a:ext cx="3429060" cy="2208494"/>
          </a:xfrm>
          <a:prstGeom prst="rect">
            <a:avLst/>
          </a:prstGeom>
          <a:ln w="0"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026438" y="2416367"/>
            <a:ext cx="181440" cy="168480"/>
          </a:xfrm>
          <a:prstGeom prst="rect">
            <a:avLst/>
          </a:prstGeom>
        </p:spPr>
      </p:pic>
      <p:sp>
        <p:nvSpPr>
          <p:cNvPr id="99" name="TextBox 8"/>
          <p:cNvSpPr/>
          <p:nvPr/>
        </p:nvSpPr>
        <p:spPr>
          <a:xfrm>
            <a:off x="11281265" y="2402491"/>
            <a:ext cx="1105539" cy="18027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491" tIns="6368" rIns="12491" bIns="6368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088" b="1" spc="-1" dirty="0">
                <a:solidFill>
                  <a:srgbClr val="000000"/>
                </a:solidFill>
                <a:latin typeface="Arial"/>
                <a:ea typeface="DejaVu Sans"/>
              </a:rPr>
              <a:t>SARS-</a:t>
            </a:r>
            <a:r>
              <a:rPr lang="en-US" sz="1088" b="1" spc="-1" dirty="0" err="1">
                <a:solidFill>
                  <a:srgbClr val="000000"/>
                </a:solidFill>
                <a:latin typeface="Arial"/>
                <a:ea typeface="DejaVu Sans"/>
              </a:rPr>
              <a:t>CoV</a:t>
            </a:r>
            <a:endParaRPr lang="en-GB" sz="1088" spc="-1" dirty="0">
              <a:latin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026438" y="2031357"/>
            <a:ext cx="207360" cy="207360"/>
          </a:xfrm>
          <a:prstGeom prst="rect">
            <a:avLst/>
          </a:prstGeom>
        </p:spPr>
      </p:pic>
      <p:sp>
        <p:nvSpPr>
          <p:cNvPr id="100" name="TextBox 8"/>
          <p:cNvSpPr/>
          <p:nvPr/>
        </p:nvSpPr>
        <p:spPr>
          <a:xfrm>
            <a:off x="11281264" y="2029802"/>
            <a:ext cx="1105539" cy="18027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491" tIns="6368" rIns="12491" bIns="6368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088" b="1" spc="-1" dirty="0">
                <a:solidFill>
                  <a:srgbClr val="000000"/>
                </a:solidFill>
                <a:latin typeface="Arial"/>
                <a:ea typeface="DejaVu Sans"/>
              </a:rPr>
              <a:t>MERS-</a:t>
            </a:r>
            <a:r>
              <a:rPr lang="en-US" sz="1088" b="1" spc="-1" dirty="0" err="1">
                <a:solidFill>
                  <a:srgbClr val="000000"/>
                </a:solidFill>
                <a:latin typeface="Arial"/>
                <a:ea typeface="DejaVu Sans"/>
              </a:rPr>
              <a:t>CoV</a:t>
            </a:r>
            <a:endParaRPr lang="en-GB" sz="1088" spc="-1" dirty="0">
              <a:latin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026438" y="2782492"/>
            <a:ext cx="207360" cy="194400"/>
          </a:xfrm>
          <a:prstGeom prst="rect">
            <a:avLst/>
          </a:prstGeom>
        </p:spPr>
      </p:pic>
      <p:sp>
        <p:nvSpPr>
          <p:cNvPr id="101" name="TextBox 8"/>
          <p:cNvSpPr/>
          <p:nvPr/>
        </p:nvSpPr>
        <p:spPr>
          <a:xfrm>
            <a:off x="11281266" y="2782492"/>
            <a:ext cx="1105539" cy="18027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491" tIns="6368" rIns="12491" bIns="6368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088" b="1" spc="-1" dirty="0">
                <a:solidFill>
                  <a:srgbClr val="000000"/>
                </a:solidFill>
                <a:latin typeface="Arial"/>
                <a:ea typeface="DejaVu Sans"/>
              </a:rPr>
              <a:t>SARS-CoV-2</a:t>
            </a:r>
            <a:endParaRPr lang="en-GB" sz="1088" spc="-1" dirty="0">
              <a:latin typeface="Arial"/>
            </a:endParaRPr>
          </a:p>
        </p:txBody>
      </p:sp>
      <p:sp>
        <p:nvSpPr>
          <p:cNvPr id="102" name="TextBox 8"/>
          <p:cNvSpPr/>
          <p:nvPr/>
        </p:nvSpPr>
        <p:spPr>
          <a:xfrm>
            <a:off x="3839170" y="2176744"/>
            <a:ext cx="211046" cy="34788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2491" tIns="6368" rIns="12491" bIns="6368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177" b="1" spc="-1" dirty="0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endParaRPr lang="en-GB" sz="1524" spc="-1" dirty="0">
              <a:latin typeface="Arial"/>
            </a:endParaRPr>
          </a:p>
        </p:txBody>
      </p:sp>
      <p:sp>
        <p:nvSpPr>
          <p:cNvPr id="103" name="TextBox 8"/>
          <p:cNvSpPr/>
          <p:nvPr/>
        </p:nvSpPr>
        <p:spPr>
          <a:xfrm>
            <a:off x="3762272" y="75019"/>
            <a:ext cx="227076" cy="34788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2491" tIns="6368" rIns="12491" bIns="6368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177" b="1" spc="-1" dirty="0">
                <a:solidFill>
                  <a:srgbClr val="000000"/>
                </a:solidFill>
                <a:latin typeface="Arial"/>
              </a:rPr>
              <a:t>B</a:t>
            </a:r>
            <a:endParaRPr lang="en-GB" sz="1524" spc="-1" dirty="0">
              <a:latin typeface="Arial"/>
            </a:endParaRPr>
          </a:p>
        </p:txBody>
      </p:sp>
      <p:sp>
        <p:nvSpPr>
          <p:cNvPr id="104" name="TextBox 8"/>
          <p:cNvSpPr/>
          <p:nvPr/>
        </p:nvSpPr>
        <p:spPr>
          <a:xfrm>
            <a:off x="239133" y="72998"/>
            <a:ext cx="227076" cy="34788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2491" tIns="6368" rIns="12491" bIns="6368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177" b="1" spc="-1" dirty="0">
                <a:solidFill>
                  <a:srgbClr val="000000"/>
                </a:solidFill>
                <a:latin typeface="Arial"/>
              </a:rPr>
              <a:t>A</a:t>
            </a:r>
            <a:endParaRPr lang="en-GB" sz="1524" spc="-1" dirty="0">
              <a:latin typeface="Arial"/>
            </a:endParaRPr>
          </a:p>
        </p:txBody>
      </p:sp>
      <p:sp>
        <p:nvSpPr>
          <p:cNvPr id="105" name="TextBox 8"/>
          <p:cNvSpPr/>
          <p:nvPr/>
        </p:nvSpPr>
        <p:spPr>
          <a:xfrm>
            <a:off x="204224" y="2165232"/>
            <a:ext cx="227076" cy="34788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2491" tIns="6368" rIns="12491" bIns="6368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177" b="1" spc="-1" dirty="0">
                <a:solidFill>
                  <a:srgbClr val="000000"/>
                </a:solidFill>
                <a:latin typeface="Arial"/>
              </a:rPr>
              <a:t>D</a:t>
            </a:r>
            <a:endParaRPr lang="en-GB" sz="1524" spc="-1" dirty="0">
              <a:latin typeface="Arial"/>
            </a:endParaRPr>
          </a:p>
        </p:txBody>
      </p:sp>
      <p:sp>
        <p:nvSpPr>
          <p:cNvPr id="106" name="TextBox 8"/>
          <p:cNvSpPr/>
          <p:nvPr/>
        </p:nvSpPr>
        <p:spPr>
          <a:xfrm>
            <a:off x="7301685" y="72998"/>
            <a:ext cx="227076" cy="34788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2491" tIns="6368" rIns="12491" bIns="6368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177" b="1" spc="-1" dirty="0">
                <a:solidFill>
                  <a:srgbClr val="000000"/>
                </a:solidFill>
                <a:latin typeface="Arial"/>
              </a:rPr>
              <a:t>C</a:t>
            </a:r>
            <a:endParaRPr lang="en-GB" sz="1524" spc="-1" dirty="0">
              <a:latin typeface="Arial"/>
            </a:endParaRPr>
          </a:p>
        </p:txBody>
      </p:sp>
      <p:sp>
        <p:nvSpPr>
          <p:cNvPr id="107" name="TextBox 8"/>
          <p:cNvSpPr/>
          <p:nvPr/>
        </p:nvSpPr>
        <p:spPr>
          <a:xfrm>
            <a:off x="7385128" y="2176744"/>
            <a:ext cx="195016" cy="34788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2491" tIns="6368" rIns="12491" bIns="6368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177" b="1" spc="-1" dirty="0">
                <a:solidFill>
                  <a:srgbClr val="000000"/>
                </a:solidFill>
                <a:latin typeface="Arial"/>
              </a:rPr>
              <a:t>F</a:t>
            </a:r>
            <a:endParaRPr lang="en-GB" sz="1524" spc="-1" dirty="0">
              <a:latin typeface="Arial"/>
            </a:endParaRPr>
          </a:p>
        </p:txBody>
      </p:sp>
      <p:sp>
        <p:nvSpPr>
          <p:cNvPr id="108" name="TextBox 8"/>
          <p:cNvSpPr/>
          <p:nvPr/>
        </p:nvSpPr>
        <p:spPr>
          <a:xfrm>
            <a:off x="7431615" y="4252605"/>
            <a:ext cx="102042" cy="34788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2491" tIns="6368" rIns="12491" bIns="6368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177" b="1" spc="-1" dirty="0">
                <a:solidFill>
                  <a:srgbClr val="000000"/>
                </a:solidFill>
                <a:latin typeface="Arial"/>
              </a:rPr>
              <a:t>I</a:t>
            </a:r>
            <a:endParaRPr lang="en-GB" sz="1524" spc="-1" dirty="0">
              <a:latin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033785" y="6100689"/>
            <a:ext cx="200025" cy="2000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035381" y="5843522"/>
            <a:ext cx="190500" cy="190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033785" y="5576830"/>
            <a:ext cx="190500" cy="2000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1024260" y="5310138"/>
            <a:ext cx="200025" cy="2000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024260" y="5049593"/>
            <a:ext cx="190500" cy="1905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1016766" y="4801978"/>
            <a:ext cx="200025" cy="200025"/>
          </a:xfrm>
          <a:prstGeom prst="rect">
            <a:avLst/>
          </a:prstGeom>
        </p:spPr>
      </p:pic>
      <p:sp>
        <p:nvSpPr>
          <p:cNvPr id="97" name="Oval 96"/>
          <p:cNvSpPr/>
          <p:nvPr/>
        </p:nvSpPr>
        <p:spPr>
          <a:xfrm>
            <a:off x="7944649" y="1866782"/>
            <a:ext cx="737905" cy="298450"/>
          </a:xfrm>
          <a:prstGeom prst="ellipse">
            <a:avLst/>
          </a:prstGeom>
          <a:noFill/>
          <a:ln w="19050">
            <a:solidFill>
              <a:srgbClr val="FF9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9" name="Oval 108"/>
          <p:cNvSpPr/>
          <p:nvPr/>
        </p:nvSpPr>
        <p:spPr>
          <a:xfrm>
            <a:off x="4419576" y="3970884"/>
            <a:ext cx="737905" cy="298450"/>
          </a:xfrm>
          <a:prstGeom prst="ellipse">
            <a:avLst/>
          </a:prstGeom>
          <a:noFill/>
          <a:ln w="19050">
            <a:solidFill>
              <a:srgbClr val="FF9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1737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73</Words>
  <Application>Microsoft Office PowerPoint</Application>
  <PresentationFormat>Widescreen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DejaVu Sans</vt:lpstr>
      <vt:lpstr>Office Theme</vt:lpstr>
      <vt:lpstr>PowerPoint Presentation</vt:lpstr>
    </vt:vector>
  </TitlesOfParts>
  <Company>University of Helsinki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Choopanian, Peyman</dc:creator>
  <cp:lastModifiedBy>Choopanian, Peyman</cp:lastModifiedBy>
  <cp:revision>4</cp:revision>
  <dcterms:created xsi:type="dcterms:W3CDTF">2024-10-15T13:05:39Z</dcterms:created>
  <dcterms:modified xsi:type="dcterms:W3CDTF">2024-10-15T13:27:03Z</dcterms:modified>
</cp:coreProperties>
</file>