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8999538" cy="136794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8" d="100"/>
          <a:sy n="58" d="100"/>
        </p:scale>
        <p:origin x="315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2238751"/>
            <a:ext cx="7649607" cy="4762488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7184899"/>
            <a:ext cx="6749654" cy="3302709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772"/>
            </a:lvl3pPr>
            <a:lvl4pPr marL="1349929" indent="0" algn="ctr">
              <a:buNone/>
              <a:defRPr sz="1575"/>
            </a:lvl4pPr>
            <a:lvl5pPr marL="1799905" indent="0" algn="ctr">
              <a:buNone/>
              <a:defRPr sz="1575"/>
            </a:lvl5pPr>
            <a:lvl6pPr marL="2249881" indent="0" algn="ctr">
              <a:buNone/>
              <a:defRPr sz="1575"/>
            </a:lvl6pPr>
            <a:lvl7pPr marL="2699857" indent="0" algn="ctr">
              <a:buNone/>
              <a:defRPr sz="1575"/>
            </a:lvl7pPr>
            <a:lvl8pPr marL="3149834" indent="0" algn="ctr">
              <a:buNone/>
              <a:defRPr sz="1575"/>
            </a:lvl8pPr>
            <a:lvl9pPr marL="3599810" indent="0" algn="ctr">
              <a:buNone/>
              <a:defRPr sz="1575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FDB3F-4314-40DD-9228-47D28FBCA990}" type="datetimeFigureOut">
              <a:rPr lang="fi-FI" smtClean="0"/>
              <a:t>5.6.2024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9566-25A6-4B04-9427-502903D6BDD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00167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FDB3F-4314-40DD-9228-47D28FBCA990}" type="datetimeFigureOut">
              <a:rPr lang="fi-FI" smtClean="0"/>
              <a:t>5.6.2024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9566-25A6-4B04-9427-502903D6BDD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0375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728306"/>
            <a:ext cx="1940525" cy="1159273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728306"/>
            <a:ext cx="5709082" cy="115927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FDB3F-4314-40DD-9228-47D28FBCA990}" type="datetimeFigureOut">
              <a:rPr lang="fi-FI" smtClean="0"/>
              <a:t>5.6.2024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9566-25A6-4B04-9427-502903D6BDD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00773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FDB3F-4314-40DD-9228-47D28FBCA990}" type="datetimeFigureOut">
              <a:rPr lang="fi-FI" smtClean="0"/>
              <a:t>5.6.2024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9566-25A6-4B04-9427-502903D6BDD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83443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3410376"/>
            <a:ext cx="7762102" cy="5690286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9154495"/>
            <a:ext cx="7762102" cy="2992387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/>
                </a:solidFill>
              </a:defRPr>
            </a:lvl1pPr>
            <a:lvl2pPr marL="449976" indent="0">
              <a:buNone/>
              <a:defRPr sz="1968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FDB3F-4314-40DD-9228-47D28FBCA990}" type="datetimeFigureOut">
              <a:rPr lang="fi-FI" smtClean="0"/>
              <a:t>5.6.2024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9566-25A6-4B04-9427-502903D6BDD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67993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3641531"/>
            <a:ext cx="3824804" cy="867950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3641531"/>
            <a:ext cx="3824804" cy="867950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FDB3F-4314-40DD-9228-47D28FBCA990}" type="datetimeFigureOut">
              <a:rPr lang="fi-FI" smtClean="0"/>
              <a:t>5.6.2024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9566-25A6-4B04-9427-502903D6BDD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9405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728309"/>
            <a:ext cx="7762102" cy="26440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3353376"/>
            <a:ext cx="3807226" cy="1643437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4996813"/>
            <a:ext cx="3807226" cy="73495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3353376"/>
            <a:ext cx="3825976" cy="1643437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4996813"/>
            <a:ext cx="3825976" cy="73495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FDB3F-4314-40DD-9228-47D28FBCA990}" type="datetimeFigureOut">
              <a:rPr lang="fi-FI" smtClean="0"/>
              <a:t>5.6.2024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9566-25A6-4B04-9427-502903D6BDD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04643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FDB3F-4314-40DD-9228-47D28FBCA990}" type="datetimeFigureOut">
              <a:rPr lang="fi-FI" smtClean="0"/>
              <a:t>5.6.2024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9566-25A6-4B04-9427-502903D6BDD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27321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FDB3F-4314-40DD-9228-47D28FBCA990}" type="datetimeFigureOut">
              <a:rPr lang="fi-FI" smtClean="0"/>
              <a:t>5.6.2024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9566-25A6-4B04-9427-502903D6BDD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0102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911966"/>
            <a:ext cx="2902585" cy="3191881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1969596"/>
            <a:ext cx="4556016" cy="9721303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4103846"/>
            <a:ext cx="2902585" cy="7602883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FDB3F-4314-40DD-9228-47D28FBCA990}" type="datetimeFigureOut">
              <a:rPr lang="fi-FI" smtClean="0"/>
              <a:t>5.6.2024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9566-25A6-4B04-9427-502903D6BDD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88995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911966"/>
            <a:ext cx="2902585" cy="3191881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1969596"/>
            <a:ext cx="4556016" cy="9721303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4103846"/>
            <a:ext cx="2902585" cy="7602883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FDB3F-4314-40DD-9228-47D28FBCA990}" type="datetimeFigureOut">
              <a:rPr lang="fi-FI" smtClean="0"/>
              <a:t>5.6.2024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9566-25A6-4B04-9427-502903D6BDD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89949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728309"/>
            <a:ext cx="7762102" cy="2644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3641531"/>
            <a:ext cx="7762102" cy="8679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12678862"/>
            <a:ext cx="2024896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FDB3F-4314-40DD-9228-47D28FBCA990}" type="datetimeFigureOut">
              <a:rPr lang="fi-FI" smtClean="0"/>
              <a:t>5.6.2024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12678862"/>
            <a:ext cx="3037344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12678862"/>
            <a:ext cx="2024896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89566-25A6-4B04-9427-502903D6BDD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01650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899952" rtl="0" eaLnBrk="1" latinLnBrk="0" hangingPunct="1">
        <a:lnSpc>
          <a:spcPct val="90000"/>
        </a:lnSpc>
        <a:spcBef>
          <a:spcPct val="0"/>
        </a:spcBef>
        <a:buNone/>
        <a:defRPr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88" indent="-224988" algn="l" defTabSz="89995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1pPr>
      <a:lvl2pPr marL="674964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41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17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4893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225677" y="8606311"/>
            <a:ext cx="3552931" cy="478140"/>
            <a:chOff x="-32734" y="-49155"/>
            <a:chExt cx="4011409" cy="539779"/>
          </a:xfrm>
        </p:grpSpPr>
        <p:grpSp>
          <p:nvGrpSpPr>
            <p:cNvPr id="36" name="Group 35"/>
            <p:cNvGrpSpPr/>
            <p:nvPr/>
          </p:nvGrpSpPr>
          <p:grpSpPr>
            <a:xfrm>
              <a:off x="50488" y="-49155"/>
              <a:ext cx="3928187" cy="539779"/>
              <a:chOff x="128564" y="34957"/>
              <a:chExt cx="3929348" cy="540312"/>
            </a:xfrm>
          </p:grpSpPr>
          <p:sp>
            <p:nvSpPr>
              <p:cNvPr id="39" name="TextBox 15"/>
              <p:cNvSpPr/>
              <p:nvPr/>
            </p:nvSpPr>
            <p:spPr>
              <a:xfrm>
                <a:off x="128564" y="34957"/>
                <a:ext cx="2151541" cy="299646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79723" tIns="39861" rIns="79723" bIns="39861" anchor="t">
                <a:spAutoFit/>
              </a:bodyPr>
              <a:lstStyle/>
              <a:p>
                <a:r>
                  <a:rPr lang="en-US" sz="12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DejaVu Sans"/>
                    <a:cs typeface="Arial" panose="020B0604020202020204" pitchFamily="34" charset="0"/>
                  </a:rPr>
                  <a:t>SCOP: a.25.1.1 Ferritins</a:t>
                </a:r>
                <a:endParaRPr lang="fi-FI" sz="1200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TextBox 1"/>
              <p:cNvSpPr/>
              <p:nvPr/>
            </p:nvSpPr>
            <p:spPr>
              <a:xfrm>
                <a:off x="128566" y="275623"/>
                <a:ext cx="3929346" cy="299646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79723" tIns="39861" rIns="79723" bIns="39861" anchor="t">
                <a:spAutoFit/>
              </a:bodyPr>
              <a:lstStyle/>
              <a:p>
                <a:r>
                  <a:rPr lang="en-US" sz="12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DejaVu Sans"/>
                    <a:cs typeface="Arial" panose="020B0604020202020204" pitchFamily="34" charset="0"/>
                  </a:rPr>
                  <a:t>SCOP: a.25.1.2 Ribonucleotide reductase-like</a:t>
                </a:r>
                <a:endParaRPr lang="fi-FI" sz="1600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7" name="Freeform 36"/>
            <p:cNvSpPr/>
            <p:nvPr/>
          </p:nvSpPr>
          <p:spPr>
            <a:xfrm>
              <a:off x="-32734" y="241353"/>
              <a:ext cx="162871" cy="1804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-29283" y="4270"/>
              <a:ext cx="163178" cy="159747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2872909" y="601134"/>
            <a:ext cx="6179226" cy="3895586"/>
            <a:chOff x="446006" y="-161391"/>
            <a:chExt cx="5433331" cy="4316359"/>
          </a:xfrm>
        </p:grpSpPr>
        <p:grpSp>
          <p:nvGrpSpPr>
            <p:cNvPr id="95" name="Group 94"/>
            <p:cNvGrpSpPr/>
            <p:nvPr/>
          </p:nvGrpSpPr>
          <p:grpSpPr>
            <a:xfrm>
              <a:off x="446006" y="-161391"/>
              <a:ext cx="5433331" cy="4316359"/>
              <a:chOff x="446006" y="-161391"/>
              <a:chExt cx="5433331" cy="4316359"/>
            </a:xfrm>
          </p:grpSpPr>
          <p:grpSp>
            <p:nvGrpSpPr>
              <p:cNvPr id="97" name="Group 96"/>
              <p:cNvGrpSpPr/>
              <p:nvPr/>
            </p:nvGrpSpPr>
            <p:grpSpPr>
              <a:xfrm>
                <a:off x="446006" y="-161391"/>
                <a:ext cx="5433331" cy="4316359"/>
                <a:chOff x="446006" y="-161391"/>
                <a:chExt cx="5433331" cy="4316359"/>
              </a:xfrm>
            </p:grpSpPr>
            <p:grpSp>
              <p:nvGrpSpPr>
                <p:cNvPr id="100" name="Group 99"/>
                <p:cNvGrpSpPr/>
                <p:nvPr/>
              </p:nvGrpSpPr>
              <p:grpSpPr>
                <a:xfrm>
                  <a:off x="4827293" y="1223862"/>
                  <a:ext cx="1052044" cy="1179111"/>
                  <a:chOff x="4827293" y="1223862"/>
                  <a:chExt cx="1052044" cy="1179111"/>
                </a:xfrm>
              </p:grpSpPr>
              <p:sp>
                <p:nvSpPr>
                  <p:cNvPr id="119" name="Rectangle 118"/>
                  <p:cNvSpPr/>
                  <p:nvPr/>
                </p:nvSpPr>
                <p:spPr>
                  <a:xfrm>
                    <a:off x="5261326" y="1223862"/>
                    <a:ext cx="618011" cy="604523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79723" tIns="39861" rIns="79723" bIns="39861" anchor="t">
                    <a:noAutofit/>
                  </a:bodyPr>
                  <a:lstStyle/>
                  <a:p>
                    <a:pPr hangingPunct="0">
                      <a:lnSpc>
                        <a:spcPct val="106000"/>
                      </a:lnSpc>
                    </a:pPr>
                    <a:r>
                      <a:rPr lang="fi-FI" sz="1400" b="1" dirty="0" smtClean="0">
                        <a:solidFill>
                          <a:srgbClr val="212121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BMM</a:t>
                    </a:r>
                  </a:p>
                  <a:p>
                    <a:pPr hangingPunct="0">
                      <a:lnSpc>
                        <a:spcPct val="106000"/>
                      </a:lnSpc>
                    </a:pPr>
                    <a:r>
                      <a:rPr lang="fi-FI" sz="1050" dirty="0" smtClean="0">
                        <a:solidFill>
                          <a:srgbClr val="212121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(1mty</a:t>
                    </a:r>
                    <a:r>
                      <a:rPr lang="fi-FI" sz="1050" dirty="0">
                        <a:solidFill>
                          <a:srgbClr val="212121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)</a:t>
                    </a:r>
                    <a:endParaRPr lang="fi-FI" sz="1050" dirty="0">
                      <a:latin typeface="Times New Roman" panose="02020603050405020304" pitchFamily="18" charset="0"/>
                      <a:ea typeface="Calibri" panose="020F0502020204030204" pitchFamily="34" charset="0"/>
                    </a:endParaRPr>
                  </a:p>
                </p:txBody>
              </p:sp>
              <p:pic>
                <p:nvPicPr>
                  <p:cNvPr id="120" name="Picture 119"/>
                  <p:cNvPicPr/>
                  <p:nvPr/>
                </p:nvPicPr>
                <p:blipFill>
                  <a:blip r:embed="rId2"/>
                  <a:stretch/>
                </p:blipFill>
                <p:spPr>
                  <a:xfrm rot="19426200">
                    <a:off x="4827293" y="1854771"/>
                    <a:ext cx="849918" cy="548202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grpSp>
            <p:grpSp>
              <p:nvGrpSpPr>
                <p:cNvPr id="101" name="Group 100"/>
                <p:cNvGrpSpPr/>
                <p:nvPr/>
              </p:nvGrpSpPr>
              <p:grpSpPr>
                <a:xfrm>
                  <a:off x="4037132" y="2769270"/>
                  <a:ext cx="1568037" cy="1385698"/>
                  <a:chOff x="4037132" y="2769270"/>
                  <a:chExt cx="1568037" cy="1385698"/>
                </a:xfrm>
              </p:grpSpPr>
              <p:sp>
                <p:nvSpPr>
                  <p:cNvPr id="117" name="Rectangle 116"/>
                  <p:cNvSpPr/>
                  <p:nvPr/>
                </p:nvSpPr>
                <p:spPr>
                  <a:xfrm>
                    <a:off x="4297912" y="3495832"/>
                    <a:ext cx="1307257" cy="659136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79723" tIns="39861" rIns="79723" bIns="39861" anchor="t">
                    <a:noAutofit/>
                  </a:bodyPr>
                  <a:lstStyle/>
                  <a:p>
                    <a:pPr hangingPunct="0">
                      <a:lnSpc>
                        <a:spcPct val="106000"/>
                      </a:lnSpc>
                    </a:pPr>
                    <a:r>
                      <a:rPr lang="fi-FI" sz="1400" b="1" dirty="0">
                        <a:solidFill>
                          <a:srgbClr val="FF44FF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RNR R2 </a:t>
                    </a:r>
                  </a:p>
                  <a:p>
                    <a:pPr hangingPunct="0">
                      <a:lnSpc>
                        <a:spcPct val="106000"/>
                      </a:lnSpc>
                    </a:pPr>
                    <a:r>
                      <a:rPr lang="fi-FI" sz="1050" dirty="0" smtClean="0">
                        <a:solidFill>
                          <a:srgbClr val="212121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(</a:t>
                    </a:r>
                    <a:r>
                      <a:rPr lang="fi-FI" sz="1050" dirty="0">
                        <a:solidFill>
                          <a:srgbClr val="212121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1w68)</a:t>
                    </a:r>
                    <a:endParaRPr lang="fi-FI" sz="1600" dirty="0">
                      <a:latin typeface="Arial" panose="020B0604020202020204" pitchFamily="34" charset="0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118" name="Picture 117"/>
                  <p:cNvPicPr/>
                  <p:nvPr/>
                </p:nvPicPr>
                <p:blipFill>
                  <a:blip r:embed="rId3"/>
                  <a:stretch/>
                </p:blipFill>
                <p:spPr>
                  <a:xfrm rot="3392946">
                    <a:off x="3738460" y="3067942"/>
                    <a:ext cx="1088560" cy="491215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grpSp>
            <p:grpSp>
              <p:nvGrpSpPr>
                <p:cNvPr id="102" name="Group 101"/>
                <p:cNvGrpSpPr/>
                <p:nvPr/>
              </p:nvGrpSpPr>
              <p:grpSpPr>
                <a:xfrm>
                  <a:off x="3954926" y="-10406"/>
                  <a:ext cx="1281570" cy="1344071"/>
                  <a:chOff x="3954926" y="-10406"/>
                  <a:chExt cx="1281570" cy="1344071"/>
                </a:xfrm>
              </p:grpSpPr>
              <p:sp>
                <p:nvSpPr>
                  <p:cNvPr id="115" name="Rectangle 114"/>
                  <p:cNvSpPr/>
                  <p:nvPr/>
                </p:nvSpPr>
                <p:spPr>
                  <a:xfrm>
                    <a:off x="3954926" y="-10406"/>
                    <a:ext cx="1281570" cy="791281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79723" tIns="39861" rIns="79723" bIns="39861" anchor="t">
                    <a:noAutofit/>
                  </a:bodyPr>
                  <a:lstStyle/>
                  <a:p>
                    <a:pPr hangingPunct="0">
                      <a:lnSpc>
                        <a:spcPct val="106000"/>
                      </a:lnSpc>
                    </a:pPr>
                    <a:r>
                      <a:rPr lang="fi-FI" sz="1400" b="1" dirty="0" err="1">
                        <a:solidFill>
                          <a:srgbClr val="009595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Fatty</a:t>
                    </a:r>
                    <a:r>
                      <a:rPr lang="fi-FI" sz="1400" b="1" dirty="0">
                        <a:solidFill>
                          <a:srgbClr val="009595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lang="fi-FI" sz="1400" b="1" dirty="0" err="1">
                        <a:solidFill>
                          <a:srgbClr val="009595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acid</a:t>
                    </a:r>
                    <a:r>
                      <a:rPr lang="fi-FI" sz="1400" b="1" dirty="0">
                        <a:solidFill>
                          <a:srgbClr val="009595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lang="fi-FI" sz="1400" b="1" dirty="0" err="1">
                        <a:solidFill>
                          <a:srgbClr val="009595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desaturases</a:t>
                    </a:r>
                    <a:r>
                      <a:rPr lang="fi-FI" sz="1400" b="1" dirty="0">
                        <a:solidFill>
                          <a:srgbClr val="009595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 </a:t>
                    </a:r>
                  </a:p>
                  <a:p>
                    <a:pPr hangingPunct="0">
                      <a:lnSpc>
                        <a:spcPct val="106000"/>
                      </a:lnSpc>
                    </a:pPr>
                    <a:r>
                      <a:rPr lang="fi-FI" sz="1050" dirty="0" smtClean="0">
                        <a:solidFill>
                          <a:srgbClr val="212121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(</a:t>
                    </a:r>
                    <a:r>
                      <a:rPr lang="fi-FI" sz="1050" dirty="0">
                        <a:solidFill>
                          <a:srgbClr val="212121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2uw1)</a:t>
                    </a:r>
                    <a:endParaRPr lang="fi-FI" sz="1600" dirty="0">
                      <a:latin typeface="Arial" panose="020B0604020202020204" pitchFamily="34" charset="0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116" name="Picture 115"/>
                  <p:cNvPicPr/>
                  <p:nvPr/>
                </p:nvPicPr>
                <p:blipFill>
                  <a:blip r:embed="rId4"/>
                  <a:stretch/>
                </p:blipFill>
                <p:spPr>
                  <a:xfrm>
                    <a:off x="4046692" y="882680"/>
                    <a:ext cx="615525" cy="450985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grpSp>
            <p:grpSp>
              <p:nvGrpSpPr>
                <p:cNvPr id="103" name="Group 102"/>
                <p:cNvGrpSpPr/>
                <p:nvPr/>
              </p:nvGrpSpPr>
              <p:grpSpPr>
                <a:xfrm>
                  <a:off x="2273823" y="-161391"/>
                  <a:ext cx="2043531" cy="1201648"/>
                  <a:chOff x="2273823" y="-161391"/>
                  <a:chExt cx="2043531" cy="1201648"/>
                </a:xfrm>
              </p:grpSpPr>
              <p:sp>
                <p:nvSpPr>
                  <p:cNvPr id="113" name="Rectangle 112"/>
                  <p:cNvSpPr/>
                  <p:nvPr/>
                </p:nvSpPr>
                <p:spPr>
                  <a:xfrm>
                    <a:off x="2273823" y="-161391"/>
                    <a:ext cx="2043531" cy="682347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79723" tIns="39861" rIns="79723" bIns="39861" anchor="t">
                    <a:noAutofit/>
                  </a:bodyPr>
                  <a:lstStyle/>
                  <a:p>
                    <a:pPr hangingPunct="0">
                      <a:lnSpc>
                        <a:spcPct val="106000"/>
                      </a:lnSpc>
                    </a:pPr>
                    <a:r>
                      <a:rPr lang="fi-FI" sz="1400" b="1" dirty="0" err="1">
                        <a:solidFill>
                          <a:srgbClr val="970097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Rubrerythrins</a:t>
                    </a:r>
                    <a:r>
                      <a:rPr lang="fi-FI" sz="800" dirty="0">
                        <a:solidFill>
                          <a:srgbClr val="212121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 </a:t>
                    </a:r>
                  </a:p>
                  <a:p>
                    <a:pPr hangingPunct="0">
                      <a:lnSpc>
                        <a:spcPct val="106000"/>
                      </a:lnSpc>
                    </a:pPr>
                    <a:r>
                      <a:rPr lang="fi-FI" sz="1050" dirty="0" smtClean="0">
                        <a:solidFill>
                          <a:srgbClr val="212121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(</a:t>
                    </a:r>
                    <a:r>
                      <a:rPr lang="fi-FI" sz="1050" dirty="0">
                        <a:solidFill>
                          <a:srgbClr val="212121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1lko)</a:t>
                    </a:r>
                    <a:endParaRPr lang="fi-FI" sz="1050" dirty="0">
                      <a:latin typeface="Times New Roman" panose="02020603050405020304" pitchFamily="18" charset="0"/>
                      <a:ea typeface="Calibri" panose="020F0502020204030204" pitchFamily="34" charset="0"/>
                    </a:endParaRPr>
                  </a:p>
                </p:txBody>
              </p:sp>
              <p:pic>
                <p:nvPicPr>
                  <p:cNvPr id="114" name="Picture 113"/>
                  <p:cNvPicPr/>
                  <p:nvPr/>
                </p:nvPicPr>
                <p:blipFill>
                  <a:blip r:embed="rId5"/>
                  <a:stretch/>
                </p:blipFill>
                <p:spPr>
                  <a:xfrm rot="4108231">
                    <a:off x="2431083" y="267724"/>
                    <a:ext cx="993403" cy="551664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grpSp>
            <p:grpSp>
              <p:nvGrpSpPr>
                <p:cNvPr id="104" name="Group 103"/>
                <p:cNvGrpSpPr/>
                <p:nvPr/>
              </p:nvGrpSpPr>
              <p:grpSpPr>
                <a:xfrm>
                  <a:off x="446006" y="2728053"/>
                  <a:ext cx="1619520" cy="1230134"/>
                  <a:chOff x="446006" y="2728053"/>
                  <a:chExt cx="1619520" cy="1230134"/>
                </a:xfrm>
              </p:grpSpPr>
              <p:sp>
                <p:nvSpPr>
                  <p:cNvPr id="111" name="Rectangle 110"/>
                  <p:cNvSpPr/>
                  <p:nvPr/>
                </p:nvSpPr>
                <p:spPr>
                  <a:xfrm>
                    <a:off x="446006" y="3241754"/>
                    <a:ext cx="1619520" cy="716433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79723" tIns="39861" rIns="79723" bIns="39861" anchor="t">
                    <a:noAutofit/>
                  </a:bodyPr>
                  <a:lstStyle/>
                  <a:p>
                    <a:pPr hangingPunct="0">
                      <a:lnSpc>
                        <a:spcPct val="106000"/>
                      </a:lnSpc>
                    </a:pPr>
                    <a:r>
                      <a:rPr lang="fi-FI" sz="1400" b="1" dirty="0" err="1">
                        <a:solidFill>
                          <a:srgbClr val="00C95E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Dps</a:t>
                    </a:r>
                    <a:endParaRPr lang="fi-FI" sz="1400" b="1" dirty="0">
                      <a:solidFill>
                        <a:srgbClr val="00C95E"/>
                      </a:solidFill>
                      <a:latin typeface="Arial" panose="020B0604020202020204" pitchFamily="34" charset="0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  <a:p>
                    <a:pPr hangingPunct="0">
                      <a:lnSpc>
                        <a:spcPct val="106000"/>
                      </a:lnSpc>
                    </a:pPr>
                    <a:r>
                      <a:rPr lang="fi-FI" sz="1050" dirty="0" smtClean="0">
                        <a:solidFill>
                          <a:srgbClr val="212121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(</a:t>
                    </a:r>
                    <a:r>
                      <a:rPr lang="fi-FI" sz="1050" dirty="0">
                        <a:solidFill>
                          <a:srgbClr val="212121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2vzb)</a:t>
                    </a:r>
                  </a:p>
                </p:txBody>
              </p:sp>
              <p:pic>
                <p:nvPicPr>
                  <p:cNvPr id="112" name="Picture 111"/>
                  <p:cNvPicPr/>
                  <p:nvPr/>
                </p:nvPicPr>
                <p:blipFill>
                  <a:blip r:embed="rId6"/>
                  <a:stretch/>
                </p:blipFill>
                <p:spPr>
                  <a:xfrm>
                    <a:off x="479982" y="2728053"/>
                    <a:ext cx="665038" cy="532858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grpSp>
            <p:grpSp>
              <p:nvGrpSpPr>
                <p:cNvPr id="105" name="Group 104"/>
                <p:cNvGrpSpPr/>
                <p:nvPr/>
              </p:nvGrpSpPr>
              <p:grpSpPr>
                <a:xfrm>
                  <a:off x="699521" y="78096"/>
                  <a:ext cx="1880706" cy="961149"/>
                  <a:chOff x="699521" y="78096"/>
                  <a:chExt cx="1880706" cy="961149"/>
                </a:xfrm>
              </p:grpSpPr>
              <p:sp>
                <p:nvSpPr>
                  <p:cNvPr id="109" name="Rectangle 108"/>
                  <p:cNvSpPr/>
                  <p:nvPr/>
                </p:nvSpPr>
                <p:spPr>
                  <a:xfrm>
                    <a:off x="699521" y="78096"/>
                    <a:ext cx="1880706" cy="657158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79723" tIns="39861" rIns="79723" bIns="39861" anchor="t">
                    <a:noAutofit/>
                  </a:bodyPr>
                  <a:lstStyle/>
                  <a:p>
                    <a:pPr hangingPunct="0">
                      <a:lnSpc>
                        <a:spcPct val="106000"/>
                      </a:lnSpc>
                    </a:pPr>
                    <a:r>
                      <a:rPr lang="fi-FI" sz="1400" b="1" dirty="0" err="1">
                        <a:solidFill>
                          <a:srgbClr val="2F2FFF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Ferritins</a:t>
                    </a:r>
                    <a:r>
                      <a:rPr lang="fi-FI" sz="700" dirty="0">
                        <a:solidFill>
                          <a:srgbClr val="212121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 </a:t>
                    </a:r>
                    <a:endParaRPr lang="fi-FI" sz="700" dirty="0" smtClean="0">
                      <a:solidFill>
                        <a:srgbClr val="212121"/>
                      </a:solidFill>
                      <a:latin typeface="Arial" panose="020B0604020202020204" pitchFamily="34" charset="0"/>
                      <a:ea typeface="Calibri" panose="020F0502020204030204" pitchFamily="34" charset="0"/>
                      <a:cs typeface="Calibri" panose="020F0502020204030204" pitchFamily="34" charset="0"/>
                    </a:endParaRPr>
                  </a:p>
                  <a:p>
                    <a:pPr hangingPunct="0">
                      <a:lnSpc>
                        <a:spcPct val="106000"/>
                      </a:lnSpc>
                    </a:pPr>
                    <a:r>
                      <a:rPr lang="fi-FI" sz="1050" dirty="0" smtClean="0">
                        <a:solidFill>
                          <a:srgbClr val="212121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(</a:t>
                    </a:r>
                    <a:r>
                      <a:rPr lang="fi-FI" sz="1050" dirty="0">
                        <a:solidFill>
                          <a:srgbClr val="212121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1z6o)</a:t>
                    </a:r>
                    <a:endParaRPr lang="fi-FI" dirty="0">
                      <a:latin typeface="Times New Roman" panose="02020603050405020304" pitchFamily="18" charset="0"/>
                      <a:ea typeface="Calibri" panose="020F0502020204030204" pitchFamily="34" charset="0"/>
                    </a:endParaRPr>
                  </a:p>
                </p:txBody>
              </p:sp>
              <p:pic>
                <p:nvPicPr>
                  <p:cNvPr id="110" name="Picture 109"/>
                  <p:cNvPicPr/>
                  <p:nvPr/>
                </p:nvPicPr>
                <p:blipFill>
                  <a:blip r:embed="rId7"/>
                  <a:stretch/>
                </p:blipFill>
                <p:spPr>
                  <a:xfrm>
                    <a:off x="1210320" y="445964"/>
                    <a:ext cx="705059" cy="593281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grpSp>
            <p:grpSp>
              <p:nvGrpSpPr>
                <p:cNvPr id="106" name="Group 105"/>
                <p:cNvGrpSpPr/>
                <p:nvPr/>
              </p:nvGrpSpPr>
              <p:grpSpPr>
                <a:xfrm>
                  <a:off x="2129721" y="3012631"/>
                  <a:ext cx="1841771" cy="1133776"/>
                  <a:chOff x="2129721" y="3012631"/>
                  <a:chExt cx="1841771" cy="1133776"/>
                </a:xfrm>
              </p:grpSpPr>
              <p:sp>
                <p:nvSpPr>
                  <p:cNvPr id="107" name="Rectangle 106"/>
                  <p:cNvSpPr/>
                  <p:nvPr/>
                </p:nvSpPr>
                <p:spPr>
                  <a:xfrm>
                    <a:off x="2129721" y="3473701"/>
                    <a:ext cx="1841771" cy="672706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79723" tIns="39861" rIns="79723" bIns="39861" anchor="t">
                    <a:noAutofit/>
                  </a:bodyPr>
                  <a:lstStyle/>
                  <a:p>
                    <a:pPr hangingPunct="0">
                      <a:lnSpc>
                        <a:spcPct val="106000"/>
                      </a:lnSpc>
                    </a:pPr>
                    <a:r>
                      <a:rPr lang="fi-FI" sz="1400" b="1" dirty="0" err="1">
                        <a:solidFill>
                          <a:srgbClr val="FF2E2E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Bacterioferritins</a:t>
                    </a:r>
                    <a:endParaRPr lang="fi-FI" sz="1400" b="1" dirty="0">
                      <a:solidFill>
                        <a:srgbClr val="FF2E2E"/>
                      </a:solidFill>
                      <a:latin typeface="Arial" panose="020B0604020202020204" pitchFamily="34" charset="0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  <a:p>
                    <a:pPr hangingPunct="0">
                      <a:lnSpc>
                        <a:spcPct val="106000"/>
                      </a:lnSpc>
                    </a:pPr>
                    <a:r>
                      <a:rPr lang="fi-FI" sz="1050" dirty="0" smtClean="0">
                        <a:solidFill>
                          <a:srgbClr val="212121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(</a:t>
                    </a:r>
                    <a:r>
                      <a:rPr lang="fi-FI" sz="1050" dirty="0">
                        <a:solidFill>
                          <a:srgbClr val="212121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1bcf)</a:t>
                    </a:r>
                    <a:endParaRPr lang="fi-FI" sz="1050" dirty="0">
                      <a:latin typeface="Arial" panose="020B0604020202020204" pitchFamily="34" charset="0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108" name="Picture 107"/>
                  <p:cNvPicPr/>
                  <p:nvPr/>
                </p:nvPicPr>
                <p:blipFill>
                  <a:blip r:embed="rId8"/>
                  <a:stretch/>
                </p:blipFill>
                <p:spPr>
                  <a:xfrm>
                    <a:off x="2132434" y="3012631"/>
                    <a:ext cx="716489" cy="496288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grpSp>
          </p:grpSp>
          <p:sp>
            <p:nvSpPr>
              <p:cNvPr id="98" name="Rectangle 97"/>
              <p:cNvSpPr/>
              <p:nvPr/>
            </p:nvSpPr>
            <p:spPr>
              <a:xfrm>
                <a:off x="4571036" y="1454275"/>
                <a:ext cx="814681" cy="436319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79723" tIns="39861" rIns="79723" bIns="39861" anchor="t">
                <a:noAutofit/>
              </a:bodyPr>
              <a:lstStyle/>
              <a:p>
                <a:pPr algn="ctr" hangingPunct="0">
                  <a:lnSpc>
                    <a:spcPct val="106000"/>
                  </a:lnSpc>
                </a:pPr>
                <a:r>
                  <a:rPr lang="fi-FI" sz="1417" dirty="0">
                    <a:solidFill>
                      <a:srgbClr val="FF9F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alpha</a:t>
                </a:r>
                <a:endParaRPr lang="fi-FI" sz="1063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4739091" y="2476857"/>
                <a:ext cx="969121" cy="4914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79723" tIns="39861" rIns="79723" bIns="39861" anchor="t">
                <a:noAutofit/>
              </a:bodyPr>
              <a:lstStyle/>
              <a:p>
                <a:pPr algn="ctr" hangingPunct="0">
                  <a:lnSpc>
                    <a:spcPct val="106000"/>
                  </a:lnSpc>
                </a:pPr>
                <a:r>
                  <a:rPr lang="fi-FI" sz="1417" dirty="0" err="1">
                    <a:solidFill>
                      <a:srgbClr val="9999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beta</a:t>
                </a:r>
                <a:endParaRPr lang="fi-FI" sz="1063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96" name="Picture 95"/>
            <p:cNvPicPr/>
            <p:nvPr/>
          </p:nvPicPr>
          <p:blipFill>
            <a:blip r:embed="rId9"/>
            <a:stretch/>
          </p:blipFill>
          <p:spPr>
            <a:xfrm>
              <a:off x="630016" y="513588"/>
              <a:ext cx="4825119" cy="3130457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21" name="Group 120"/>
          <p:cNvGrpSpPr/>
          <p:nvPr/>
        </p:nvGrpSpPr>
        <p:grpSpPr>
          <a:xfrm>
            <a:off x="874204" y="9546991"/>
            <a:ext cx="7700644" cy="4101215"/>
            <a:chOff x="0" y="0"/>
            <a:chExt cx="10795848" cy="6210300"/>
          </a:xfrm>
        </p:grpSpPr>
        <p:pic>
          <p:nvPicPr>
            <p:cNvPr id="122" name="Picture 121"/>
            <p:cNvPicPr>
              <a:picLocks noChangeAspect="1"/>
            </p:cNvPicPr>
            <p:nvPr/>
          </p:nvPicPr>
          <p:blipFill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777325" cy="6210300"/>
            </a:xfrm>
            <a:prstGeom prst="rect">
              <a:avLst/>
            </a:prstGeom>
          </p:spPr>
        </p:pic>
        <p:cxnSp>
          <p:nvCxnSpPr>
            <p:cNvPr id="123" name="Straight Connector 122"/>
            <p:cNvCxnSpPr/>
            <p:nvPr/>
          </p:nvCxnSpPr>
          <p:spPr>
            <a:xfrm>
              <a:off x="5069445" y="2599903"/>
              <a:ext cx="0" cy="567818"/>
            </a:xfrm>
            <a:prstGeom prst="line">
              <a:avLst/>
            </a:prstGeom>
            <a:ln w="19050">
              <a:solidFill>
                <a:srgbClr val="FF4000"/>
              </a:solidFill>
              <a:prstDash val="sys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cxnSp>
        <p:sp>
          <p:nvSpPr>
            <p:cNvPr id="124" name="Freeform 123"/>
            <p:cNvSpPr/>
            <p:nvPr/>
          </p:nvSpPr>
          <p:spPr>
            <a:xfrm>
              <a:off x="9918657" y="4442597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  <p:sp>
          <p:nvSpPr>
            <p:cNvPr id="125" name="Freeform 124"/>
            <p:cNvSpPr/>
            <p:nvPr/>
          </p:nvSpPr>
          <p:spPr>
            <a:xfrm>
              <a:off x="9075676" y="4534356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  <p:sp>
          <p:nvSpPr>
            <p:cNvPr id="126" name="Freeform 125"/>
            <p:cNvSpPr/>
            <p:nvPr/>
          </p:nvSpPr>
          <p:spPr>
            <a:xfrm>
              <a:off x="8308259" y="4501750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  <p:sp>
          <p:nvSpPr>
            <p:cNvPr id="127" name="Freeform 126"/>
            <p:cNvSpPr/>
            <p:nvPr/>
          </p:nvSpPr>
          <p:spPr>
            <a:xfrm>
              <a:off x="9843093" y="3723360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  <p:sp>
          <p:nvSpPr>
            <p:cNvPr id="128" name="Freeform 127"/>
            <p:cNvSpPr/>
            <p:nvPr/>
          </p:nvSpPr>
          <p:spPr>
            <a:xfrm>
              <a:off x="8232695" y="4872669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  <p:sp>
          <p:nvSpPr>
            <p:cNvPr id="129" name="Freeform 128"/>
            <p:cNvSpPr/>
            <p:nvPr/>
          </p:nvSpPr>
          <p:spPr>
            <a:xfrm>
              <a:off x="7440580" y="4533875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  <p:sp>
          <p:nvSpPr>
            <p:cNvPr id="130" name="Freeform 129"/>
            <p:cNvSpPr/>
            <p:nvPr/>
          </p:nvSpPr>
          <p:spPr>
            <a:xfrm>
              <a:off x="6903272" y="4787558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  <p:sp>
          <p:nvSpPr>
            <p:cNvPr id="131" name="Freeform 130"/>
            <p:cNvSpPr/>
            <p:nvPr/>
          </p:nvSpPr>
          <p:spPr>
            <a:xfrm>
              <a:off x="10617394" y="3296602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  <p:sp>
          <p:nvSpPr>
            <p:cNvPr id="132" name="Freeform 131"/>
            <p:cNvSpPr/>
            <p:nvPr/>
          </p:nvSpPr>
          <p:spPr>
            <a:xfrm>
              <a:off x="9635788" y="1880910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  <p:sp>
          <p:nvSpPr>
            <p:cNvPr id="133" name="Freeform 132"/>
            <p:cNvSpPr/>
            <p:nvPr/>
          </p:nvSpPr>
          <p:spPr>
            <a:xfrm>
              <a:off x="10644720" y="1876817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  <p:sp>
          <p:nvSpPr>
            <p:cNvPr id="134" name="Freeform 133"/>
            <p:cNvSpPr/>
            <p:nvPr/>
          </p:nvSpPr>
          <p:spPr>
            <a:xfrm>
              <a:off x="10559608" y="2327003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  <p:sp>
          <p:nvSpPr>
            <p:cNvPr id="135" name="Freeform 134"/>
            <p:cNvSpPr/>
            <p:nvPr/>
          </p:nvSpPr>
          <p:spPr>
            <a:xfrm>
              <a:off x="10158372" y="3494501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  <p:sp>
          <p:nvSpPr>
            <p:cNvPr id="136" name="Freeform 135"/>
            <p:cNvSpPr/>
            <p:nvPr/>
          </p:nvSpPr>
          <p:spPr>
            <a:xfrm>
              <a:off x="8841252" y="1970550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  <p:sp>
          <p:nvSpPr>
            <p:cNvPr id="137" name="Freeform 136"/>
            <p:cNvSpPr/>
            <p:nvPr/>
          </p:nvSpPr>
          <p:spPr>
            <a:xfrm>
              <a:off x="6903272" y="772535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  <p:sp>
          <p:nvSpPr>
            <p:cNvPr id="138" name="Freeform 137"/>
            <p:cNvSpPr/>
            <p:nvPr/>
          </p:nvSpPr>
          <p:spPr>
            <a:xfrm>
              <a:off x="5757247" y="1092815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  <p:sp>
          <p:nvSpPr>
            <p:cNvPr id="139" name="Freeform 138"/>
            <p:cNvSpPr/>
            <p:nvPr/>
          </p:nvSpPr>
          <p:spPr>
            <a:xfrm>
              <a:off x="4023046" y="1182055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  <p:sp>
          <p:nvSpPr>
            <p:cNvPr id="140" name="Freeform 139"/>
            <p:cNvSpPr/>
            <p:nvPr/>
          </p:nvSpPr>
          <p:spPr>
            <a:xfrm>
              <a:off x="3562597" y="516432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  <p:sp>
          <p:nvSpPr>
            <p:cNvPr id="141" name="Freeform 140"/>
            <p:cNvSpPr/>
            <p:nvPr/>
          </p:nvSpPr>
          <p:spPr>
            <a:xfrm>
              <a:off x="2769433" y="705705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  <p:sp>
          <p:nvSpPr>
            <p:cNvPr id="142" name="Freeform 141"/>
            <p:cNvSpPr/>
            <p:nvPr/>
          </p:nvSpPr>
          <p:spPr>
            <a:xfrm>
              <a:off x="3104783" y="937918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  <p:sp>
          <p:nvSpPr>
            <p:cNvPr id="143" name="Freeform 142"/>
            <p:cNvSpPr/>
            <p:nvPr/>
          </p:nvSpPr>
          <p:spPr>
            <a:xfrm>
              <a:off x="3824202" y="918463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  <p:sp>
          <p:nvSpPr>
            <p:cNvPr id="144" name="Freeform 143"/>
            <p:cNvSpPr/>
            <p:nvPr/>
          </p:nvSpPr>
          <p:spPr>
            <a:xfrm>
              <a:off x="2642849" y="457998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  <p:sp>
          <p:nvSpPr>
            <p:cNvPr id="145" name="Freeform 144"/>
            <p:cNvSpPr/>
            <p:nvPr/>
          </p:nvSpPr>
          <p:spPr>
            <a:xfrm>
              <a:off x="920422" y="507430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  <p:sp>
          <p:nvSpPr>
            <p:cNvPr id="146" name="Freeform 145"/>
            <p:cNvSpPr/>
            <p:nvPr/>
          </p:nvSpPr>
          <p:spPr>
            <a:xfrm>
              <a:off x="1871783" y="318157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  <p:sp>
          <p:nvSpPr>
            <p:cNvPr id="147" name="Freeform 146"/>
            <p:cNvSpPr/>
            <p:nvPr/>
          </p:nvSpPr>
          <p:spPr>
            <a:xfrm>
              <a:off x="2081873" y="1085631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  <p:sp>
          <p:nvSpPr>
            <p:cNvPr id="148" name="Freeform 147"/>
            <p:cNvSpPr/>
            <p:nvPr/>
          </p:nvSpPr>
          <p:spPr>
            <a:xfrm>
              <a:off x="1130308" y="1093428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  <p:sp>
          <p:nvSpPr>
            <p:cNvPr id="149" name="Freeform 148"/>
            <p:cNvSpPr/>
            <p:nvPr/>
          </p:nvSpPr>
          <p:spPr>
            <a:xfrm>
              <a:off x="2168023" y="20808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  <p:sp>
          <p:nvSpPr>
            <p:cNvPr id="150" name="Freeform 149"/>
            <p:cNvSpPr/>
            <p:nvPr/>
          </p:nvSpPr>
          <p:spPr>
            <a:xfrm>
              <a:off x="316820" y="5417453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  <p:sp>
          <p:nvSpPr>
            <p:cNvPr id="151" name="Freeform 150"/>
            <p:cNvSpPr/>
            <p:nvPr/>
          </p:nvSpPr>
          <p:spPr>
            <a:xfrm>
              <a:off x="1561845" y="1601009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  <p:sp>
          <p:nvSpPr>
            <p:cNvPr id="152" name="Freeform 151"/>
            <p:cNvSpPr/>
            <p:nvPr/>
          </p:nvSpPr>
          <p:spPr>
            <a:xfrm>
              <a:off x="525211" y="1707585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  <p:sp>
          <p:nvSpPr>
            <p:cNvPr id="153" name="Freeform 152"/>
            <p:cNvSpPr/>
            <p:nvPr/>
          </p:nvSpPr>
          <p:spPr>
            <a:xfrm>
              <a:off x="934686" y="1942972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  <p:sp>
          <p:nvSpPr>
            <p:cNvPr id="154" name="Freeform 153"/>
            <p:cNvSpPr/>
            <p:nvPr/>
          </p:nvSpPr>
          <p:spPr>
            <a:xfrm>
              <a:off x="20513" y="4657086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  <p:sp>
          <p:nvSpPr>
            <p:cNvPr id="155" name="Freeform 154"/>
            <p:cNvSpPr/>
            <p:nvPr/>
          </p:nvSpPr>
          <p:spPr>
            <a:xfrm>
              <a:off x="821722" y="4624782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  <p:sp>
          <p:nvSpPr>
            <p:cNvPr id="156" name="Freeform 155"/>
            <p:cNvSpPr/>
            <p:nvPr/>
          </p:nvSpPr>
          <p:spPr>
            <a:xfrm>
              <a:off x="1892686" y="5147039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  <p:sp>
          <p:nvSpPr>
            <p:cNvPr id="157" name="Freeform 156"/>
            <p:cNvSpPr/>
            <p:nvPr/>
          </p:nvSpPr>
          <p:spPr>
            <a:xfrm>
              <a:off x="2270441" y="4938716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  <p:sp>
          <p:nvSpPr>
            <p:cNvPr id="158" name="Freeform 157"/>
            <p:cNvSpPr/>
            <p:nvPr/>
          </p:nvSpPr>
          <p:spPr>
            <a:xfrm>
              <a:off x="325377" y="5789761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  <p:sp>
          <p:nvSpPr>
            <p:cNvPr id="159" name="Freeform 158"/>
            <p:cNvSpPr/>
            <p:nvPr/>
          </p:nvSpPr>
          <p:spPr>
            <a:xfrm>
              <a:off x="1045995" y="5631087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  <p:sp>
          <p:nvSpPr>
            <p:cNvPr id="160" name="Freeform 159"/>
            <p:cNvSpPr/>
            <p:nvPr/>
          </p:nvSpPr>
          <p:spPr>
            <a:xfrm>
              <a:off x="1486281" y="5388014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  <p:sp>
          <p:nvSpPr>
            <p:cNvPr id="161" name="Freeform 160"/>
            <p:cNvSpPr/>
            <p:nvPr/>
          </p:nvSpPr>
          <p:spPr>
            <a:xfrm>
              <a:off x="345731" y="3867923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  <p:sp>
          <p:nvSpPr>
            <p:cNvPr id="162" name="Freeform 161"/>
            <p:cNvSpPr/>
            <p:nvPr/>
          </p:nvSpPr>
          <p:spPr>
            <a:xfrm>
              <a:off x="90929" y="4095403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  <p:sp>
          <p:nvSpPr>
            <p:cNvPr id="163" name="Freeform 162"/>
            <p:cNvSpPr/>
            <p:nvPr/>
          </p:nvSpPr>
          <p:spPr>
            <a:xfrm>
              <a:off x="565120" y="3667696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  <p:sp>
          <p:nvSpPr>
            <p:cNvPr id="164" name="Freeform 163"/>
            <p:cNvSpPr/>
            <p:nvPr/>
          </p:nvSpPr>
          <p:spPr>
            <a:xfrm>
              <a:off x="670594" y="3460013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  <p:sp>
          <p:nvSpPr>
            <p:cNvPr id="165" name="Freeform 164"/>
            <p:cNvSpPr/>
            <p:nvPr/>
          </p:nvSpPr>
          <p:spPr>
            <a:xfrm>
              <a:off x="2861579" y="4519784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  <p:sp>
          <p:nvSpPr>
            <p:cNvPr id="166" name="Freeform 165"/>
            <p:cNvSpPr/>
            <p:nvPr/>
          </p:nvSpPr>
          <p:spPr>
            <a:xfrm>
              <a:off x="2585800" y="4756661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  <p:sp>
          <p:nvSpPr>
            <p:cNvPr id="167" name="Freeform 166"/>
            <p:cNvSpPr/>
            <p:nvPr/>
          </p:nvSpPr>
          <p:spPr>
            <a:xfrm>
              <a:off x="165692" y="4379230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  <p:sp>
          <p:nvSpPr>
            <p:cNvPr id="168" name="Freeform 167"/>
            <p:cNvSpPr/>
            <p:nvPr/>
          </p:nvSpPr>
          <p:spPr>
            <a:xfrm>
              <a:off x="4384420" y="4379230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  <p:sp>
          <p:nvSpPr>
            <p:cNvPr id="169" name="Freeform 168"/>
            <p:cNvSpPr/>
            <p:nvPr/>
          </p:nvSpPr>
          <p:spPr>
            <a:xfrm>
              <a:off x="7289452" y="1107736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  <p:sp>
          <p:nvSpPr>
            <p:cNvPr id="170" name="Freeform 169"/>
            <p:cNvSpPr/>
            <p:nvPr/>
          </p:nvSpPr>
          <p:spPr>
            <a:xfrm>
              <a:off x="3994419" y="4030148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  <p:sp>
          <p:nvSpPr>
            <p:cNvPr id="171" name="Freeform 170"/>
            <p:cNvSpPr/>
            <p:nvPr/>
          </p:nvSpPr>
          <p:spPr>
            <a:xfrm>
              <a:off x="5561311" y="4882180"/>
              <a:ext cx="151127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  <p:sp>
          <p:nvSpPr>
            <p:cNvPr id="172" name="Freeform 171"/>
            <p:cNvSpPr/>
            <p:nvPr/>
          </p:nvSpPr>
          <p:spPr>
            <a:xfrm>
              <a:off x="1040266" y="3281167"/>
              <a:ext cx="151127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</p:grpSp>
      <p:sp>
        <p:nvSpPr>
          <p:cNvPr id="3" name="Rectangle 150"/>
          <p:cNvSpPr>
            <a:spLocks noChangeArrowheads="1"/>
          </p:cNvSpPr>
          <p:nvPr/>
        </p:nvSpPr>
        <p:spPr bwMode="auto">
          <a:xfrm>
            <a:off x="20798" y="-101465"/>
            <a:ext cx="497003" cy="63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0998" tIns="40499" rIns="80998" bIns="40499" numCol="1" anchor="ctr" anchorCtr="0" compatLnSpc="1">
            <a:prstTxWarp prst="textNoShape">
              <a:avLst/>
            </a:prstTxWarp>
            <a:spAutoFit/>
          </a:bodyPr>
          <a:lstStyle/>
          <a:p>
            <a:pPr defTabSz="80997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altLang="fi-FI" sz="3600" b="1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endParaRPr lang="fi-FI" altLang="fi-FI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153"/>
          <p:cNvSpPr>
            <a:spLocks noChangeArrowheads="1"/>
          </p:cNvSpPr>
          <p:nvPr/>
        </p:nvSpPr>
        <p:spPr bwMode="auto">
          <a:xfrm>
            <a:off x="-38918" y="4416601"/>
            <a:ext cx="497003" cy="63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0998" tIns="40499" rIns="80998" bIns="40499" numCol="1" anchor="ctr" anchorCtr="0" compatLnSpc="1">
            <a:prstTxWarp prst="textNoShape">
              <a:avLst/>
            </a:prstTxWarp>
            <a:spAutoFit/>
          </a:bodyPr>
          <a:lstStyle/>
          <a:p>
            <a:pPr defTabSz="80997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altLang="fi-FI" sz="3600" b="1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</a:t>
            </a:r>
            <a:endParaRPr lang="fi-FI" altLang="fi-FI" sz="9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155"/>
          <p:cNvSpPr>
            <a:spLocks noChangeArrowheads="1"/>
          </p:cNvSpPr>
          <p:nvPr/>
        </p:nvSpPr>
        <p:spPr bwMode="auto">
          <a:xfrm>
            <a:off x="1410082" y="5279175"/>
            <a:ext cx="163643" cy="327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0998" tIns="40499" rIns="80998" bIns="40499" numCol="1" anchor="ctr" anchorCtr="0" compatLnSpc="1">
            <a:prstTxWarp prst="textNoShape">
              <a:avLst/>
            </a:prstTxWarp>
            <a:spAutoFit/>
          </a:bodyPr>
          <a:lstStyle/>
          <a:p>
            <a:endParaRPr lang="fi-FI" sz="1594"/>
          </a:p>
        </p:txBody>
      </p:sp>
      <p:sp>
        <p:nvSpPr>
          <p:cNvPr id="7" name="Rectangle 156"/>
          <p:cNvSpPr>
            <a:spLocks noChangeArrowheads="1"/>
          </p:cNvSpPr>
          <p:nvPr/>
        </p:nvSpPr>
        <p:spPr bwMode="auto">
          <a:xfrm>
            <a:off x="-38918" y="9247936"/>
            <a:ext cx="497003" cy="63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0998" tIns="40499" rIns="80998" bIns="40499" numCol="1" anchor="ctr" anchorCtr="0" compatLnSpc="1">
            <a:prstTxWarp prst="textNoShape">
              <a:avLst/>
            </a:prstTxWarp>
            <a:spAutoFit/>
          </a:bodyPr>
          <a:lstStyle/>
          <a:p>
            <a:pPr defTabSz="80997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altLang="fi-FI" sz="3600" b="1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endParaRPr lang="fi-FI" altLang="fi-FI" sz="1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74" name="Group 173"/>
          <p:cNvGrpSpPr/>
          <p:nvPr/>
        </p:nvGrpSpPr>
        <p:grpSpPr>
          <a:xfrm>
            <a:off x="596447" y="5086708"/>
            <a:ext cx="7585850" cy="3726801"/>
            <a:chOff x="103553" y="866352"/>
            <a:chExt cx="9040447" cy="5346627"/>
          </a:xfrm>
        </p:grpSpPr>
        <p:grpSp>
          <p:nvGrpSpPr>
            <p:cNvPr id="175" name="Group 174"/>
            <p:cNvGrpSpPr/>
            <p:nvPr/>
          </p:nvGrpSpPr>
          <p:grpSpPr>
            <a:xfrm>
              <a:off x="103553" y="867271"/>
              <a:ext cx="9040447" cy="5319833"/>
              <a:chOff x="103553" y="867271"/>
              <a:chExt cx="8884265" cy="5059210"/>
            </a:xfrm>
          </p:grpSpPr>
          <p:sp>
            <p:nvSpPr>
              <p:cNvPr id="177" name="Straight Connector 176"/>
              <p:cNvSpPr/>
              <p:nvPr/>
            </p:nvSpPr>
            <p:spPr>
              <a:xfrm>
                <a:off x="4219384" y="2860644"/>
                <a:ext cx="0" cy="540000"/>
              </a:xfrm>
              <a:prstGeom prst="line">
                <a:avLst/>
              </a:prstGeom>
              <a:ln w="19050">
                <a:solidFill>
                  <a:srgbClr val="FF4000"/>
                </a:solidFill>
                <a:prstDash val="sysDash"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8" name="Freeform 177"/>
              <p:cNvSpPr/>
              <p:nvPr/>
            </p:nvSpPr>
            <p:spPr>
              <a:xfrm>
                <a:off x="8067573" y="4119575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729FCF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9" name="Freeform 178"/>
              <p:cNvSpPr/>
              <p:nvPr/>
            </p:nvSpPr>
            <p:spPr>
              <a:xfrm>
                <a:off x="7759842" y="3838221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729FCF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0" name="Freeform 179"/>
              <p:cNvSpPr/>
              <p:nvPr/>
            </p:nvSpPr>
            <p:spPr>
              <a:xfrm>
                <a:off x="7669842" y="4532813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729FCF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1" name="Freeform 180"/>
              <p:cNvSpPr/>
              <p:nvPr/>
            </p:nvSpPr>
            <p:spPr>
              <a:xfrm>
                <a:off x="7109210" y="4064743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729FCF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2" name="Freeform 181"/>
              <p:cNvSpPr/>
              <p:nvPr/>
            </p:nvSpPr>
            <p:spPr>
              <a:xfrm>
                <a:off x="6911626" y="4968054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729FCF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3" name="Freeform 182"/>
              <p:cNvSpPr/>
              <p:nvPr/>
            </p:nvSpPr>
            <p:spPr>
              <a:xfrm>
                <a:off x="6062926" y="4937920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729FCF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4" name="Freeform 183"/>
              <p:cNvSpPr/>
              <p:nvPr/>
            </p:nvSpPr>
            <p:spPr>
              <a:xfrm>
                <a:off x="6370657" y="5341706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729FCF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5" name="Freeform 184"/>
              <p:cNvSpPr/>
              <p:nvPr/>
            </p:nvSpPr>
            <p:spPr>
              <a:xfrm>
                <a:off x="8700234" y="2970308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729FCF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6" name="Freeform 185"/>
              <p:cNvSpPr/>
              <p:nvPr/>
            </p:nvSpPr>
            <p:spPr>
              <a:xfrm>
                <a:off x="8807818" y="2554545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729FCF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7" name="Freeform 186"/>
              <p:cNvSpPr/>
              <p:nvPr/>
            </p:nvSpPr>
            <p:spPr>
              <a:xfrm>
                <a:off x="8602917" y="2392129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729FCF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8" name="Freeform 187"/>
              <p:cNvSpPr/>
              <p:nvPr/>
            </p:nvSpPr>
            <p:spPr>
              <a:xfrm>
                <a:off x="7841050" y="2427253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729FCF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9" name="Freeform 188"/>
              <p:cNvSpPr/>
              <p:nvPr/>
            </p:nvSpPr>
            <p:spPr>
              <a:xfrm>
                <a:off x="7289210" y="1454281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729FCF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90" name="Freeform 189"/>
              <p:cNvSpPr/>
              <p:nvPr/>
            </p:nvSpPr>
            <p:spPr>
              <a:xfrm>
                <a:off x="7489842" y="1257945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729FCF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91" name="Freeform 190"/>
              <p:cNvSpPr/>
              <p:nvPr/>
            </p:nvSpPr>
            <p:spPr>
              <a:xfrm>
                <a:off x="7364674" y="974855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729FCF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92" name="Freeform 191"/>
              <p:cNvSpPr/>
              <p:nvPr/>
            </p:nvSpPr>
            <p:spPr>
              <a:xfrm>
                <a:off x="6299115" y="1381865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729FCF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93" name="Freeform 192"/>
              <p:cNvSpPr/>
              <p:nvPr/>
            </p:nvSpPr>
            <p:spPr>
              <a:xfrm>
                <a:off x="4892484" y="911231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94" name="Freeform 193"/>
              <p:cNvSpPr/>
              <p:nvPr/>
            </p:nvSpPr>
            <p:spPr>
              <a:xfrm>
                <a:off x="3798556" y="867271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95" name="Freeform 194"/>
              <p:cNvSpPr/>
              <p:nvPr/>
            </p:nvSpPr>
            <p:spPr>
              <a:xfrm>
                <a:off x="3180877" y="1146063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96" name="Freeform 195"/>
              <p:cNvSpPr/>
              <p:nvPr/>
            </p:nvSpPr>
            <p:spPr>
              <a:xfrm>
                <a:off x="3508569" y="1500321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97" name="Freeform 196"/>
              <p:cNvSpPr/>
              <p:nvPr/>
            </p:nvSpPr>
            <p:spPr>
              <a:xfrm>
                <a:off x="3960972" y="1683957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98" name="Freeform 197"/>
              <p:cNvSpPr/>
              <p:nvPr/>
            </p:nvSpPr>
            <p:spPr>
              <a:xfrm>
                <a:off x="2635754" y="1778023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99" name="Freeform 198"/>
              <p:cNvSpPr/>
              <p:nvPr/>
            </p:nvSpPr>
            <p:spPr>
              <a:xfrm>
                <a:off x="1261939" y="957271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0" name="Freeform 199"/>
              <p:cNvSpPr/>
              <p:nvPr/>
            </p:nvSpPr>
            <p:spPr>
              <a:xfrm>
                <a:off x="1785604" y="1236063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1" name="Freeform 200"/>
              <p:cNvSpPr/>
              <p:nvPr/>
            </p:nvSpPr>
            <p:spPr>
              <a:xfrm>
                <a:off x="2248892" y="1500321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2" name="Freeform 201"/>
              <p:cNvSpPr/>
              <p:nvPr/>
            </p:nvSpPr>
            <p:spPr>
              <a:xfrm>
                <a:off x="1264459" y="1403515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3" name="Freeform 202"/>
              <p:cNvSpPr/>
              <p:nvPr/>
            </p:nvSpPr>
            <p:spPr>
              <a:xfrm>
                <a:off x="1160423" y="1701541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4" name="Freeform 203"/>
              <p:cNvSpPr/>
              <p:nvPr/>
            </p:nvSpPr>
            <p:spPr>
              <a:xfrm>
                <a:off x="1781469" y="1679230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5" name="Freeform 204"/>
              <p:cNvSpPr/>
              <p:nvPr/>
            </p:nvSpPr>
            <p:spPr>
              <a:xfrm>
                <a:off x="1153524" y="1909567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6" name="Freeform 205"/>
              <p:cNvSpPr/>
              <p:nvPr/>
            </p:nvSpPr>
            <p:spPr>
              <a:xfrm>
                <a:off x="1663152" y="2238461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7" name="Freeform 206"/>
              <p:cNvSpPr/>
              <p:nvPr/>
            </p:nvSpPr>
            <p:spPr>
              <a:xfrm>
                <a:off x="677956" y="2328461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8" name="Freeform 207"/>
              <p:cNvSpPr/>
              <p:nvPr/>
            </p:nvSpPr>
            <p:spPr>
              <a:xfrm>
                <a:off x="1034514" y="2194545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9" name="Freeform 208"/>
              <p:cNvSpPr/>
              <p:nvPr/>
            </p:nvSpPr>
            <p:spPr>
              <a:xfrm>
                <a:off x="677956" y="5214857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0" name="Freeform 209"/>
              <p:cNvSpPr/>
              <p:nvPr/>
            </p:nvSpPr>
            <p:spPr>
              <a:xfrm>
                <a:off x="970890" y="5414122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1" name="Freeform 210"/>
              <p:cNvSpPr/>
              <p:nvPr/>
            </p:nvSpPr>
            <p:spPr>
              <a:xfrm>
                <a:off x="2635751" y="5532537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2" name="Freeform 211"/>
              <p:cNvSpPr/>
              <p:nvPr/>
            </p:nvSpPr>
            <p:spPr>
              <a:xfrm>
                <a:off x="1756527" y="5092914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3" name="Freeform 212"/>
              <p:cNvSpPr/>
              <p:nvPr/>
            </p:nvSpPr>
            <p:spPr>
              <a:xfrm>
                <a:off x="2415942" y="5180840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4" name="Freeform 213"/>
              <p:cNvSpPr/>
              <p:nvPr/>
            </p:nvSpPr>
            <p:spPr>
              <a:xfrm>
                <a:off x="2366123" y="4937585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5" name="Freeform 214"/>
              <p:cNvSpPr/>
              <p:nvPr/>
            </p:nvSpPr>
            <p:spPr>
              <a:xfrm>
                <a:off x="1794615" y="4735365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6" name="Freeform 215"/>
              <p:cNvSpPr/>
              <p:nvPr/>
            </p:nvSpPr>
            <p:spPr>
              <a:xfrm>
                <a:off x="390777" y="4474529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7" name="Freeform 216"/>
              <p:cNvSpPr/>
              <p:nvPr/>
            </p:nvSpPr>
            <p:spPr>
              <a:xfrm>
                <a:off x="962277" y="4386602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8" name="Freeform 217"/>
              <p:cNvSpPr/>
              <p:nvPr/>
            </p:nvSpPr>
            <p:spPr>
              <a:xfrm>
                <a:off x="534385" y="4143345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9" name="Freeform 218"/>
              <p:cNvSpPr/>
              <p:nvPr/>
            </p:nvSpPr>
            <p:spPr>
              <a:xfrm>
                <a:off x="836250" y="3908884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20" name="Freeform 219"/>
              <p:cNvSpPr/>
              <p:nvPr/>
            </p:nvSpPr>
            <p:spPr>
              <a:xfrm>
                <a:off x="408355" y="3340317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21" name="Freeform 220"/>
              <p:cNvSpPr/>
              <p:nvPr/>
            </p:nvSpPr>
            <p:spPr>
              <a:xfrm>
                <a:off x="103553" y="3694939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22" name="Freeform 221"/>
              <p:cNvSpPr/>
              <p:nvPr/>
            </p:nvSpPr>
            <p:spPr>
              <a:xfrm>
                <a:off x="771768" y="3677350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23" name="Freeform 222"/>
              <p:cNvSpPr/>
              <p:nvPr/>
            </p:nvSpPr>
            <p:spPr>
              <a:xfrm>
                <a:off x="3852025" y="5746481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24" name="Freeform 223"/>
              <p:cNvSpPr/>
              <p:nvPr/>
            </p:nvSpPr>
            <p:spPr>
              <a:xfrm>
                <a:off x="3890125" y="5459262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25" name="Freeform 224"/>
              <p:cNvSpPr/>
              <p:nvPr/>
            </p:nvSpPr>
            <p:spPr>
              <a:xfrm>
                <a:off x="3608771" y="5283418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26" name="Freeform 225"/>
              <p:cNvSpPr/>
              <p:nvPr/>
            </p:nvSpPr>
            <p:spPr>
              <a:xfrm>
                <a:off x="4042523" y="5031372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pic>
          <p:nvPicPr>
            <p:cNvPr id="176" name="Picture 175"/>
            <p:cNvPicPr>
              <a:picLocks noChangeAspect="1"/>
            </p:cNvPicPr>
            <p:nvPr/>
          </p:nvPicPr>
          <p:blipFill>
            <a:blip r:embed="rId1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615" y="866352"/>
              <a:ext cx="8701531" cy="5346627"/>
            </a:xfrm>
            <a:prstGeom prst="rect">
              <a:avLst/>
            </a:prstGeom>
          </p:spPr>
        </p:pic>
      </p:grpSp>
      <p:sp>
        <p:nvSpPr>
          <p:cNvPr id="228" name="Rectangle 153"/>
          <p:cNvSpPr>
            <a:spLocks noChangeArrowheads="1"/>
          </p:cNvSpPr>
          <p:nvPr/>
        </p:nvSpPr>
        <p:spPr bwMode="auto">
          <a:xfrm>
            <a:off x="4058294" y="4576158"/>
            <a:ext cx="779131" cy="451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0998" tIns="40499" rIns="80998" bIns="40499" numCol="1" anchor="ctr" anchorCtr="0" compatLnSpc="1">
            <a:prstTxWarp prst="textNoShape">
              <a:avLst/>
            </a:prstTxWarp>
            <a:spAutoFit/>
          </a:bodyPr>
          <a:lstStyle/>
          <a:p>
            <a:pPr defTabSz="80997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i-FI" sz="2400" b="1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SPE</a:t>
            </a:r>
            <a:endParaRPr lang="fi-FI" altLang="fi-FI" sz="105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9" name="Rectangle 153"/>
          <p:cNvSpPr>
            <a:spLocks noChangeArrowheads="1"/>
          </p:cNvSpPr>
          <p:nvPr/>
        </p:nvSpPr>
        <p:spPr bwMode="auto">
          <a:xfrm>
            <a:off x="3946055" y="9336308"/>
            <a:ext cx="1241437" cy="451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0998" tIns="40499" rIns="80998" bIns="40499" numCol="1" anchor="ctr" anchorCtr="0" compatLnSpc="1">
            <a:prstTxWarp prst="textNoShape">
              <a:avLst/>
            </a:prstTxWarp>
            <a:spAutoFit/>
          </a:bodyPr>
          <a:lstStyle/>
          <a:p>
            <a:pPr defTabSz="80997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i-FI" sz="2400" b="1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TM-</a:t>
            </a:r>
            <a:r>
              <a:rPr lang="en-US" altLang="fi-FI" sz="2400" b="1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Vec</a:t>
            </a:r>
            <a:endParaRPr lang="fi-FI" altLang="fi-FI" sz="1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0" name="Rectangle 153"/>
          <p:cNvSpPr>
            <a:spLocks noChangeArrowheads="1"/>
          </p:cNvSpPr>
          <p:nvPr/>
        </p:nvSpPr>
        <p:spPr bwMode="auto">
          <a:xfrm>
            <a:off x="2932008" y="8164"/>
            <a:ext cx="3008331" cy="463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0998" tIns="40499" rIns="80998" bIns="40499" numCol="1" anchor="ctr" anchorCtr="0" compatLnSpc="1">
            <a:prstTxWarp prst="textNoShape">
              <a:avLst/>
            </a:prstTxWarp>
            <a:spAutoFit/>
          </a:bodyPr>
          <a:lstStyle/>
          <a:p>
            <a:pPr defTabSz="80997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i-FI" sz="24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Manual </a:t>
            </a:r>
            <a:r>
              <a:rPr lang="en-US" altLang="fi-FI" sz="2400" b="1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Annotation</a:t>
            </a:r>
            <a:endParaRPr lang="fi-FI" altLang="fi-FI" sz="2400" b="1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31" name="Table 2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963638"/>
              </p:ext>
            </p:extLst>
          </p:nvPr>
        </p:nvGraphicFramePr>
        <p:xfrm>
          <a:off x="93627" y="591597"/>
          <a:ext cx="2827603" cy="37879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6983">
                  <a:extLst>
                    <a:ext uri="{9D8B030D-6E8A-4147-A177-3AD203B41FA5}">
                      <a16:colId xmlns:a16="http://schemas.microsoft.com/office/drawing/2014/main" val="3281483992"/>
                    </a:ext>
                  </a:extLst>
                </a:gridCol>
                <a:gridCol w="1150620">
                  <a:extLst>
                    <a:ext uri="{9D8B030D-6E8A-4147-A177-3AD203B41FA5}">
                      <a16:colId xmlns:a16="http://schemas.microsoft.com/office/drawing/2014/main" val="1764714392"/>
                    </a:ext>
                  </a:extLst>
                </a:gridCol>
              </a:tblGrid>
              <a:tr h="297784">
                <a:tc>
                  <a:txBody>
                    <a:bodyPr/>
                    <a:lstStyle/>
                    <a:p>
                      <a:pPr algn="l"/>
                      <a:r>
                        <a:rPr lang="fi-FI" sz="16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Subgroup</a:t>
                      </a:r>
                      <a:endParaRPr lang="fi-FI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i-FI" sz="16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Pfam</a:t>
                      </a:r>
                      <a:endParaRPr lang="fi-FI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6827517"/>
                  </a:ext>
                </a:extLst>
              </a:tr>
              <a:tr h="320898">
                <a:tc>
                  <a:txBody>
                    <a:bodyPr/>
                    <a:lstStyle/>
                    <a:p>
                      <a:pPr algn="l"/>
                      <a:r>
                        <a:rPr lang="fi-FI" sz="1400" b="1" dirty="0" err="1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Bacterioferirtin</a:t>
                      </a:r>
                      <a:endParaRPr lang="fi-FI" sz="14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/>
                      <a:r>
                        <a:rPr lang="fi-FI" sz="105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00210</a:t>
                      </a:r>
                      <a:endParaRPr lang="fi-FI" sz="1050" b="1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/>
                      <a:r>
                        <a:rPr lang="fi-FI" sz="1050" b="1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Ferritin</a:t>
                      </a:r>
                      <a:endParaRPr lang="fi-FI" sz="105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370006"/>
                  </a:ext>
                </a:extLst>
              </a:tr>
              <a:tr h="297784">
                <a:tc>
                  <a:txBody>
                    <a:bodyPr/>
                    <a:lstStyle/>
                    <a:p>
                      <a:pPr algn="l"/>
                      <a:r>
                        <a:rPr lang="fi-FI" sz="1400" b="1" dirty="0" err="1" smtClean="0">
                          <a:solidFill>
                            <a:srgbClr val="35D58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Dps</a:t>
                      </a:r>
                      <a:endParaRPr lang="fi-FI" sz="1400" b="1" dirty="0">
                        <a:solidFill>
                          <a:srgbClr val="35D58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i-FI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4345082"/>
                  </a:ext>
                </a:extLst>
              </a:tr>
              <a:tr h="297784">
                <a:tc>
                  <a:txBody>
                    <a:bodyPr/>
                    <a:lstStyle/>
                    <a:p>
                      <a:pPr algn="l"/>
                      <a:r>
                        <a:rPr lang="fi-FI" sz="1400" b="1" dirty="0" err="1" smtClean="0">
                          <a:solidFill>
                            <a:srgbClr val="2F2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Ferritin</a:t>
                      </a:r>
                      <a:endParaRPr lang="fi-FI" sz="1400" b="1" dirty="0">
                        <a:solidFill>
                          <a:srgbClr val="2F2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i-FI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397908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400" b="1" dirty="0" smtClean="0">
                          <a:solidFill>
                            <a:srgbClr val="FF9F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BMM alpha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fi-FI" sz="105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02332 </a:t>
                      </a:r>
                      <a:r>
                        <a:rPr lang="fi-FI" sz="1050" b="1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Phenol</a:t>
                      </a:r>
                      <a:r>
                        <a:rPr lang="fi-FI" sz="900" b="1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</a:t>
                      </a:r>
                      <a:r>
                        <a:rPr lang="fi-FI" sz="1050" b="1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hydrox</a:t>
                      </a:r>
                      <a:endParaRPr lang="fi-FI" sz="105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31834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400" b="1" dirty="0" smtClean="0">
                          <a:solidFill>
                            <a:srgbClr val="9999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BMM </a:t>
                      </a:r>
                      <a:r>
                        <a:rPr lang="fi-FI" sz="1400" b="1" dirty="0" err="1" smtClean="0">
                          <a:solidFill>
                            <a:srgbClr val="9999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beta</a:t>
                      </a:r>
                      <a:endParaRPr lang="fi-FI" sz="1400" b="1" dirty="0" smtClean="0">
                        <a:solidFill>
                          <a:srgbClr val="9999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i-FI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7441742"/>
                  </a:ext>
                </a:extLst>
              </a:tr>
              <a:tr h="3059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400" b="1" dirty="0" err="1" smtClean="0">
                          <a:solidFill>
                            <a:srgbClr val="00959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Fatty</a:t>
                      </a:r>
                      <a:r>
                        <a:rPr lang="fi-FI" sz="1400" b="1" dirty="0" smtClean="0">
                          <a:solidFill>
                            <a:srgbClr val="00959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i-FI" sz="1400" b="1" dirty="0" err="1" smtClean="0">
                          <a:solidFill>
                            <a:srgbClr val="00959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acid</a:t>
                      </a:r>
                      <a:r>
                        <a:rPr lang="fi-FI" sz="1400" b="1" dirty="0" smtClean="0">
                          <a:solidFill>
                            <a:srgbClr val="00959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i-FI" sz="1400" b="1" dirty="0" err="1" smtClean="0">
                          <a:solidFill>
                            <a:srgbClr val="00959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desaturase</a:t>
                      </a:r>
                      <a:endParaRPr lang="fi-FI" sz="1400" b="1" dirty="0" smtClean="0">
                        <a:solidFill>
                          <a:srgbClr val="00959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i-FI" sz="105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03405 </a:t>
                      </a:r>
                      <a:r>
                        <a:rPr lang="fi-FI" sz="1050" b="1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</a:t>
                      </a:r>
                      <a:r>
                        <a:rPr lang="fi-FI" sz="900" b="1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</a:t>
                      </a:r>
                      <a:r>
                        <a:rPr lang="fi-FI" sz="1050" b="1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desaturase</a:t>
                      </a:r>
                      <a:endParaRPr lang="fi-FI" sz="105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708046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400" b="1" dirty="0" smtClean="0">
                          <a:solidFill>
                            <a:srgbClr val="FF44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RNR R2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i-FI" sz="105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00268 </a:t>
                      </a:r>
                      <a:r>
                        <a:rPr lang="fi-FI" sz="1050" b="1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Ribonuc</a:t>
                      </a:r>
                      <a:r>
                        <a:rPr lang="fi-FI" sz="900" b="1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</a:t>
                      </a:r>
                      <a:r>
                        <a:rPr lang="fi-FI" sz="1050" b="1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red</a:t>
                      </a:r>
                      <a:r>
                        <a:rPr lang="fi-FI" sz="900" b="1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</a:t>
                      </a:r>
                      <a:r>
                        <a:rPr lang="fi-FI" sz="1050" b="1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</a:t>
                      </a:r>
                      <a:endParaRPr lang="fi-FI" sz="105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032291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/>
                      <a:r>
                        <a:rPr lang="fi-FI" sz="1400" b="1" dirty="0" err="1" smtClean="0">
                          <a:solidFill>
                            <a:srgbClr val="970097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Rubrerythrins</a:t>
                      </a:r>
                      <a:endParaRPr lang="fi-FI" sz="1400" b="1" dirty="0">
                        <a:solidFill>
                          <a:srgbClr val="970097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i-FI" sz="105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02915 </a:t>
                      </a:r>
                      <a:r>
                        <a:rPr lang="fi-FI" sz="1050" b="1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Rubrerythrins</a:t>
                      </a:r>
                      <a:endParaRPr lang="fi-FI" sz="105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594201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fi-FI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1tokA</a:t>
                      </a:r>
                      <a:endParaRPr lang="fi-FI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i-FI" sz="105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05138 </a:t>
                      </a:r>
                      <a:r>
                        <a:rPr lang="fi-FI" sz="1050" b="1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PaaA</a:t>
                      </a:r>
                      <a:r>
                        <a:rPr lang="fi-FI" sz="900" b="1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</a:t>
                      </a:r>
                      <a:r>
                        <a:rPr lang="fi-FI" sz="1050" b="1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PaaC</a:t>
                      </a:r>
                      <a:endParaRPr lang="fi-FI" sz="105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78967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9926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1474</TotalTime>
  <Words>77</Words>
  <Application>Microsoft Office PowerPoint</Application>
  <PresentationFormat>Custom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DejaVu Sans</vt:lpstr>
      <vt:lpstr>Times New Roman</vt:lpstr>
      <vt:lpstr>Office Theme</vt:lpstr>
      <vt:lpstr>PowerPoint Presentation</vt:lpstr>
    </vt:vector>
  </TitlesOfParts>
  <Company>University of Helsinki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Choopanian, Peyman</dc:creator>
  <cp:lastModifiedBy>Choopanian, Peyman</cp:lastModifiedBy>
  <cp:revision>34</cp:revision>
  <dcterms:created xsi:type="dcterms:W3CDTF">2024-01-24T09:45:23Z</dcterms:created>
  <dcterms:modified xsi:type="dcterms:W3CDTF">2024-06-05T12:15:18Z</dcterms:modified>
</cp:coreProperties>
</file>