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59" r:id="rId4"/>
  </p:sldIdLst>
  <p:sldSz cx="10080625" cy="5670550"/>
  <p:notesSz cx="7559675" cy="10691813"/>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6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89B682D-235E-45FB-8C74-CF77C6F800BA}"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D0E3BCF-07AE-47E4-9F54-7204CA9B737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677A65C-7752-4DD9-984B-73C23D77DA91}"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FE22F50A-E386-4F6D-B2F7-0FAA3791025F}"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0D35903B-926E-48D7-82ED-314029F40D77}"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334BC259-23E0-4DA2-B139-D348F79C703A}"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18A0230-E2ED-4BE1-A41F-BDADF4BE5535}"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BBA37DD2-225B-4F10-8325-8C7551335892}"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D1A8C5A4-5C00-45AE-A45B-0D88E6D30AE8}"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1640" cy="43866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91ED2A72-BA34-41DC-8C8A-973ED3CC2FA7}"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17884FE2-FBF9-4AFA-9F22-1E53F515E406}"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820796E-E709-413B-AB33-A908ACC495E3}"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5ED90B3C-5274-48E5-A1EE-2FB5A13A6FFB}"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FB22F60-82EC-437F-BFA6-D2C1AB561A6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8A56EF86-3C16-4A10-851D-9F4F12CD8A64}"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92C37AE5-C579-4ED2-A224-9B2A973DDED2}"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0FC9BCE8-854F-499F-89A1-8DBB2149920B}"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CB163514-E39D-448B-ACFB-885CADCA4C1A}"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424AC9A-E723-428F-9633-206168A3F4D0}"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10CC50D-1D6C-421C-99CE-FBD19AEECE3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66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E756624-B420-4C0A-B023-10A8EDDC573B}"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8AC6D34-282A-4FB8-A133-E5EF90EA4FB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68B070D-77EE-411A-B596-0AF73DF2B2A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endParaRPr lang="fi-FI" sz="1800" b="0" strike="noStrike" spc="-1">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a:lnSpc>
                <a:spcPct val="90000"/>
              </a:lnSpc>
              <a:spcBef>
                <a:spcPts val="1417"/>
              </a:spcBef>
              <a:buNone/>
            </a:pPr>
            <a:endParaRPr lang="fi-FI"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0FCD9F7-EDAC-4640-A8A2-FDFB00F9216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447360" y="5165280"/>
            <a:ext cx="3185280" cy="380880"/>
          </a:xfrm>
          <a:prstGeom prst="rect">
            <a:avLst/>
          </a:prstGeom>
          <a:noFill/>
          <a:ln w="0">
            <a:noFill/>
          </a:ln>
        </p:spPr>
        <p:txBody>
          <a:bodyPr lIns="0" tIns="0" rIns="0" bIns="0" anchor="t">
            <a:noAutofit/>
          </a:bodyPr>
          <a:lstStyle>
            <a:lvl1pPr algn="ctr">
              <a:lnSpc>
                <a:spcPct val="100000"/>
              </a:lnSpc>
              <a:buNone/>
              <a:defRPr lang="en-GB" sz="1400" b="0" strike="noStrike" spc="-1">
                <a:solidFill>
                  <a:srgbClr val="000000"/>
                </a:solidFill>
                <a:latin typeface="Times New Roman"/>
                <a:ea typeface="DejaVu Sans"/>
              </a:defRPr>
            </a:lvl1pPr>
          </a:lstStyle>
          <a:p>
            <a:pPr algn="ctr">
              <a:lnSpc>
                <a:spcPct val="100000"/>
              </a:lnSpc>
              <a:buNone/>
            </a:pPr>
            <a:r>
              <a:rPr lang="en-GB" sz="1400" b="0" strike="noStrike" spc="-1">
                <a:solidFill>
                  <a:srgbClr val="000000"/>
                </a:solidFill>
                <a:latin typeface="Times New Roman"/>
                <a:ea typeface="DejaVu Sans"/>
              </a:rPr>
              <a:t>&lt;footer&gt;</a:t>
            </a:r>
            <a:endParaRPr lang="en-GB" sz="1400" b="0" strike="noStrike" spc="-1">
              <a:latin typeface="Times New Roman"/>
            </a:endParaRPr>
          </a:p>
        </p:txBody>
      </p:sp>
      <p:sp>
        <p:nvSpPr>
          <p:cNvPr id="6" name="PlaceHolder 2"/>
          <p:cNvSpPr>
            <a:spLocks noGrp="1"/>
          </p:cNvSpPr>
          <p:nvPr>
            <p:ph type="sldNum" idx="2"/>
          </p:nvPr>
        </p:nvSpPr>
        <p:spPr>
          <a:xfrm>
            <a:off x="7227360" y="5165280"/>
            <a:ext cx="2338560" cy="380880"/>
          </a:xfrm>
          <a:prstGeom prst="rect">
            <a:avLst/>
          </a:prstGeom>
          <a:noFill/>
          <a:ln w="0">
            <a:noFill/>
          </a:ln>
        </p:spPr>
        <p:txBody>
          <a:bodyPr lIns="0" tIns="0" rIns="0" bIns="0" anchor="t">
            <a:noAutofit/>
          </a:bodyPr>
          <a:lstStyle>
            <a:lvl1pPr algn="r">
              <a:lnSpc>
                <a:spcPct val="100000"/>
              </a:lnSpc>
              <a:buNone/>
              <a:defRPr lang="en-GB" sz="1400" b="0" strike="noStrike" spc="-1">
                <a:solidFill>
                  <a:srgbClr val="000000"/>
                </a:solidFill>
                <a:latin typeface="Times New Roman"/>
                <a:ea typeface="DejaVu Sans"/>
              </a:defRPr>
            </a:lvl1pPr>
          </a:lstStyle>
          <a:p>
            <a:pPr algn="r">
              <a:lnSpc>
                <a:spcPct val="100000"/>
              </a:lnSpc>
              <a:buNone/>
            </a:pPr>
            <a:fld id="{313BFCA2-E820-4EB5-9BB2-D2C92F71F36E}" type="slidenum">
              <a:rPr lang="en-GB" sz="1400" b="0" strike="noStrike" spc="-1">
                <a:solidFill>
                  <a:srgbClr val="000000"/>
                </a:solidFill>
                <a:latin typeface="Times New Roman"/>
                <a:ea typeface="DejaVu Sans"/>
              </a:rPr>
              <a:t>‹#›</a:t>
            </a:fld>
            <a:endParaRPr lang="en-GB" sz="1400" b="0" strike="noStrike" spc="-1">
              <a:latin typeface="Times New Roman"/>
            </a:endParaRPr>
          </a:p>
        </p:txBody>
      </p:sp>
      <p:sp>
        <p:nvSpPr>
          <p:cNvPr id="2" name="PlaceHolder 3"/>
          <p:cNvSpPr>
            <a:spLocks noGrp="1"/>
          </p:cNvSpPr>
          <p:nvPr>
            <p:ph type="dt" idx="3"/>
          </p:nvPr>
        </p:nvSpPr>
        <p:spPr>
          <a:xfrm>
            <a:off x="504000" y="5165280"/>
            <a:ext cx="2338560" cy="380880"/>
          </a:xfrm>
          <a:prstGeom prst="rect">
            <a:avLst/>
          </a:prstGeom>
          <a:noFill/>
          <a:ln w="0">
            <a:noFill/>
          </a:ln>
        </p:spPr>
        <p:txBody>
          <a:bodyPr lIns="0" tIns="0" rIns="0" bIns="0" anchor="t">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r>
              <a:rPr lang="fi-FI" sz="1800" b="0" strike="noStrike" spc="-1">
                <a:solidFill>
                  <a:srgbClr val="000000"/>
                </a:solidFill>
                <a:latin typeface="Arial"/>
              </a:rPr>
              <a:t>Click to edit the title text format</a:t>
            </a: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i-FI"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fi-FI"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fi-FI"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fi-FI"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fi-FI"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fi-FI"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fi-FI"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r>
              <a:rPr lang="fi-FI" sz="4400" b="0" strike="noStrike" spc="-1">
                <a:solidFill>
                  <a:srgbClr val="000000"/>
                </a:solidFill>
                <a:latin typeface="Arial"/>
              </a:rPr>
              <a:t>Click to edit the title text format</a:t>
            </a:r>
          </a:p>
        </p:txBody>
      </p:sp>
      <p:sp>
        <p:nvSpPr>
          <p:cNvPr id="83" name="PlaceHolder 2"/>
          <p:cNvSpPr>
            <a:spLocks noGrp="1"/>
          </p:cNvSpPr>
          <p:nvPr>
            <p:ph type="ftr" idx="7"/>
          </p:nvPr>
        </p:nvSpPr>
        <p:spPr>
          <a:xfrm>
            <a:off x="3447360" y="5165280"/>
            <a:ext cx="3185280" cy="380880"/>
          </a:xfrm>
          <a:prstGeom prst="rect">
            <a:avLst/>
          </a:prstGeom>
          <a:noFill/>
          <a:ln w="0">
            <a:noFill/>
          </a:ln>
        </p:spPr>
        <p:txBody>
          <a:bodyPr lIns="0" tIns="0" rIns="0" bIns="0" anchor="t">
            <a:noAutofit/>
          </a:bodyPr>
          <a:lstStyle>
            <a:lvl1pPr algn="ctr">
              <a:lnSpc>
                <a:spcPct val="100000"/>
              </a:lnSpc>
              <a:buNone/>
              <a:defRPr lang="en-GB" sz="1400" b="0" strike="noStrike" spc="-1">
                <a:solidFill>
                  <a:srgbClr val="000000"/>
                </a:solidFill>
                <a:latin typeface="Times New Roman"/>
                <a:ea typeface="DejaVu Sans"/>
              </a:defRPr>
            </a:lvl1pPr>
          </a:lstStyle>
          <a:p>
            <a:pPr algn="ctr">
              <a:lnSpc>
                <a:spcPct val="100000"/>
              </a:lnSpc>
              <a:buNone/>
            </a:pPr>
            <a:r>
              <a:rPr lang="en-GB" sz="1400" b="0" strike="noStrike" spc="-1">
                <a:solidFill>
                  <a:srgbClr val="000000"/>
                </a:solidFill>
                <a:latin typeface="Times New Roman"/>
                <a:ea typeface="DejaVu Sans"/>
              </a:rPr>
              <a:t>&lt;footer&gt;</a:t>
            </a:r>
            <a:endParaRPr lang="en-GB" sz="1400" b="0" strike="noStrike" spc="-1">
              <a:latin typeface="Times New Roman"/>
            </a:endParaRPr>
          </a:p>
        </p:txBody>
      </p:sp>
      <p:sp>
        <p:nvSpPr>
          <p:cNvPr id="84" name="PlaceHolder 3"/>
          <p:cNvSpPr>
            <a:spLocks noGrp="1"/>
          </p:cNvSpPr>
          <p:nvPr>
            <p:ph type="sldNum" idx="8"/>
          </p:nvPr>
        </p:nvSpPr>
        <p:spPr>
          <a:xfrm>
            <a:off x="7227360" y="5165280"/>
            <a:ext cx="2338560" cy="380880"/>
          </a:xfrm>
          <a:prstGeom prst="rect">
            <a:avLst/>
          </a:prstGeom>
          <a:noFill/>
          <a:ln w="0">
            <a:noFill/>
          </a:ln>
        </p:spPr>
        <p:txBody>
          <a:bodyPr lIns="0" tIns="0" rIns="0" bIns="0" anchor="t">
            <a:noAutofit/>
          </a:bodyPr>
          <a:lstStyle>
            <a:lvl1pPr algn="r">
              <a:lnSpc>
                <a:spcPct val="100000"/>
              </a:lnSpc>
              <a:buNone/>
              <a:defRPr lang="en-GB" sz="1400" b="0" strike="noStrike" spc="-1">
                <a:solidFill>
                  <a:srgbClr val="000000"/>
                </a:solidFill>
                <a:latin typeface="Times New Roman"/>
                <a:ea typeface="DejaVu Sans"/>
              </a:defRPr>
            </a:lvl1pPr>
          </a:lstStyle>
          <a:p>
            <a:pPr algn="r">
              <a:lnSpc>
                <a:spcPct val="100000"/>
              </a:lnSpc>
              <a:buNone/>
            </a:pPr>
            <a:fld id="{314D9349-270F-4B43-8FFE-0E72B88AD540}" type="slidenum">
              <a:rPr lang="en-GB" sz="1400" b="0" strike="noStrike" spc="-1">
                <a:solidFill>
                  <a:srgbClr val="000000"/>
                </a:solidFill>
                <a:latin typeface="Times New Roman"/>
                <a:ea typeface="DejaVu Sans"/>
              </a:rPr>
              <a:t>‹#›</a:t>
            </a:fld>
            <a:endParaRPr lang="en-GB" sz="1400" b="0" strike="noStrike" spc="-1">
              <a:latin typeface="Times New Roman"/>
            </a:endParaRPr>
          </a:p>
        </p:txBody>
      </p:sp>
      <p:sp>
        <p:nvSpPr>
          <p:cNvPr id="85" name="PlaceHolder 4"/>
          <p:cNvSpPr>
            <a:spLocks noGrp="1"/>
          </p:cNvSpPr>
          <p:nvPr>
            <p:ph type="dt" idx="9"/>
          </p:nvPr>
        </p:nvSpPr>
        <p:spPr>
          <a:xfrm>
            <a:off x="504000" y="5165280"/>
            <a:ext cx="2338560" cy="380880"/>
          </a:xfrm>
          <a:prstGeom prst="rect">
            <a:avLst/>
          </a:prstGeom>
          <a:noFill/>
          <a:ln w="0">
            <a:noFill/>
          </a:ln>
        </p:spPr>
        <p:txBody>
          <a:bodyPr lIns="0" tIns="0" rIns="0" bIns="0" anchor="t">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i-FI"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fi-FI"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fi-FI"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fi-FI"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fi-FI"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fi-FI"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fi-FI"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43"/>
          <p:cNvPicPr/>
          <p:nvPr/>
        </p:nvPicPr>
        <p:blipFill>
          <a:blip r:embed="rId2"/>
          <a:stretch/>
        </p:blipFill>
        <p:spPr>
          <a:xfrm>
            <a:off x="3180631" y="291498"/>
            <a:ext cx="3424995" cy="2530978"/>
          </a:xfrm>
          <a:prstGeom prst="rect">
            <a:avLst/>
          </a:prstGeom>
          <a:ln w="0">
            <a:noFill/>
          </a:ln>
        </p:spPr>
      </p:pic>
      <p:graphicFrame>
        <p:nvGraphicFramePr>
          <p:cNvPr id="124" name="Table 1"/>
          <p:cNvGraphicFramePr/>
          <p:nvPr>
            <p:extLst>
              <p:ext uri="{D42A27DB-BD31-4B8C-83A1-F6EECF244321}">
                <p14:modId xmlns:p14="http://schemas.microsoft.com/office/powerpoint/2010/main" val="919768792"/>
              </p:ext>
            </p:extLst>
          </p:nvPr>
        </p:nvGraphicFramePr>
        <p:xfrm>
          <a:off x="164554" y="714208"/>
          <a:ext cx="2331207" cy="3079188"/>
        </p:xfrm>
        <a:graphic>
          <a:graphicData uri="http://schemas.openxmlformats.org/drawingml/2006/table">
            <a:tbl>
              <a:tblPr/>
              <a:tblGrid>
                <a:gridCol w="948634">
                  <a:extLst>
                    <a:ext uri="{9D8B030D-6E8A-4147-A177-3AD203B41FA5}">
                      <a16:colId xmlns:a16="http://schemas.microsoft.com/office/drawing/2014/main" val="20000"/>
                    </a:ext>
                  </a:extLst>
                </a:gridCol>
                <a:gridCol w="629107">
                  <a:extLst>
                    <a:ext uri="{9D8B030D-6E8A-4147-A177-3AD203B41FA5}">
                      <a16:colId xmlns:a16="http://schemas.microsoft.com/office/drawing/2014/main" val="20001"/>
                    </a:ext>
                  </a:extLst>
                </a:gridCol>
                <a:gridCol w="753466">
                  <a:extLst>
                    <a:ext uri="{9D8B030D-6E8A-4147-A177-3AD203B41FA5}">
                      <a16:colId xmlns:a16="http://schemas.microsoft.com/office/drawing/2014/main" val="20002"/>
                    </a:ext>
                  </a:extLst>
                </a:gridCol>
              </a:tblGrid>
              <a:tr h="518760">
                <a:tc>
                  <a:txBody>
                    <a:bodyPr/>
                    <a:lstStyle/>
                    <a:p>
                      <a:pPr algn="ctr">
                        <a:lnSpc>
                          <a:spcPct val="150000"/>
                        </a:lnSpc>
                        <a:buNone/>
                      </a:pPr>
                      <a:r>
                        <a:rPr lang="en-US" sz="1000" b="1" strike="noStrike" spc="-1" dirty="0">
                          <a:solidFill>
                            <a:srgbClr val="000000"/>
                          </a:solidFill>
                          <a:latin typeface="Calibri" panose="020F0502020204030204" pitchFamily="34" charset="0"/>
                          <a:ea typeface="DejaVu Sans"/>
                          <a:cs typeface="Calibri" panose="020F0502020204030204" pitchFamily="34" charset="0"/>
                        </a:rPr>
                        <a:t>Method</a:t>
                      </a:r>
                      <a:endParaRPr lang="en-GB" sz="1000" b="1"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50000"/>
                        </a:lnSpc>
                        <a:buNone/>
                      </a:pPr>
                      <a:r>
                        <a:rPr lang="en-US" sz="1000" b="1" strike="noStrike" spc="-1" dirty="0" smtClean="0">
                          <a:solidFill>
                            <a:srgbClr val="000000"/>
                          </a:solidFill>
                          <a:latin typeface="Calibri" panose="020F0502020204030204" pitchFamily="34" charset="0"/>
                          <a:ea typeface="+mn-ea"/>
                          <a:cs typeface="Calibri" panose="020F0502020204030204" pitchFamily="34" charset="0"/>
                        </a:rPr>
                        <a:t>Accuracy</a:t>
                      </a:r>
                      <a:endParaRPr lang="en-GB" sz="1000" b="0"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50000"/>
                        </a:lnSpc>
                        <a:buNone/>
                      </a:pPr>
                      <a:r>
                        <a:rPr lang="en-US" sz="1000" b="1" strike="noStrike" spc="-1" dirty="0" smtClean="0">
                          <a:solidFill>
                            <a:srgbClr val="000000"/>
                          </a:solidFill>
                          <a:latin typeface="Calibri" panose="020F0502020204030204" pitchFamily="34" charset="0"/>
                          <a:ea typeface="+mn-ea"/>
                          <a:cs typeface="Calibri" panose="020F0502020204030204" pitchFamily="34" charset="0"/>
                        </a:rPr>
                        <a:t>Time</a:t>
                      </a:r>
                      <a:endParaRPr lang="en-GB" sz="1000" b="0"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24720">
                <a:tc>
                  <a:txBody>
                    <a:bodyPr/>
                    <a:lstStyle/>
                    <a:p>
                      <a:pPr algn="ctr">
                        <a:lnSpc>
                          <a:spcPct val="150000"/>
                        </a:lnSpc>
                        <a:buNone/>
                      </a:pPr>
                      <a:r>
                        <a:rPr lang="en-US" sz="1000" b="0" strike="noStrike" spc="-1" dirty="0" smtClean="0">
                          <a:solidFill>
                            <a:srgbClr val="6CA6CD"/>
                          </a:solidFill>
                          <a:latin typeface="Calibri" panose="020F0502020204030204" pitchFamily="34" charset="0"/>
                          <a:ea typeface="+mn-ea"/>
                          <a:cs typeface="Calibri" panose="020F0502020204030204" pitchFamily="34" charset="0"/>
                        </a:rPr>
                        <a:t>GR-Align</a:t>
                      </a:r>
                      <a:endParaRPr lang="en-GB" sz="1000" b="0"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50000"/>
                        </a:lnSpc>
                        <a:buNone/>
                      </a:pPr>
                      <a:r>
                        <a:rPr lang="en-US" sz="1000" b="0" strike="noStrike" spc="-1">
                          <a:solidFill>
                            <a:srgbClr val="6CA6CD"/>
                          </a:solidFill>
                          <a:latin typeface="Calibri" panose="020F0502020204030204" pitchFamily="34" charset="0"/>
                          <a:ea typeface="DejaVu Sans"/>
                          <a:cs typeface="Calibri" panose="020F0502020204030204" pitchFamily="34" charset="0"/>
                        </a:rPr>
                        <a:t>62.3%</a:t>
                      </a:r>
                      <a:endParaRPr lang="en-GB" sz="1000" b="0" strike="noStrike" spc="-1">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50000"/>
                        </a:lnSpc>
                        <a:buNone/>
                      </a:pPr>
                      <a:r>
                        <a:rPr lang="en-US" sz="1000" b="0" strike="noStrike" spc="-1">
                          <a:solidFill>
                            <a:srgbClr val="FF0000"/>
                          </a:solidFill>
                          <a:latin typeface="Calibri" panose="020F0502020204030204" pitchFamily="34" charset="0"/>
                          <a:ea typeface="DejaVu Sans"/>
                          <a:cs typeface="Calibri" panose="020F0502020204030204" pitchFamily="34" charset="0"/>
                        </a:rPr>
                        <a:t>59.2%</a:t>
                      </a:r>
                      <a:endParaRPr lang="en-GB" sz="1000" b="0" strike="noStrike" spc="-1">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42640">
                <a:tc>
                  <a:txBody>
                    <a:bodyPr/>
                    <a:lstStyle/>
                    <a:p>
                      <a:pPr algn="ctr">
                        <a:lnSpc>
                          <a:spcPct val="150000"/>
                        </a:lnSpc>
                        <a:buNone/>
                      </a:pPr>
                      <a:r>
                        <a:rPr lang="en-US" sz="1000" b="0" strike="noStrike" spc="-1" dirty="0" smtClean="0">
                          <a:solidFill>
                            <a:srgbClr val="FF0000"/>
                          </a:solidFill>
                          <a:latin typeface="Calibri" panose="020F0502020204030204" pitchFamily="34" charset="0"/>
                          <a:ea typeface="+mn-ea"/>
                          <a:cs typeface="Calibri" panose="020F0502020204030204" pitchFamily="34" charset="0"/>
                        </a:rPr>
                        <a:t>RMSD</a:t>
                      </a:r>
                      <a:endParaRPr lang="en-GB" sz="1000" b="0"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US" sz="1000" b="0" strike="noStrike" spc="-1" dirty="0">
                          <a:solidFill>
                            <a:srgbClr val="6CA6CD"/>
                          </a:solidFill>
                          <a:latin typeface="Calibri" panose="020F0502020204030204" pitchFamily="34" charset="0"/>
                          <a:ea typeface="DejaVu Sans"/>
                          <a:cs typeface="Calibri" panose="020F0502020204030204" pitchFamily="34" charset="0"/>
                        </a:rPr>
                        <a:t>2 min</a:t>
                      </a:r>
                      <a:endParaRPr lang="en-GB" sz="1000" b="0"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US" sz="1000" b="0" strike="noStrike" spc="-1" dirty="0">
                          <a:solidFill>
                            <a:srgbClr val="FF0000"/>
                          </a:solidFill>
                          <a:latin typeface="Calibri" panose="020F0502020204030204" pitchFamily="34" charset="0"/>
                          <a:ea typeface="DejaVu Sans"/>
                          <a:cs typeface="Calibri" panose="020F0502020204030204" pitchFamily="34" charset="0"/>
                        </a:rPr>
                        <a:t>1 h</a:t>
                      </a:r>
                      <a:endParaRPr lang="en-GB" sz="1000" b="0"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2426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00FF00"/>
                          </a:solidFill>
                          <a:latin typeface="Calibri" panose="020F0502020204030204" pitchFamily="34" charset="0"/>
                          <a:ea typeface="+mn-ea"/>
                          <a:cs typeface="Calibri" panose="020F0502020204030204" pitchFamily="34" charset="0"/>
                        </a:rPr>
                        <a:t>TM-Score</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00FF00"/>
                          </a:solidFill>
                          <a:latin typeface="Calibri" panose="020F0502020204030204" pitchFamily="34" charset="0"/>
                          <a:ea typeface="+mn-ea"/>
                          <a:cs typeface="Calibri" panose="020F0502020204030204" pitchFamily="34" charset="0"/>
                        </a:rPr>
                        <a:t>61.5%</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00FF00"/>
                          </a:solidFill>
                          <a:latin typeface="Calibri" panose="020F0502020204030204" pitchFamily="34" charset="0"/>
                          <a:ea typeface="+mn-ea"/>
                          <a:cs typeface="Calibri" panose="020F0502020204030204" pitchFamily="34" charset="0"/>
                        </a:rPr>
                        <a:t>9 h 20 min</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194924"/>
                  </a:ext>
                </a:extLst>
              </a:tr>
              <a:tr h="2426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A020F0"/>
                          </a:solidFill>
                          <a:latin typeface="Calibri" panose="020F0502020204030204" pitchFamily="34" charset="0"/>
                          <a:ea typeface="+mn-ea"/>
                          <a:cs typeface="Calibri" panose="020F0502020204030204" pitchFamily="34" charset="0"/>
                        </a:rPr>
                        <a:t>YH (10Rotation)</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A020F0"/>
                          </a:solidFill>
                          <a:latin typeface="Calibri" panose="020F0502020204030204" pitchFamily="34" charset="0"/>
                          <a:ea typeface="+mn-ea"/>
                          <a:cs typeface="Calibri" panose="020F0502020204030204" pitchFamily="34" charset="0"/>
                        </a:rPr>
                        <a:t>70.8%</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A020F0"/>
                          </a:solidFill>
                          <a:latin typeface="Calibri" panose="020F0502020204030204" pitchFamily="34" charset="0"/>
                          <a:ea typeface="+mn-ea"/>
                          <a:cs typeface="Calibri" panose="020F0502020204030204" pitchFamily="34" charset="0"/>
                        </a:rPr>
                        <a:t>10 min</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9696272"/>
                  </a:ext>
                </a:extLst>
              </a:tr>
              <a:tr h="2426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8B8B00"/>
                          </a:solidFill>
                          <a:latin typeface="Calibri" panose="020F0502020204030204" pitchFamily="34" charset="0"/>
                          <a:ea typeface="+mn-ea"/>
                          <a:cs typeface="Calibri" panose="020F0502020204030204" pitchFamily="34" charset="0"/>
                        </a:rPr>
                        <a:t>YH (2500Rotation)</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8B8B00"/>
                          </a:solidFill>
                          <a:latin typeface="Calibri" panose="020F0502020204030204" pitchFamily="34" charset="0"/>
                          <a:ea typeface="+mn-ea"/>
                          <a:cs typeface="Calibri" panose="020F0502020204030204" pitchFamily="34" charset="0"/>
                        </a:rPr>
                        <a:t>81.5%</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8B8B00"/>
                          </a:solidFill>
                          <a:latin typeface="Calibri" panose="020F0502020204030204" pitchFamily="34" charset="0"/>
                          <a:ea typeface="+mn-ea"/>
                          <a:cs typeface="Calibri" panose="020F0502020204030204" pitchFamily="34" charset="0"/>
                        </a:rPr>
                        <a:t>4h 10 min</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6458142"/>
                  </a:ext>
                </a:extLst>
              </a:tr>
              <a:tr h="2426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FFA500"/>
                          </a:solidFill>
                          <a:latin typeface="Calibri" panose="020F0502020204030204" pitchFamily="34" charset="0"/>
                          <a:ea typeface="+mn-ea"/>
                          <a:cs typeface="Calibri" panose="020F0502020204030204" pitchFamily="34" charset="0"/>
                        </a:rPr>
                        <a:t>TM-</a:t>
                      </a:r>
                      <a:r>
                        <a:rPr lang="en-US" sz="1000" b="0" strike="noStrike" spc="-1" dirty="0" err="1" smtClean="0">
                          <a:solidFill>
                            <a:srgbClr val="FFA500"/>
                          </a:solidFill>
                          <a:latin typeface="Calibri" panose="020F0502020204030204" pitchFamily="34" charset="0"/>
                          <a:ea typeface="+mn-ea"/>
                          <a:cs typeface="Calibri" panose="020F0502020204030204" pitchFamily="34" charset="0"/>
                        </a:rPr>
                        <a:t>Vec</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FFA500"/>
                          </a:solidFill>
                          <a:latin typeface="Calibri" panose="020F0502020204030204" pitchFamily="34" charset="0"/>
                          <a:ea typeface="+mn-ea"/>
                          <a:cs typeface="Calibri" panose="020F0502020204030204" pitchFamily="34" charset="0"/>
                        </a:rPr>
                        <a:t>100%</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FFA500"/>
                          </a:solidFill>
                          <a:latin typeface="Calibri" panose="020F0502020204030204" pitchFamily="34" charset="0"/>
                          <a:ea typeface="+mn-ea"/>
                          <a:cs typeface="Calibri" panose="020F0502020204030204" pitchFamily="34" charset="0"/>
                        </a:rPr>
                        <a:t>67 sec</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2288006"/>
                  </a:ext>
                </a:extLst>
              </a:tr>
              <a:tr h="242640">
                <a:tc>
                  <a:txBody>
                    <a:bodyPr/>
                    <a:lstStyle/>
                    <a:p>
                      <a:pPr algn="ctr">
                        <a:lnSpc>
                          <a:spcPct val="150000"/>
                        </a:lnSpc>
                        <a:buNone/>
                      </a:pPr>
                      <a:r>
                        <a:rPr lang="en-US" sz="1000" b="0" strike="noStrike" spc="-1" dirty="0" smtClean="0">
                          <a:solidFill>
                            <a:srgbClr val="FF00FF"/>
                          </a:solidFill>
                          <a:latin typeface="Calibri" panose="020F0502020204030204" pitchFamily="34" charset="0"/>
                          <a:ea typeface="+mn-ea"/>
                          <a:cs typeface="Calibri" panose="020F0502020204030204" pitchFamily="34" charset="0"/>
                        </a:rPr>
                        <a:t>CPE</a:t>
                      </a:r>
                      <a:endParaRPr lang="en-GB" sz="1000" b="0" strike="noStrike" spc="-1" dirty="0">
                        <a:latin typeface="Calibri" panose="020F0502020204030204" pitchFamily="34" charset="0"/>
                        <a:cs typeface="Calibri" panose="020F0502020204030204" pitchFamily="34" charset="0"/>
                      </a:endParaRPr>
                    </a:p>
                  </a:txBody>
                  <a:tcPr marL="68400" marR="68400" anchor="ct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FF00FF"/>
                          </a:solidFill>
                          <a:latin typeface="Calibri" panose="020F0502020204030204" pitchFamily="34" charset="0"/>
                          <a:ea typeface="+mn-ea"/>
                          <a:cs typeface="Calibri" panose="020F0502020204030204" pitchFamily="34" charset="0"/>
                        </a:rPr>
                        <a:t>100%</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strike="noStrike" spc="-1" dirty="0" smtClean="0">
                          <a:solidFill>
                            <a:srgbClr val="FF00FF"/>
                          </a:solidFill>
                          <a:latin typeface="Calibri" panose="020F0502020204030204" pitchFamily="34" charset="0"/>
                          <a:ea typeface="+mn-ea"/>
                          <a:cs typeface="Calibri" panose="020F0502020204030204" pitchFamily="34" charset="0"/>
                        </a:rPr>
                        <a:t>1 sec</a:t>
                      </a:r>
                      <a:endParaRPr lang="en-GB" sz="1000" b="0" strike="noStrike" spc="-1" dirty="0" smtClean="0">
                        <a:latin typeface="Calibri" panose="020F0502020204030204" pitchFamily="34" charset="0"/>
                        <a:cs typeface="Calibri" panose="020F0502020204030204" pitchFamily="34" charset="0"/>
                      </a:endParaRPr>
                    </a:p>
                  </a:txBody>
                  <a:tcPr marL="68400" marR="68400"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extLst>
                  <a:ext uri="{0D108BD9-81ED-4DB2-BD59-A6C34878D82A}">
                    <a16:rowId xmlns:a16="http://schemas.microsoft.com/office/drawing/2014/main" val="2040342653"/>
                  </a:ext>
                </a:extLst>
              </a:tr>
            </a:tbl>
          </a:graphicData>
        </a:graphic>
      </p:graphicFrame>
      <p:sp>
        <p:nvSpPr>
          <p:cNvPr id="125" name="TextBox 2"/>
          <p:cNvSpPr/>
          <p:nvPr/>
        </p:nvSpPr>
        <p:spPr>
          <a:xfrm>
            <a:off x="86283" y="291498"/>
            <a:ext cx="8517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a:solidFill>
                  <a:srgbClr val="000000"/>
                </a:solidFill>
                <a:latin typeface="Arial"/>
                <a:ea typeface="DejaVu Sans"/>
              </a:rPr>
              <a:t>Table2</a:t>
            </a:r>
            <a:endParaRPr lang="en-GB" sz="1800" b="0" strike="noStrike" spc="-1" dirty="0">
              <a:latin typeface="Arial"/>
            </a:endParaRPr>
          </a:p>
        </p:txBody>
      </p:sp>
      <p:grpSp>
        <p:nvGrpSpPr>
          <p:cNvPr id="5" name="Group 73"/>
          <p:cNvGrpSpPr/>
          <p:nvPr/>
        </p:nvGrpSpPr>
        <p:grpSpPr>
          <a:xfrm>
            <a:off x="3215883" y="3082320"/>
            <a:ext cx="3459723" cy="2351448"/>
            <a:chOff x="284040" y="1086714"/>
            <a:chExt cx="4553640" cy="3251286"/>
          </a:xfrm>
        </p:grpSpPr>
        <p:pic>
          <p:nvPicPr>
            <p:cNvPr id="6" name="Picture 87"/>
            <p:cNvPicPr/>
            <p:nvPr/>
          </p:nvPicPr>
          <p:blipFill>
            <a:blip r:embed="rId3"/>
            <a:srcRect l="14701" t="5039" r="14057" b="5771"/>
            <a:stretch/>
          </p:blipFill>
          <p:spPr>
            <a:xfrm>
              <a:off x="284040" y="1478160"/>
              <a:ext cx="2778840" cy="2859840"/>
            </a:xfrm>
            <a:prstGeom prst="rect">
              <a:avLst/>
            </a:prstGeom>
            <a:ln w="0">
              <a:noFill/>
            </a:ln>
          </p:spPr>
        </p:pic>
        <p:sp>
          <p:nvSpPr>
            <p:cNvPr id="7" name="Oval 1"/>
            <p:cNvSpPr/>
            <p:nvPr/>
          </p:nvSpPr>
          <p:spPr>
            <a:xfrm>
              <a:off x="1585080" y="2395440"/>
              <a:ext cx="167040" cy="499680"/>
            </a:xfrm>
            <a:prstGeom prst="ellipse">
              <a:avLst/>
            </a:prstGeom>
            <a:noFill/>
            <a:ln w="12700">
              <a:solidFill>
                <a:srgbClr val="000000"/>
              </a:solidFill>
              <a:prstDash val="sysDash"/>
            </a:ln>
          </p:spPr>
          <p:style>
            <a:lnRef idx="2">
              <a:schemeClr val="accent1">
                <a:shade val="50000"/>
              </a:schemeClr>
            </a:lnRef>
            <a:fillRef idx="1">
              <a:schemeClr val="accent1"/>
            </a:fillRef>
            <a:effectRef idx="0">
              <a:schemeClr val="accent1"/>
            </a:effectRef>
            <a:fontRef idx="minor"/>
          </p:style>
        </p:sp>
        <p:sp>
          <p:nvSpPr>
            <p:cNvPr id="8" name="Straight Connector 4"/>
            <p:cNvSpPr/>
            <p:nvPr/>
          </p:nvSpPr>
          <p:spPr>
            <a:xfrm flipV="1">
              <a:off x="1668600" y="1485720"/>
              <a:ext cx="2316600" cy="909720"/>
            </a:xfrm>
            <a:prstGeom prst="line">
              <a:avLst/>
            </a:prstGeom>
            <a:ln w="12700">
              <a:solidFill>
                <a:srgbClr val="000000"/>
              </a:solidFill>
              <a:prstDash val="dash"/>
            </a:ln>
          </p:spPr>
          <p:style>
            <a:lnRef idx="1">
              <a:schemeClr val="accent1"/>
            </a:lnRef>
            <a:fillRef idx="0">
              <a:schemeClr val="accent1"/>
            </a:fillRef>
            <a:effectRef idx="0">
              <a:schemeClr val="accent1"/>
            </a:effectRef>
            <a:fontRef idx="minor"/>
          </p:style>
        </p:sp>
        <p:sp>
          <p:nvSpPr>
            <p:cNvPr id="9" name="Straight Connector 9"/>
            <p:cNvSpPr/>
            <p:nvPr/>
          </p:nvSpPr>
          <p:spPr>
            <a:xfrm flipV="1">
              <a:off x="1666440" y="2834280"/>
              <a:ext cx="2489400" cy="73800"/>
            </a:xfrm>
            <a:prstGeom prst="line">
              <a:avLst/>
            </a:prstGeom>
            <a:ln w="12700">
              <a:solidFill>
                <a:srgbClr val="000000"/>
              </a:solidFill>
              <a:prstDash val="dash"/>
            </a:ln>
          </p:spPr>
          <p:style>
            <a:lnRef idx="1">
              <a:schemeClr val="accent1"/>
            </a:lnRef>
            <a:fillRef idx="0">
              <a:schemeClr val="accent1"/>
            </a:fillRef>
            <a:effectRef idx="0">
              <a:schemeClr val="accent1"/>
            </a:effectRef>
            <a:fontRef idx="minor"/>
          </p:style>
        </p:sp>
        <p:sp>
          <p:nvSpPr>
            <p:cNvPr id="10" name="TextBox 8"/>
            <p:cNvSpPr/>
            <p:nvPr/>
          </p:nvSpPr>
          <p:spPr>
            <a:xfrm>
              <a:off x="1324373" y="1099727"/>
              <a:ext cx="593176" cy="42354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400" b="0" strike="noStrike" spc="-1" dirty="0">
                  <a:solidFill>
                    <a:srgbClr val="000000"/>
                  </a:solidFill>
                  <a:latin typeface="Times New Roman"/>
                  <a:ea typeface="DejaVu Sans"/>
                </a:rPr>
                <a:t>12h</a:t>
              </a:r>
              <a:endParaRPr lang="en-GB" sz="1800" b="0" strike="noStrike" spc="-1" dirty="0">
                <a:latin typeface="Arial"/>
              </a:endParaRPr>
            </a:p>
          </p:txBody>
        </p:sp>
        <p:sp>
          <p:nvSpPr>
            <p:cNvPr id="11" name="TextBox 13"/>
            <p:cNvSpPr/>
            <p:nvPr/>
          </p:nvSpPr>
          <p:spPr>
            <a:xfrm>
              <a:off x="3792658" y="1086714"/>
              <a:ext cx="685840" cy="42354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400" b="0" strike="noStrike" spc="-1" dirty="0">
                  <a:solidFill>
                    <a:srgbClr val="000000"/>
                  </a:solidFill>
                  <a:latin typeface="Times New Roman"/>
                  <a:ea typeface="DejaVu Sans"/>
                </a:rPr>
                <a:t>130s</a:t>
              </a:r>
              <a:endParaRPr lang="en-GB" sz="1400" b="0" strike="noStrike" spc="-1" dirty="0">
                <a:latin typeface="Arial"/>
              </a:endParaRPr>
            </a:p>
          </p:txBody>
        </p:sp>
        <p:pic>
          <p:nvPicPr>
            <p:cNvPr id="12" name="Picture 10"/>
            <p:cNvPicPr/>
            <p:nvPr/>
          </p:nvPicPr>
          <p:blipFill>
            <a:blip r:embed="rId4"/>
            <a:stretch/>
          </p:blipFill>
          <p:spPr>
            <a:xfrm>
              <a:off x="3489840" y="1462320"/>
              <a:ext cx="1347840" cy="1404720"/>
            </a:xfrm>
            <a:prstGeom prst="rect">
              <a:avLst/>
            </a:prstGeom>
            <a:ln w="0">
              <a:noFill/>
            </a:ln>
          </p:spPr>
        </p:pic>
        <p:sp>
          <p:nvSpPr>
            <p:cNvPr id="13" name="Oval 17"/>
            <p:cNvSpPr/>
            <p:nvPr/>
          </p:nvSpPr>
          <p:spPr>
            <a:xfrm>
              <a:off x="317880" y="1511280"/>
              <a:ext cx="2697120" cy="277056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p:style>
        </p:sp>
        <p:sp>
          <p:nvSpPr>
            <p:cNvPr id="14" name="Oval 25"/>
            <p:cNvSpPr/>
            <p:nvPr/>
          </p:nvSpPr>
          <p:spPr>
            <a:xfrm>
              <a:off x="3481200" y="1481760"/>
              <a:ext cx="1349280" cy="1351800"/>
            </a:xfrm>
            <a:prstGeom prst="ellipse">
              <a:avLst/>
            </a:prstGeom>
            <a:noFill/>
            <a:ln w="19050">
              <a:solidFill>
                <a:srgbClr val="000000"/>
              </a:solidFill>
              <a:prstDash val="sysDash"/>
            </a:ln>
          </p:spPr>
          <p:style>
            <a:lnRef idx="2">
              <a:schemeClr val="accent1">
                <a:shade val="50000"/>
              </a:schemeClr>
            </a:lnRef>
            <a:fillRef idx="1">
              <a:schemeClr val="accent1"/>
            </a:fillRef>
            <a:effectRef idx="0">
              <a:schemeClr val="accent1"/>
            </a:effectRef>
            <a:fontRef idx="minor"/>
          </p:style>
        </p:sp>
      </p:grpSp>
      <p:pic>
        <p:nvPicPr>
          <p:cNvPr id="15" name="Picture 86"/>
          <p:cNvPicPr/>
          <p:nvPr/>
        </p:nvPicPr>
        <p:blipFill rotWithShape="1">
          <a:blip r:embed="rId5">
            <a:clrChange>
              <a:clrFrom>
                <a:srgbClr val="FFFFFF"/>
              </a:clrFrom>
              <a:clrTo>
                <a:srgbClr val="FFFFFF">
                  <a:alpha val="0"/>
                </a:srgbClr>
              </a:clrTo>
            </a:clrChange>
          </a:blip>
          <a:srcRect l="2922" t="10231" r="2144" b="11550"/>
          <a:stretch/>
        </p:blipFill>
        <p:spPr>
          <a:xfrm>
            <a:off x="6900209" y="3278618"/>
            <a:ext cx="3135764" cy="2087567"/>
          </a:xfrm>
          <a:prstGeom prst="rect">
            <a:avLst/>
          </a:prstGeom>
          <a:ln w="0">
            <a:noFill/>
          </a:ln>
        </p:spPr>
      </p:pic>
      <p:sp>
        <p:nvSpPr>
          <p:cNvPr id="2" name="TextBox 1"/>
          <p:cNvSpPr txBox="1"/>
          <p:nvPr/>
        </p:nvSpPr>
        <p:spPr>
          <a:xfrm>
            <a:off x="3041646" y="66216"/>
            <a:ext cx="338554" cy="369332"/>
          </a:xfrm>
          <a:prstGeom prst="rect">
            <a:avLst/>
          </a:prstGeom>
          <a:noFill/>
        </p:spPr>
        <p:txBody>
          <a:bodyPr wrap="none" rtlCol="0">
            <a:spAutoFit/>
          </a:bodyPr>
          <a:lstStyle/>
          <a:p>
            <a:r>
              <a:rPr lang="en-US" dirty="0" smtClean="0"/>
              <a:t>A</a:t>
            </a:r>
            <a:endParaRPr lang="fi-FI" dirty="0"/>
          </a:p>
        </p:txBody>
      </p:sp>
      <p:sp>
        <p:nvSpPr>
          <p:cNvPr id="17" name="TextBox 16"/>
          <p:cNvSpPr txBox="1"/>
          <p:nvPr/>
        </p:nvSpPr>
        <p:spPr>
          <a:xfrm>
            <a:off x="3041646" y="2909286"/>
            <a:ext cx="338554" cy="369332"/>
          </a:xfrm>
          <a:prstGeom prst="rect">
            <a:avLst/>
          </a:prstGeom>
          <a:noFill/>
        </p:spPr>
        <p:txBody>
          <a:bodyPr wrap="none" rtlCol="0">
            <a:spAutoFit/>
          </a:bodyPr>
          <a:lstStyle/>
          <a:p>
            <a:r>
              <a:rPr lang="en-US" dirty="0"/>
              <a:t>B</a:t>
            </a:r>
            <a:endParaRPr lang="fi-FI" dirty="0"/>
          </a:p>
        </p:txBody>
      </p:sp>
      <p:sp>
        <p:nvSpPr>
          <p:cNvPr id="18" name="TextBox 17"/>
          <p:cNvSpPr txBox="1"/>
          <p:nvPr/>
        </p:nvSpPr>
        <p:spPr>
          <a:xfrm>
            <a:off x="7010060" y="2909286"/>
            <a:ext cx="351378" cy="369332"/>
          </a:xfrm>
          <a:prstGeom prst="rect">
            <a:avLst/>
          </a:prstGeom>
          <a:noFill/>
        </p:spPr>
        <p:txBody>
          <a:bodyPr wrap="none" rtlCol="0">
            <a:spAutoFit/>
          </a:bodyPr>
          <a:lstStyle/>
          <a:p>
            <a:r>
              <a:rPr lang="en-US" dirty="0" smtClean="0"/>
              <a:t>C</a:t>
            </a:r>
            <a:endParaRPr lang="fi-FI" dirty="0"/>
          </a:p>
        </p:txBody>
      </p:sp>
      <mc:AlternateContent xmlns:mc="http://schemas.openxmlformats.org/markup-compatibility/2006" xmlns:a14="http://schemas.microsoft.com/office/drawing/2010/main">
        <mc:Choice Requires="a14">
          <p:sp>
            <p:nvSpPr>
              <p:cNvPr id="19" name="TextBox 1"/>
              <p:cNvSpPr txBox="1"/>
              <p:nvPr/>
            </p:nvSpPr>
            <p:spPr>
              <a:xfrm>
                <a:off x="3688761" y="5392274"/>
                <a:ext cx="1173960" cy="2757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fi-FI" sz="1050" smtClean="0">
                          <a:latin typeface="Cambria Math" panose="02040503050406030204" pitchFamily="18" charset="0"/>
                        </a:rPr>
                        <m:t>𝑅𝑢𝑛𝑛𝑖𝑛𝑔</m:t>
                      </m:r>
                      <m:r>
                        <a:rPr lang="fi-FI" sz="1050" b="0" i="0" smtClean="0">
                          <a:latin typeface="Cambria Math" panose="02040503050406030204" pitchFamily="18" charset="0"/>
                        </a:rPr>
                        <m:t> </m:t>
                      </m:r>
                      <m:r>
                        <a:rPr lang="fi-FI" sz="1050">
                          <a:latin typeface="Cambria Math" panose="02040503050406030204" pitchFamily="18" charset="0"/>
                        </a:rPr>
                        <m:t>𝑡𝑖𝑚𝑒</m:t>
                      </m:r>
                    </m:oMath>
                  </m:oMathPara>
                </a14:m>
                <a:endParaRPr sz="1050" dirty="0"/>
              </a:p>
            </p:txBody>
          </p:sp>
        </mc:Choice>
        <mc:Fallback xmlns="">
          <p:sp>
            <p:nvSpPr>
              <p:cNvPr id="19" name="TextBox 1"/>
              <p:cNvSpPr txBox="1">
                <a:spLocks noRot="1" noChangeAspect="1" noMove="1" noResize="1" noEditPoints="1" noAdjustHandles="1" noChangeArrowheads="1" noChangeShapeType="1" noTextEdit="1"/>
              </p:cNvSpPr>
              <p:nvPr/>
            </p:nvSpPr>
            <p:spPr>
              <a:xfrm>
                <a:off x="3688761" y="5392274"/>
                <a:ext cx="1173960" cy="275760"/>
              </a:xfrm>
              <a:prstGeom prst="rect">
                <a:avLst/>
              </a:prstGeom>
              <a:blipFill>
                <a:blip r:embed="rId6"/>
                <a:stretch>
                  <a:fillRect/>
                </a:stretch>
              </a:blipFill>
            </p:spPr>
            <p:txBody>
              <a:bodyPr/>
              <a:lstStyle/>
              <a:p>
                <a:r>
                  <a:rPr lang="fi-FI">
                    <a:noFill/>
                  </a:rPr>
                  <a:t> </a:t>
                </a:r>
              </a:p>
            </p:txBody>
          </p:sp>
        </mc:Fallback>
      </mc:AlternateContent>
      <mc:AlternateContent xmlns:mc="http://schemas.openxmlformats.org/markup-compatibility/2006" xmlns:a14="http://schemas.microsoft.com/office/drawing/2010/main">
        <mc:Choice Requires="a14">
          <p:sp>
            <p:nvSpPr>
              <p:cNvPr id="20" name="TextBox 2"/>
              <p:cNvSpPr txBox="1"/>
              <p:nvPr/>
            </p:nvSpPr>
            <p:spPr>
              <a:xfrm>
                <a:off x="7185749" y="5255470"/>
                <a:ext cx="1309027" cy="41508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lang="fa-IR" sz="1050" i="1" smtClean="0">
                              <a:latin typeface="Cambria Math" panose="02040503050406030204" pitchFamily="18" charset="0"/>
                            </a:rPr>
                          </m:ctrlPr>
                        </m:sSubPr>
                        <m:e>
                          <m:r>
                            <m:rPr>
                              <m:sty m:val="p"/>
                            </m:rPr>
                            <a:rPr lang="en-US" sz="1050" b="0" i="0" smtClean="0">
                              <a:latin typeface="Cambria Math" panose="02040503050406030204" pitchFamily="18" charset="0"/>
                            </a:rPr>
                            <m:t>efficiency</m:t>
                          </m:r>
                          <m:r>
                            <a:rPr lang="en-US" sz="1050" b="0" i="0" smtClean="0">
                              <a:latin typeface="Cambria Math" panose="02040503050406030204" pitchFamily="18" charset="0"/>
                            </a:rPr>
                            <m:t>=</m:t>
                          </m:r>
                          <m:r>
                            <a:rPr lang="fa-IR" sz="1050">
                              <a:latin typeface="Cambria Math" panose="02040503050406030204" pitchFamily="18" charset="0"/>
                            </a:rPr>
                            <m:t>𝑙𝑜𝑔</m:t>
                          </m:r>
                        </m:e>
                        <m:sub>
                          <m:r>
                            <a:rPr lang="fa-IR" sz="1050">
                              <a:latin typeface="Cambria Math" panose="02040503050406030204" pitchFamily="18" charset="0"/>
                            </a:rPr>
                            <m:t>10</m:t>
                          </m:r>
                        </m:sub>
                      </m:sSub>
                      <m:r>
                        <a:rPr lang="en-US" sz="1050" b="0" i="1" smtClean="0">
                          <a:latin typeface="Cambria Math" panose="02040503050406030204" pitchFamily="18" charset="0"/>
                        </a:rPr>
                        <m:t>(</m:t>
                      </m:r>
                      <m:f>
                        <m:fPr>
                          <m:ctrlPr>
                            <a:rPr lang="fa-IR" sz="1050" i="1">
                              <a:latin typeface="Cambria Math" panose="02040503050406030204" pitchFamily="18" charset="0"/>
                            </a:rPr>
                          </m:ctrlPr>
                        </m:fPr>
                        <m:num>
                          <m:r>
                            <a:rPr lang="fa-IR" sz="1050">
                              <a:latin typeface="Cambria Math" panose="02040503050406030204" pitchFamily="18" charset="0"/>
                            </a:rPr>
                            <m:t>𝐴𝑐𝑐𝑢𝑟𝑎𝑐𝑦</m:t>
                          </m:r>
                        </m:num>
                        <m:den>
                          <m:r>
                            <a:rPr lang="fa-IR" sz="1050">
                              <a:latin typeface="Cambria Math" panose="02040503050406030204" pitchFamily="18" charset="0"/>
                            </a:rPr>
                            <m:t>𝑇𝑖𝑚𝑒</m:t>
                          </m:r>
                        </m:den>
                      </m:f>
                      <m:r>
                        <a:rPr lang="en-US" sz="1050" b="0" i="1" smtClean="0">
                          <a:latin typeface="Cambria Math" panose="02040503050406030204" pitchFamily="18" charset="0"/>
                        </a:rPr>
                        <m:t>)</m:t>
                      </m:r>
                    </m:oMath>
                  </m:oMathPara>
                </a14:m>
                <a:endParaRPr sz="1050" dirty="0"/>
              </a:p>
            </p:txBody>
          </p:sp>
        </mc:Choice>
        <mc:Fallback xmlns="">
          <p:sp>
            <p:nvSpPr>
              <p:cNvPr id="20" name="TextBox 2"/>
              <p:cNvSpPr txBox="1">
                <a:spLocks noRot="1" noChangeAspect="1" noMove="1" noResize="1" noEditPoints="1" noAdjustHandles="1" noChangeArrowheads="1" noChangeShapeType="1" noTextEdit="1"/>
              </p:cNvSpPr>
              <p:nvPr/>
            </p:nvSpPr>
            <p:spPr>
              <a:xfrm>
                <a:off x="7185749" y="5255470"/>
                <a:ext cx="1309027" cy="415080"/>
              </a:xfrm>
              <a:prstGeom prst="rect">
                <a:avLst/>
              </a:prstGeom>
              <a:blipFill>
                <a:blip r:embed="rId7"/>
                <a:stretch>
                  <a:fillRect r="-40930"/>
                </a:stretch>
              </a:blipFill>
            </p:spPr>
            <p:txBody>
              <a:bodyPr/>
              <a:lstStyle/>
              <a:p>
                <a:r>
                  <a:rPr lang="fi-FI">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3"/>
          <p:cNvPicPr/>
          <p:nvPr/>
        </p:nvPicPr>
        <p:blipFill>
          <a:blip r:embed="rId2"/>
          <a:stretch/>
        </p:blipFill>
        <p:spPr>
          <a:xfrm>
            <a:off x="4996281" y="543558"/>
            <a:ext cx="4613674" cy="4703558"/>
          </a:xfrm>
          <a:prstGeom prst="rect">
            <a:avLst/>
          </a:prstGeom>
          <a:ln w="0">
            <a:noFill/>
          </a:ln>
        </p:spPr>
      </p:pic>
      <p:graphicFrame>
        <p:nvGraphicFramePr>
          <p:cNvPr id="142" name="Table 4"/>
          <p:cNvGraphicFramePr/>
          <p:nvPr>
            <p:extLst>
              <p:ext uri="{D42A27DB-BD31-4B8C-83A1-F6EECF244321}">
                <p14:modId xmlns:p14="http://schemas.microsoft.com/office/powerpoint/2010/main" val="2942968770"/>
              </p:ext>
            </p:extLst>
          </p:nvPr>
        </p:nvGraphicFramePr>
        <p:xfrm>
          <a:off x="109540" y="543558"/>
          <a:ext cx="3672419" cy="1570273"/>
        </p:xfrm>
        <a:graphic>
          <a:graphicData uri="http://schemas.openxmlformats.org/drawingml/2006/table">
            <a:tbl>
              <a:tblPr/>
              <a:tblGrid>
                <a:gridCol w="606715">
                  <a:extLst>
                    <a:ext uri="{9D8B030D-6E8A-4147-A177-3AD203B41FA5}">
                      <a16:colId xmlns:a16="http://schemas.microsoft.com/office/drawing/2014/main" val="20000"/>
                    </a:ext>
                  </a:extLst>
                </a:gridCol>
                <a:gridCol w="600481">
                  <a:extLst>
                    <a:ext uri="{9D8B030D-6E8A-4147-A177-3AD203B41FA5}">
                      <a16:colId xmlns:a16="http://schemas.microsoft.com/office/drawing/2014/main" val="20001"/>
                    </a:ext>
                  </a:extLst>
                </a:gridCol>
                <a:gridCol w="432540">
                  <a:extLst>
                    <a:ext uri="{9D8B030D-6E8A-4147-A177-3AD203B41FA5}">
                      <a16:colId xmlns:a16="http://schemas.microsoft.com/office/drawing/2014/main" val="20002"/>
                    </a:ext>
                  </a:extLst>
                </a:gridCol>
                <a:gridCol w="483766">
                  <a:extLst>
                    <a:ext uri="{9D8B030D-6E8A-4147-A177-3AD203B41FA5}">
                      <a16:colId xmlns:a16="http://schemas.microsoft.com/office/drawing/2014/main" val="20003"/>
                    </a:ext>
                  </a:extLst>
                </a:gridCol>
                <a:gridCol w="515894">
                  <a:extLst>
                    <a:ext uri="{9D8B030D-6E8A-4147-A177-3AD203B41FA5}">
                      <a16:colId xmlns:a16="http://schemas.microsoft.com/office/drawing/2014/main" val="20004"/>
                    </a:ext>
                  </a:extLst>
                </a:gridCol>
                <a:gridCol w="515894">
                  <a:extLst>
                    <a:ext uri="{9D8B030D-6E8A-4147-A177-3AD203B41FA5}">
                      <a16:colId xmlns:a16="http://schemas.microsoft.com/office/drawing/2014/main" val="20005"/>
                    </a:ext>
                  </a:extLst>
                </a:gridCol>
                <a:gridCol w="517129">
                  <a:extLst>
                    <a:ext uri="{9D8B030D-6E8A-4147-A177-3AD203B41FA5}">
                      <a16:colId xmlns:a16="http://schemas.microsoft.com/office/drawing/2014/main" val="20006"/>
                    </a:ext>
                  </a:extLst>
                </a:gridCol>
              </a:tblGrid>
              <a:tr h="239059">
                <a:tc rowSpan="2">
                  <a:txBody>
                    <a:bodyPr/>
                    <a:lstStyle/>
                    <a:p>
                      <a:pPr algn="ctr">
                        <a:lnSpc>
                          <a:spcPct val="107000"/>
                        </a:lnSpc>
                        <a:buNone/>
                      </a:pPr>
                      <a:r>
                        <a:rPr lang="fi-FI" sz="800" b="1" strike="noStrike" spc="-1">
                          <a:solidFill>
                            <a:srgbClr val="000000"/>
                          </a:solidFill>
                          <a:latin typeface="Arial"/>
                          <a:ea typeface="DejaVu Sans"/>
                        </a:rPr>
                        <a:t>Method</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rowSpan="2">
                  <a:txBody>
                    <a:bodyPr/>
                    <a:lstStyle/>
                    <a:p>
                      <a:pPr algn="ctr">
                        <a:lnSpc>
                          <a:spcPct val="107000"/>
                        </a:lnSpc>
                        <a:buNone/>
                      </a:pPr>
                      <a:r>
                        <a:rPr lang="fi-FI" sz="800" b="1" strike="noStrike" spc="-1">
                          <a:solidFill>
                            <a:srgbClr val="000000"/>
                          </a:solidFill>
                          <a:latin typeface="Arial"/>
                          <a:ea typeface="DejaVu Sans"/>
                        </a:rPr>
                        <a:t>Based</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rowSpan="2">
                  <a:txBody>
                    <a:bodyPr/>
                    <a:lstStyle/>
                    <a:p>
                      <a:pPr algn="ctr">
                        <a:lnSpc>
                          <a:spcPct val="107000"/>
                        </a:lnSpc>
                        <a:buNone/>
                      </a:pPr>
                      <a:r>
                        <a:rPr lang="fi-FI" sz="800" b="1" strike="noStrike" spc="-1">
                          <a:solidFill>
                            <a:srgbClr val="000000"/>
                          </a:solidFill>
                          <a:latin typeface="Arial"/>
                          <a:ea typeface="DejaVu Sans"/>
                        </a:rPr>
                        <a:t>Time</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lstStyle/>
                    <a:p>
                      <a:pPr algn="ctr">
                        <a:lnSpc>
                          <a:spcPct val="107000"/>
                        </a:lnSpc>
                        <a:buNone/>
                      </a:pPr>
                      <a:r>
                        <a:rPr lang="fi-FI" sz="800" b="1" strike="noStrike" spc="-1">
                          <a:solidFill>
                            <a:srgbClr val="000000"/>
                          </a:solidFill>
                          <a:latin typeface="Arial"/>
                          <a:ea typeface="DejaVu Sans"/>
                        </a:rPr>
                        <a:t>ARI</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fi-FI"/>
                    </a:p>
                  </a:txBody>
                  <a:tcPr marL="90000" marR="90000">
                    <a:lnL>
                      <a:noFill/>
                    </a:lnL>
                    <a:lnR>
                      <a:noFill/>
                    </a:lnR>
                    <a:lnT>
                      <a:noFill/>
                    </a:lnT>
                    <a:lnB>
                      <a:noFill/>
                    </a:lnB>
                    <a:solidFill>
                      <a:srgbClr val="729FCF"/>
                    </a:solidFill>
                  </a:tcPr>
                </a:tc>
                <a:tc gridSpan="2">
                  <a:txBody>
                    <a:bodyPr/>
                    <a:lstStyle/>
                    <a:p>
                      <a:pPr algn="ctr">
                        <a:lnSpc>
                          <a:spcPct val="107000"/>
                        </a:lnSpc>
                        <a:buNone/>
                      </a:pPr>
                      <a:r>
                        <a:rPr lang="fi-FI" sz="800" b="1" strike="noStrike" spc="-1">
                          <a:solidFill>
                            <a:srgbClr val="000000"/>
                          </a:solidFill>
                          <a:latin typeface="Arial"/>
                          <a:ea typeface="DejaVu Sans"/>
                        </a:rPr>
                        <a:t>CE</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fi-FI"/>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206349">
                <a:tc vMerge="1">
                  <a:txBody>
                    <a:bodyPr/>
                    <a:lstStyle/>
                    <a:p>
                      <a:endParaRPr lang="fi-FI"/>
                    </a:p>
                  </a:txBody>
                  <a:tcPr marL="90000" marR="90000">
                    <a:lnL>
                      <a:noFill/>
                    </a:lnL>
                    <a:lnR>
                      <a:noFill/>
                    </a:lnR>
                    <a:lnT>
                      <a:noFill/>
                    </a:lnT>
                    <a:lnB>
                      <a:noFill/>
                    </a:lnB>
                    <a:solidFill>
                      <a:srgbClr val="729FCF"/>
                    </a:solidFill>
                  </a:tcPr>
                </a:tc>
                <a:tc vMerge="1">
                  <a:txBody>
                    <a:bodyPr/>
                    <a:lstStyle/>
                    <a:p>
                      <a:endParaRPr lang="fi-FI"/>
                    </a:p>
                  </a:txBody>
                  <a:tcPr marL="90000" marR="90000">
                    <a:lnL>
                      <a:noFill/>
                    </a:lnL>
                    <a:lnR>
                      <a:noFill/>
                    </a:lnR>
                    <a:lnT>
                      <a:noFill/>
                    </a:lnT>
                    <a:lnB>
                      <a:noFill/>
                    </a:lnB>
                    <a:solidFill>
                      <a:srgbClr val="729FCF"/>
                    </a:solidFill>
                  </a:tcPr>
                </a:tc>
                <a:tc vMerge="1">
                  <a:txBody>
                    <a:bodyPr/>
                    <a:lstStyle/>
                    <a:p>
                      <a:endParaRPr lang="fi-FI"/>
                    </a:p>
                  </a:txBody>
                  <a:tcPr marL="90000" marR="90000">
                    <a:lnL>
                      <a:noFill/>
                    </a:lnL>
                    <a:lnR>
                      <a:noFill/>
                    </a:lnR>
                    <a:lnT>
                      <a:noFill/>
                    </a:lnT>
                    <a:lnB>
                      <a:noFill/>
                    </a:lnB>
                    <a:solidFill>
                      <a:srgbClr val="729FCF"/>
                    </a:solidFill>
                  </a:tcPr>
                </a:tc>
                <a:tc>
                  <a:txBody>
                    <a:bodyPr/>
                    <a:lstStyle/>
                    <a:p>
                      <a:pPr algn="ctr">
                        <a:lnSpc>
                          <a:spcPct val="107000"/>
                        </a:lnSpc>
                        <a:buNone/>
                      </a:pPr>
                      <a:r>
                        <a:rPr lang="fi-FI" sz="800" b="0" strike="noStrike" spc="-1">
                          <a:solidFill>
                            <a:srgbClr val="000000"/>
                          </a:solidFill>
                          <a:latin typeface="Arial"/>
                          <a:ea typeface="DejaVu Sans"/>
                        </a:rPr>
                        <a:t>3</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4</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3</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4</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06349">
                <a:tc>
                  <a:txBody>
                    <a:bodyPr/>
                    <a:lstStyle/>
                    <a:p>
                      <a:pPr algn="ctr">
                        <a:lnSpc>
                          <a:spcPct val="107000"/>
                        </a:lnSpc>
                        <a:buNone/>
                      </a:pPr>
                      <a:r>
                        <a:rPr lang="fi-FI" sz="800" b="1" strike="noStrike" spc="-1">
                          <a:solidFill>
                            <a:srgbClr val="FF0000"/>
                          </a:solidFill>
                          <a:latin typeface="Arial"/>
                          <a:ea typeface="DejaVu Sans"/>
                        </a:rPr>
                        <a:t>CPE</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sequence</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0.9 s</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0.5</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0.95</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0.22</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0.08</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06349">
                <a:tc>
                  <a:txBody>
                    <a:bodyPr/>
                    <a:lstStyle/>
                    <a:p>
                      <a:pPr algn="ctr">
                        <a:lnSpc>
                          <a:spcPct val="107000"/>
                        </a:lnSpc>
                        <a:buNone/>
                      </a:pPr>
                      <a:r>
                        <a:rPr lang="fi-FI" sz="800" b="1" strike="noStrike" spc="-1" dirty="0">
                          <a:solidFill>
                            <a:srgbClr val="FF0000"/>
                          </a:solidFill>
                          <a:latin typeface="Arial"/>
                          <a:ea typeface="DejaVu Sans"/>
                        </a:rPr>
                        <a:t>SPE</a:t>
                      </a:r>
                      <a:endParaRPr lang="en-GB" sz="800" b="0" strike="noStrike" spc="-1" dirty="0">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dirty="0" err="1">
                          <a:solidFill>
                            <a:srgbClr val="FF0000"/>
                          </a:solidFill>
                          <a:latin typeface="Arial"/>
                          <a:ea typeface="DejaVu Sans"/>
                        </a:rPr>
                        <a:t>structure</a:t>
                      </a:r>
                      <a:endParaRPr lang="en-GB" sz="800" b="0" strike="noStrike" spc="-1" dirty="0">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dirty="0">
                          <a:solidFill>
                            <a:srgbClr val="FF0000"/>
                          </a:solidFill>
                          <a:latin typeface="Arial"/>
                          <a:ea typeface="DejaVu Sans"/>
                        </a:rPr>
                        <a:t>3 m</a:t>
                      </a:r>
                      <a:endParaRPr lang="en-GB" sz="800" b="0" strike="noStrike" spc="-1" dirty="0">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dirty="0">
                          <a:solidFill>
                            <a:srgbClr val="FF0000"/>
                          </a:solidFill>
                          <a:latin typeface="Arial"/>
                          <a:ea typeface="DejaVu Sans"/>
                        </a:rPr>
                        <a:t>1</a:t>
                      </a:r>
                      <a:endParaRPr lang="en-GB" sz="800" b="0" strike="noStrike" spc="-1" dirty="0">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0.95</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FF0000"/>
                          </a:solidFill>
                          <a:latin typeface="Arial"/>
                          <a:ea typeface="DejaVu Sans"/>
                        </a:rPr>
                        <a:t>0</a:t>
                      </a:r>
                      <a:endParaRPr lang="en-GB" sz="800" b="0" strike="noStrike" spc="-1">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dirty="0">
                          <a:solidFill>
                            <a:srgbClr val="FF0000"/>
                          </a:solidFill>
                          <a:latin typeface="Arial"/>
                          <a:ea typeface="DejaVu Sans"/>
                        </a:rPr>
                        <a:t>0.08</a:t>
                      </a:r>
                      <a:endParaRPr lang="en-GB" sz="800" b="0" strike="noStrike" spc="-1" dirty="0">
                        <a:solidFill>
                          <a:srgbClr val="FF0000"/>
                        </a:solidFill>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206349">
                <a:tc>
                  <a:txBody>
                    <a:bodyPr/>
                    <a:lstStyle/>
                    <a:p>
                      <a:pPr algn="ctr">
                        <a:lnSpc>
                          <a:spcPct val="107000"/>
                        </a:lnSpc>
                        <a:buNone/>
                      </a:pPr>
                      <a:r>
                        <a:rPr lang="fi-FI" sz="800" b="1" strike="noStrike" spc="-1">
                          <a:solidFill>
                            <a:srgbClr val="000000"/>
                          </a:solidFill>
                          <a:latin typeface="Arial"/>
                          <a:ea typeface="DejaVu Sans"/>
                        </a:rPr>
                        <a:t>RMSD</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structure</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70 m</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0.5</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0.5</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dirty="0">
                          <a:solidFill>
                            <a:srgbClr val="000000"/>
                          </a:solidFill>
                          <a:latin typeface="Arial"/>
                          <a:ea typeface="DejaVu Sans"/>
                        </a:rPr>
                        <a:t>0.22</a:t>
                      </a:r>
                      <a:endParaRPr lang="en-GB" sz="800" b="0" strike="noStrike" spc="-1" dirty="0">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0.22</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206349">
                <a:tc>
                  <a:txBody>
                    <a:bodyPr/>
                    <a:lstStyle/>
                    <a:p>
                      <a:pPr algn="ctr">
                        <a:lnSpc>
                          <a:spcPct val="107000"/>
                        </a:lnSpc>
                        <a:buNone/>
                      </a:pPr>
                      <a:r>
                        <a:rPr lang="fi-FI" sz="800" b="1" strike="noStrike" spc="-1">
                          <a:solidFill>
                            <a:srgbClr val="000000"/>
                          </a:solidFill>
                          <a:latin typeface="Arial"/>
                          <a:ea typeface="DejaVu Sans"/>
                        </a:rPr>
                        <a:t>TM score</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structure</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9.7 h</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0.5</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0.56</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dirty="0">
                          <a:solidFill>
                            <a:srgbClr val="000000"/>
                          </a:solidFill>
                          <a:latin typeface="Arial"/>
                          <a:ea typeface="DejaVu Sans"/>
                        </a:rPr>
                        <a:t>0.22</a:t>
                      </a:r>
                      <a:endParaRPr lang="en-GB" sz="800" b="0" strike="noStrike" spc="-1" dirty="0">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0.17</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206349">
                <a:tc>
                  <a:txBody>
                    <a:bodyPr/>
                    <a:lstStyle/>
                    <a:p>
                      <a:pPr algn="ctr">
                        <a:lnSpc>
                          <a:spcPct val="107000"/>
                        </a:lnSpc>
                        <a:buNone/>
                      </a:pPr>
                      <a:r>
                        <a:rPr lang="fi-FI" sz="800" b="1" strike="noStrike" spc="-1" dirty="0">
                          <a:solidFill>
                            <a:srgbClr val="000000"/>
                          </a:solidFill>
                          <a:latin typeface="Arial"/>
                          <a:ea typeface="DejaVu Sans"/>
                        </a:rPr>
                        <a:t>TM-</a:t>
                      </a:r>
                      <a:r>
                        <a:rPr lang="fi-FI" sz="800" b="1" strike="noStrike" spc="-1" dirty="0" err="1">
                          <a:solidFill>
                            <a:srgbClr val="000000"/>
                          </a:solidFill>
                          <a:latin typeface="Arial"/>
                          <a:ea typeface="DejaVu Sans"/>
                        </a:rPr>
                        <a:t>Vec</a:t>
                      </a:r>
                      <a:endParaRPr lang="en-GB" sz="800" b="0" strike="noStrike" spc="-1" dirty="0">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sequence</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63 s</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0.16</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0.48</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a:solidFill>
                            <a:srgbClr val="000000"/>
                          </a:solidFill>
                          <a:latin typeface="Arial"/>
                          <a:ea typeface="DejaVu Sans"/>
                        </a:rPr>
                        <a:t>0.34</a:t>
                      </a:r>
                      <a:endParaRPr lang="en-GB" sz="800" b="0" strike="noStrike" spc="-1">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7000"/>
                        </a:lnSpc>
                        <a:buNone/>
                      </a:pPr>
                      <a:r>
                        <a:rPr lang="fi-FI" sz="800" b="0" strike="noStrike" spc="-1" dirty="0">
                          <a:solidFill>
                            <a:srgbClr val="000000"/>
                          </a:solidFill>
                          <a:latin typeface="Arial"/>
                          <a:ea typeface="DejaVu Sans"/>
                        </a:rPr>
                        <a:t>0.22</a:t>
                      </a:r>
                      <a:endParaRPr lang="en-GB" sz="800" b="0" strike="noStrike" spc="-1" dirty="0">
                        <a:latin typeface="Arial"/>
                      </a:endParaRPr>
                    </a:p>
                  </a:txBody>
                  <a:tcPr marL="68400" marR="6840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bl>
          </a:graphicData>
        </a:graphic>
      </p:graphicFrame>
      <p:pic>
        <p:nvPicPr>
          <p:cNvPr id="143" name="Picture 142"/>
          <p:cNvPicPr/>
          <p:nvPr/>
        </p:nvPicPr>
        <p:blipFill rotWithShape="1">
          <a:blip r:embed="rId3"/>
          <a:srcRect t="2278" b="2194"/>
          <a:stretch/>
        </p:blipFill>
        <p:spPr>
          <a:xfrm>
            <a:off x="168250" y="3072382"/>
            <a:ext cx="3176928" cy="2574951"/>
          </a:xfrm>
          <a:prstGeom prst="rect">
            <a:avLst/>
          </a:prstGeom>
          <a:ln w="0">
            <a:noFill/>
          </a:ln>
        </p:spPr>
      </p:pic>
      <p:sp>
        <p:nvSpPr>
          <p:cNvPr id="2" name="TextBox 1"/>
          <p:cNvSpPr txBox="1"/>
          <p:nvPr/>
        </p:nvSpPr>
        <p:spPr>
          <a:xfrm>
            <a:off x="1" y="2933882"/>
            <a:ext cx="1215397" cy="276999"/>
          </a:xfrm>
          <a:prstGeom prst="rect">
            <a:avLst/>
          </a:prstGeom>
          <a:noFill/>
        </p:spPr>
        <p:txBody>
          <a:bodyPr wrap="none" rtlCol="0">
            <a:spAutoFit/>
          </a:bodyPr>
          <a:lstStyle/>
          <a:p>
            <a:r>
              <a:rPr lang="en-US" sz="1200" dirty="0" smtClean="0"/>
              <a:t>Supplementary</a:t>
            </a:r>
            <a:endParaRPr lang="fi-FI" dirty="0"/>
          </a:p>
        </p:txBody>
      </p:sp>
      <p:sp>
        <p:nvSpPr>
          <p:cNvPr id="6" name="TextBox 2"/>
          <p:cNvSpPr/>
          <p:nvPr/>
        </p:nvSpPr>
        <p:spPr>
          <a:xfrm>
            <a:off x="109540" y="175680"/>
            <a:ext cx="860726"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smtClean="0">
                <a:solidFill>
                  <a:srgbClr val="000000"/>
                </a:solidFill>
                <a:latin typeface="Arial"/>
                <a:ea typeface="DejaVu Sans"/>
              </a:rPr>
              <a:t>Table3</a:t>
            </a:r>
            <a:endParaRPr lang="en-GB" sz="1800" b="0" strike="noStrike" spc="-1" dirty="0">
              <a:latin typeface="Arial"/>
            </a:endParaRPr>
          </a:p>
        </p:txBody>
      </p:sp>
      <p:sp>
        <p:nvSpPr>
          <p:cNvPr id="3" name="Rectangle 2"/>
          <p:cNvSpPr/>
          <p:nvPr/>
        </p:nvSpPr>
        <p:spPr>
          <a:xfrm>
            <a:off x="54770" y="2113831"/>
            <a:ext cx="3781958" cy="438197"/>
          </a:xfrm>
          <a:prstGeom prst="rect">
            <a:avLst/>
          </a:prstGeom>
        </p:spPr>
        <p:txBody>
          <a:bodyPr wrap="square">
            <a:spAutoFit/>
          </a:bodyPr>
          <a:lstStyle/>
          <a:p>
            <a:pPr>
              <a:lnSpc>
                <a:spcPct val="107000"/>
              </a:lnSpc>
              <a:spcAft>
                <a:spcPts val="800"/>
              </a:spcAft>
            </a:pPr>
            <a:r>
              <a:rPr lang="en-US" sz="700" b="1" dirty="0">
                <a:solidFill>
                  <a:srgbClr val="000000"/>
                </a:solidFill>
                <a:latin typeface="Arial" panose="020B0604020202020204" pitchFamily="34" charset="0"/>
                <a:ea typeface="Calibri" panose="020F0502020204030204" pitchFamily="34" charset="0"/>
              </a:rPr>
              <a:t>Table 3.</a:t>
            </a:r>
            <a:r>
              <a:rPr lang="en-US" sz="700" dirty="0">
                <a:solidFill>
                  <a:srgbClr val="000000"/>
                </a:solidFill>
                <a:latin typeface="Arial" panose="020B0604020202020204" pitchFamily="34" charset="0"/>
                <a:ea typeface="Calibri" panose="020F0502020204030204" pitchFamily="34" charset="0"/>
              </a:rPr>
              <a:t> Performance evaluation statistics of hierarchical clustering in the Adjusted Rand Index (ARI), Class Error (CE) and running time of various methods, using the Spike datasets. ARI and CE values were obtained for </a:t>
            </a:r>
            <a:r>
              <a:rPr lang="en-US" sz="700" dirty="0" err="1">
                <a:solidFill>
                  <a:srgbClr val="000000"/>
                </a:solidFill>
                <a:latin typeface="Arial" panose="020B0604020202020204" pitchFamily="34" charset="0"/>
                <a:ea typeface="Calibri" panose="020F0502020204030204" pitchFamily="34" charset="0"/>
              </a:rPr>
              <a:t>cuttree</a:t>
            </a:r>
            <a:r>
              <a:rPr lang="en-US" sz="700" dirty="0">
                <a:solidFill>
                  <a:srgbClr val="000000"/>
                </a:solidFill>
                <a:latin typeface="Arial" panose="020B0604020202020204" pitchFamily="34" charset="0"/>
                <a:ea typeface="Calibri" panose="020F0502020204030204" pitchFamily="34" charset="0"/>
              </a:rPr>
              <a:t> thresholds 3 and 4.</a:t>
            </a:r>
            <a:endParaRPr lang="fi-FI" sz="900" dirty="0">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3925</TotalTime>
  <Words>168</Words>
  <Application>Microsoft Office PowerPoint</Application>
  <PresentationFormat>Custom</PresentationFormat>
  <Paragraphs>79</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Cambria Math</vt:lpstr>
      <vt:lpstr>DejaVu Sans</vt:lpstr>
      <vt:lpstr>Symbol</vt:lpstr>
      <vt:lpstr>Times New Roman</vt:lpstr>
      <vt:lpstr>Wingdings</vt:lpstr>
      <vt:lpstr>Office Theme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Choopanian, Peyman</cp:lastModifiedBy>
  <cp:revision>102</cp:revision>
  <dcterms:created xsi:type="dcterms:W3CDTF">2023-09-14T16:32:35Z</dcterms:created>
  <dcterms:modified xsi:type="dcterms:W3CDTF">2024-04-24T12:40:25Z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4</vt:i4>
  </property>
</Properties>
</file>