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E752-8190-12E9-19FD-268737A1D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41BCCC54-FC20-05F9-5EE9-D8069BEA7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8B5CC249-698D-6CD4-9938-7A968EB11CA5}"/>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CB72723B-3B03-FB44-2814-3230AD57B60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EFF5B4C-8582-3647-83DF-02163FB55FFB}"/>
              </a:ext>
            </a:extLst>
          </p:cNvPr>
          <p:cNvSpPr>
            <a:spLocks noGrp="1"/>
          </p:cNvSpPr>
          <p:nvPr>
            <p:ph type="sldNum" sz="quarter" idx="12"/>
          </p:nvPr>
        </p:nvSpPr>
        <p:spPr/>
        <p:txBody>
          <a:bodyPr/>
          <a:lstStyle/>
          <a:p>
            <a:fld id="{51E6B533-DAE5-43CD-A870-FF0B4106402B}" type="slidenum">
              <a:rPr lang="en-AE" smtClean="0"/>
              <a:t>‹#›</a:t>
            </a:fld>
            <a:endParaRPr lang="en-AE"/>
          </a:p>
        </p:txBody>
      </p:sp>
      <p:sp>
        <p:nvSpPr>
          <p:cNvPr id="7" name="Rectangle 6">
            <a:extLst>
              <a:ext uri="{FF2B5EF4-FFF2-40B4-BE49-F238E27FC236}">
                <a16:creationId xmlns:a16="http://schemas.microsoft.com/office/drawing/2014/main" id="{D5BAE6CA-41EC-67A0-411D-F71F6AC3BD0E}"/>
              </a:ext>
            </a:extLst>
          </p:cNvPr>
          <p:cNvSpPr/>
          <p:nvPr userDrawn="1"/>
        </p:nvSpPr>
        <p:spPr>
          <a:xfrm>
            <a:off x="0" y="0"/>
            <a:ext cx="12192000" cy="492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B23836E0-5C59-BE1D-DFD9-3FA62DAB2F7E}"/>
              </a:ext>
            </a:extLst>
          </p:cNvPr>
          <p:cNvSpPr/>
          <p:nvPr userDrawn="1"/>
        </p:nvSpPr>
        <p:spPr>
          <a:xfrm>
            <a:off x="0" y="6538912"/>
            <a:ext cx="12192000"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60249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09F9-FA46-FA95-EF91-876E6B628B34}"/>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BD7302A-BE6B-3668-C4D9-F92124A2D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DDE0B99-19D6-B265-A0EE-9D4E50FF5E54}"/>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6745B13D-CD87-0C60-938D-99E7EAEF241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91B2D30-9B94-2850-B764-92DD23766425}"/>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337326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8437B-E9EC-914E-5ABC-B64AAB20B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70237D3-C8A8-ECF7-E38B-DF2F53970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BAC6BAA-0C8D-74F3-D3F1-449BB79A97A9}"/>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8D30F03C-8987-9342-2872-7D391C450B7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EC96C37-3291-ABDA-75ED-342C5D673251}"/>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34553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5652-08BA-7A92-91F3-3BBBFE78782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6B6E4A7F-A617-9EC5-7D14-7D0DA3E4D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B7DA501-879D-868F-4528-BB9FE763A49F}"/>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FA9AFE57-4CFB-6668-3157-83DE2A9B927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8C27314-6B44-9833-56CA-6EC14ACF0E1A}"/>
              </a:ext>
            </a:extLst>
          </p:cNvPr>
          <p:cNvSpPr>
            <a:spLocks noGrp="1"/>
          </p:cNvSpPr>
          <p:nvPr>
            <p:ph type="sldNum" sz="quarter" idx="12"/>
          </p:nvPr>
        </p:nvSpPr>
        <p:spPr/>
        <p:txBody>
          <a:bodyPr/>
          <a:lstStyle/>
          <a:p>
            <a:fld id="{51E6B533-DAE5-43CD-A870-FF0B4106402B}" type="slidenum">
              <a:rPr lang="en-AE" smtClean="0"/>
              <a:t>‹#›</a:t>
            </a:fld>
            <a:endParaRPr lang="en-AE"/>
          </a:p>
        </p:txBody>
      </p:sp>
      <p:sp>
        <p:nvSpPr>
          <p:cNvPr id="7" name="Rectangle 6">
            <a:extLst>
              <a:ext uri="{FF2B5EF4-FFF2-40B4-BE49-F238E27FC236}">
                <a16:creationId xmlns:a16="http://schemas.microsoft.com/office/drawing/2014/main" id="{2183D83F-FF2B-0713-0C3F-A6CB7692372F}"/>
              </a:ext>
            </a:extLst>
          </p:cNvPr>
          <p:cNvSpPr/>
          <p:nvPr userDrawn="1"/>
        </p:nvSpPr>
        <p:spPr>
          <a:xfrm>
            <a:off x="0" y="0"/>
            <a:ext cx="12192000" cy="492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Rectangle 8">
            <a:extLst>
              <a:ext uri="{FF2B5EF4-FFF2-40B4-BE49-F238E27FC236}">
                <a16:creationId xmlns:a16="http://schemas.microsoft.com/office/drawing/2014/main" id="{5BA21475-F91C-7B88-3E4F-78E6E9633C49}"/>
              </a:ext>
            </a:extLst>
          </p:cNvPr>
          <p:cNvSpPr/>
          <p:nvPr userDrawn="1"/>
        </p:nvSpPr>
        <p:spPr>
          <a:xfrm>
            <a:off x="0" y="6538912"/>
            <a:ext cx="12192000"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10922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9D39-6126-F838-5585-665CB0F38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ABC0136F-361F-9A32-C9E3-40418E651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83AE9-4C1C-6722-2232-6E4BF879C1ED}"/>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CD3F884F-4E70-74C9-7C89-844FF97A329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1B3AFB7-DCB6-71B8-7CD2-8EDB3084F1B4}"/>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237868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EA6F-B8FE-1F3E-EBAB-2742EC65EA3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497AA72-05FB-FBD5-B59D-F3F699859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9F7BE1A5-448B-99EF-CF76-1C23D3D50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0C50B56D-3097-A858-A6F1-CD815A1A5C2B}"/>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6" name="Footer Placeholder 5">
            <a:extLst>
              <a:ext uri="{FF2B5EF4-FFF2-40B4-BE49-F238E27FC236}">
                <a16:creationId xmlns:a16="http://schemas.microsoft.com/office/drawing/2014/main" id="{987424F0-69A4-72DA-6580-BF6580A085E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57306D6-9188-174B-F0B6-D80D9577A44D}"/>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279757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72A-C83F-3732-21E5-E8D9721A993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E487EAA1-E280-18F4-A916-4DACDDDB1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A3C9CC-82EF-840E-1E74-419324BC5F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F62B0A0-A0F7-8829-057C-C0E968129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9B50F-6210-D99D-2ADF-6895F61C5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48D80844-46BF-6003-BB5B-31047C7BD2D0}"/>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8" name="Footer Placeholder 7">
            <a:extLst>
              <a:ext uri="{FF2B5EF4-FFF2-40B4-BE49-F238E27FC236}">
                <a16:creationId xmlns:a16="http://schemas.microsoft.com/office/drawing/2014/main" id="{B1D94659-FB0D-C64D-5579-59E50907B3E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5B8B4B67-0F53-80AA-F111-82E1897A59D9}"/>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96713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7F24-978E-2FF8-2EFD-A1C1328F0FBE}"/>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8902E7DB-EE12-FA2B-FF70-D69894F25580}"/>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4" name="Footer Placeholder 3">
            <a:extLst>
              <a:ext uri="{FF2B5EF4-FFF2-40B4-BE49-F238E27FC236}">
                <a16:creationId xmlns:a16="http://schemas.microsoft.com/office/drawing/2014/main" id="{DF11E1EC-D3AB-E401-57D5-201D20ABE183}"/>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683AA565-C278-2B00-F018-D6962D51897E}"/>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26890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71CFF-037A-C7DD-3034-A8B761FC06CD}"/>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3" name="Footer Placeholder 2">
            <a:extLst>
              <a:ext uri="{FF2B5EF4-FFF2-40B4-BE49-F238E27FC236}">
                <a16:creationId xmlns:a16="http://schemas.microsoft.com/office/drawing/2014/main" id="{DB06E4A6-A13C-C4E5-D78E-CD7BE6E4EB7A}"/>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3A4BD93C-B214-FD9F-EA9F-691472A48011}"/>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345383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6B45-311E-8564-A91D-C172DA70A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CCDDE469-99FE-0503-470A-0CF24EE43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8E912CC-8D4F-312A-A728-CDE0BE9BB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6B1E8-9B86-2C4C-9682-14BA9E7E1F90}"/>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6" name="Footer Placeholder 5">
            <a:extLst>
              <a:ext uri="{FF2B5EF4-FFF2-40B4-BE49-F238E27FC236}">
                <a16:creationId xmlns:a16="http://schemas.microsoft.com/office/drawing/2014/main" id="{D6E2B86A-E57A-C0A7-2312-D8548E223E5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AFFC008-BEF3-7C48-695D-8F05575F90CE}"/>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53008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9FB-894B-5F76-90B4-5A053BA4F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F3A5206-CA0F-EFCD-70A4-DCB0981CD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093B95C-E3E4-37E9-3682-070A53B4A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5477F-94F2-7DC0-709A-58ACC1CB4F79}"/>
              </a:ext>
            </a:extLst>
          </p:cNvPr>
          <p:cNvSpPr>
            <a:spLocks noGrp="1"/>
          </p:cNvSpPr>
          <p:nvPr>
            <p:ph type="dt" sz="half" idx="10"/>
          </p:nvPr>
        </p:nvSpPr>
        <p:spPr/>
        <p:txBody>
          <a:bodyPr/>
          <a:lstStyle/>
          <a:p>
            <a:fld id="{12239EC2-62D3-4182-BC00-3464C866750D}" type="datetimeFigureOut">
              <a:rPr lang="en-AE" smtClean="0"/>
              <a:t>04/12/2022</a:t>
            </a:fld>
            <a:endParaRPr lang="en-AE"/>
          </a:p>
        </p:txBody>
      </p:sp>
      <p:sp>
        <p:nvSpPr>
          <p:cNvPr id="6" name="Footer Placeholder 5">
            <a:extLst>
              <a:ext uri="{FF2B5EF4-FFF2-40B4-BE49-F238E27FC236}">
                <a16:creationId xmlns:a16="http://schemas.microsoft.com/office/drawing/2014/main" id="{07393781-A38C-B1C0-20FF-AA613B5AAD6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989FD55-FCBD-7515-0414-C1B88A99C150}"/>
              </a:ext>
            </a:extLst>
          </p:cNvPr>
          <p:cNvSpPr>
            <a:spLocks noGrp="1"/>
          </p:cNvSpPr>
          <p:nvPr>
            <p:ph type="sldNum" sz="quarter" idx="12"/>
          </p:nvPr>
        </p:nvSpPr>
        <p:spPr/>
        <p:txBody>
          <a:bodyPr/>
          <a:lstStyle/>
          <a:p>
            <a:fld id="{51E6B533-DAE5-43CD-A870-FF0B4106402B}" type="slidenum">
              <a:rPr lang="en-AE" smtClean="0"/>
              <a:t>‹#›</a:t>
            </a:fld>
            <a:endParaRPr lang="en-AE"/>
          </a:p>
        </p:txBody>
      </p:sp>
    </p:spTree>
    <p:extLst>
      <p:ext uri="{BB962C8B-B14F-4D97-AF65-F5344CB8AC3E}">
        <p14:creationId xmlns:p14="http://schemas.microsoft.com/office/powerpoint/2010/main" val="208820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77E08-679B-D65B-1AFB-15EE8EB1D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C37162B-C25F-D115-6480-45792214A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D1B0588-CBCF-A112-0BCC-FFBDF9782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39EC2-62D3-4182-BC00-3464C866750D}" type="datetimeFigureOut">
              <a:rPr lang="en-AE" smtClean="0"/>
              <a:t>04/12/2022</a:t>
            </a:fld>
            <a:endParaRPr lang="en-AE"/>
          </a:p>
        </p:txBody>
      </p:sp>
      <p:sp>
        <p:nvSpPr>
          <p:cNvPr id="5" name="Footer Placeholder 4">
            <a:extLst>
              <a:ext uri="{FF2B5EF4-FFF2-40B4-BE49-F238E27FC236}">
                <a16:creationId xmlns:a16="http://schemas.microsoft.com/office/drawing/2014/main" id="{4FA27E62-2F2F-0379-5E34-57029AB52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3557CC-B717-3C32-0592-D7C6055CB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6B533-DAE5-43CD-A870-FF0B4106402B}" type="slidenum">
              <a:rPr lang="en-AE" smtClean="0"/>
              <a:t>‹#›</a:t>
            </a:fld>
            <a:endParaRPr lang="en-AE"/>
          </a:p>
        </p:txBody>
      </p:sp>
    </p:spTree>
    <p:extLst>
      <p:ext uri="{BB962C8B-B14F-4D97-AF65-F5344CB8AC3E}">
        <p14:creationId xmlns:p14="http://schemas.microsoft.com/office/powerpoint/2010/main" val="294191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81C7-E15A-FAA2-B183-2732B1ED1455}"/>
              </a:ext>
            </a:extLst>
          </p:cNvPr>
          <p:cNvSpPr>
            <a:spLocks noGrp="1"/>
          </p:cNvSpPr>
          <p:nvPr>
            <p:ph type="ctrTitle"/>
          </p:nvPr>
        </p:nvSpPr>
        <p:spPr/>
        <p:txBody>
          <a:bodyPr>
            <a:normAutofit fontScale="90000"/>
          </a:bodyPr>
          <a:lstStyle/>
          <a:p>
            <a:r>
              <a:rPr lang="en-US" dirty="0"/>
              <a:t>Impact of Inflation and Exchange Rate Volatility on Economic Growth</a:t>
            </a:r>
            <a:endParaRPr lang="en-AE" dirty="0"/>
          </a:p>
        </p:txBody>
      </p:sp>
      <p:sp>
        <p:nvSpPr>
          <p:cNvPr id="3" name="Subtitle 2">
            <a:extLst>
              <a:ext uri="{FF2B5EF4-FFF2-40B4-BE49-F238E27FC236}">
                <a16:creationId xmlns:a16="http://schemas.microsoft.com/office/drawing/2014/main" id="{898B7E51-D2A0-EC5C-C35F-4B045A444A21}"/>
              </a:ext>
            </a:extLst>
          </p:cNvPr>
          <p:cNvSpPr>
            <a:spLocks noGrp="1"/>
          </p:cNvSpPr>
          <p:nvPr>
            <p:ph type="subTitle" idx="1"/>
          </p:nvPr>
        </p:nvSpPr>
        <p:spPr/>
        <p:txBody>
          <a:bodyPr/>
          <a:lstStyle/>
          <a:p>
            <a:r>
              <a:rPr lang="en-US" dirty="0"/>
              <a:t>Presentation By: Mirza Kashif Ijaz</a:t>
            </a:r>
            <a:endParaRPr lang="en-AE" dirty="0"/>
          </a:p>
        </p:txBody>
      </p:sp>
    </p:spTree>
    <p:extLst>
      <p:ext uri="{BB962C8B-B14F-4D97-AF65-F5344CB8AC3E}">
        <p14:creationId xmlns:p14="http://schemas.microsoft.com/office/powerpoint/2010/main" val="363224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A214-B47A-EF11-1FFB-783DAA31A20A}"/>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9CDFF608-36C7-FE42-2923-9BACA5583678}"/>
              </a:ext>
            </a:extLst>
          </p:cNvPr>
          <p:cNvSpPr>
            <a:spLocks noGrp="1"/>
          </p:cNvSpPr>
          <p:nvPr>
            <p:ph idx="1"/>
          </p:nvPr>
        </p:nvSpPr>
        <p:spPr/>
        <p:txBody>
          <a:bodyPr>
            <a:normAutofit/>
          </a:bodyPr>
          <a:lstStyle/>
          <a:p>
            <a:r>
              <a:rPr lang="en-US" sz="2400" dirty="0"/>
              <a:t>We will be looking at does our major independent variables affect GDP and if so to what degree and how significant are the impact these variables and the direction of their impact</a:t>
            </a:r>
          </a:p>
          <a:p>
            <a:endParaRPr lang="en-US" sz="2400" dirty="0"/>
          </a:p>
          <a:p>
            <a:r>
              <a:rPr lang="en-US" sz="2400" dirty="0"/>
              <a:t>We expect inflation and economic growth will have significant positive relationship due to the basic law of supply</a:t>
            </a:r>
          </a:p>
          <a:p>
            <a:pPr marL="0" indent="0">
              <a:buNone/>
            </a:pPr>
            <a:r>
              <a:rPr lang="en-US" sz="2400" dirty="0"/>
              <a:t> </a:t>
            </a:r>
          </a:p>
          <a:p>
            <a:r>
              <a:rPr lang="en-US" sz="2400" dirty="0"/>
              <a:t>It is obvious that exchange rates tend to be more volatile in countries where there is instability in terms of politics, economy or standards of living, etc. Therefore, countries with higher instability are very unlikely to attract FDI or even local investments, hence we expect a negative significant relationship</a:t>
            </a:r>
            <a:endParaRPr lang="en-AE" sz="2400" dirty="0"/>
          </a:p>
        </p:txBody>
      </p:sp>
    </p:spTree>
    <p:extLst>
      <p:ext uri="{BB962C8B-B14F-4D97-AF65-F5344CB8AC3E}">
        <p14:creationId xmlns:p14="http://schemas.microsoft.com/office/powerpoint/2010/main" val="188341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5140-53FE-499B-786B-A42EEF41B943}"/>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8586F624-B97C-BC34-E134-DF9B23EB9283}"/>
              </a:ext>
            </a:extLst>
          </p:cNvPr>
          <p:cNvSpPr>
            <a:spLocks noGrp="1"/>
          </p:cNvSpPr>
          <p:nvPr>
            <p:ph idx="1"/>
          </p:nvPr>
        </p:nvSpPr>
        <p:spPr/>
        <p:txBody>
          <a:bodyPr>
            <a:normAutofit lnSpcReduction="10000"/>
          </a:bodyPr>
          <a:lstStyle/>
          <a:p>
            <a:r>
              <a:rPr lang="en-US" sz="2400" dirty="0"/>
              <a:t>As economies grow, more goods and services are traded locally and internationally which can be taxed and be used to provide public goods and services such as healthcare and education etc.</a:t>
            </a:r>
          </a:p>
          <a:p>
            <a:endParaRPr lang="en-US" sz="2400" dirty="0"/>
          </a:p>
          <a:p>
            <a:r>
              <a:rPr lang="en-US" sz="2400" dirty="0"/>
              <a:t>Economic growth will also create more jobs and strengthen the domestic currency as well as foreign reserves leading to higher standards of living, lesser poverty, improved government finances and better international standing of the country</a:t>
            </a:r>
          </a:p>
          <a:p>
            <a:endParaRPr lang="en-AE" sz="2400" dirty="0"/>
          </a:p>
          <a:p>
            <a:r>
              <a:rPr lang="en-US" sz="2400" dirty="0"/>
              <a:t>With rising incomes, consumers might prefer imported good and services instead of local leading to current account deficits as well as a detrimental impact on local firms’ sales</a:t>
            </a:r>
          </a:p>
          <a:p>
            <a:endParaRPr lang="en-AE" sz="2400" dirty="0"/>
          </a:p>
        </p:txBody>
      </p:sp>
    </p:spTree>
    <p:extLst>
      <p:ext uri="{BB962C8B-B14F-4D97-AF65-F5344CB8AC3E}">
        <p14:creationId xmlns:p14="http://schemas.microsoft.com/office/powerpoint/2010/main" val="94362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86D7-2F34-5E3D-3947-87E6309A7C81}"/>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F235DCEC-DD52-90D5-11ED-5F47346A226A}"/>
              </a:ext>
            </a:extLst>
          </p:cNvPr>
          <p:cNvSpPr>
            <a:spLocks noGrp="1"/>
          </p:cNvSpPr>
          <p:nvPr>
            <p:ph idx="1"/>
          </p:nvPr>
        </p:nvSpPr>
        <p:spPr/>
        <p:txBody>
          <a:bodyPr>
            <a:noAutofit/>
          </a:bodyPr>
          <a:lstStyle/>
          <a:p>
            <a:r>
              <a:rPr lang="en-US" sz="2400" dirty="0"/>
              <a:t>Consequently, this would lead to a devaluation of the currency, increasing the costs of firms who have imported raw material as an important component in production</a:t>
            </a:r>
          </a:p>
          <a:p>
            <a:endParaRPr lang="en-US" sz="2400" dirty="0"/>
          </a:p>
          <a:p>
            <a:r>
              <a:rPr lang="en-US" sz="2400" dirty="0"/>
              <a:t>Extensive and rapid economic growth could also lead to depletion of natural resources, put inflationary pressure on the resources available and cause unemployment, etc., which could ultimately lead to a recession </a:t>
            </a:r>
          </a:p>
          <a:p>
            <a:endParaRPr lang="en-US" sz="2400" dirty="0"/>
          </a:p>
          <a:p>
            <a:r>
              <a:rPr lang="en-US" sz="2400" dirty="0"/>
              <a:t>The stakeholders to be affected by the benefits and drawbacks of economic growth are mainly consumers, firms, labor and government</a:t>
            </a:r>
            <a:endParaRPr lang="en-AE" sz="2400" dirty="0"/>
          </a:p>
        </p:txBody>
      </p:sp>
    </p:spTree>
    <p:extLst>
      <p:ext uri="{BB962C8B-B14F-4D97-AF65-F5344CB8AC3E}">
        <p14:creationId xmlns:p14="http://schemas.microsoft.com/office/powerpoint/2010/main" val="296070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D03A-1053-38ED-FE6D-EF6EEB25CC94}"/>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24DCF90F-2FFA-C46C-260D-B5FD51D8E937}"/>
              </a:ext>
            </a:extLst>
          </p:cNvPr>
          <p:cNvSpPr>
            <a:spLocks noGrp="1"/>
          </p:cNvSpPr>
          <p:nvPr>
            <p:ph idx="1"/>
          </p:nvPr>
        </p:nvSpPr>
        <p:spPr/>
        <p:txBody>
          <a:bodyPr>
            <a:normAutofit fontScale="85000" lnSpcReduction="10000"/>
          </a:bodyPr>
          <a:lstStyle/>
          <a:p>
            <a:r>
              <a:rPr lang="en-US" dirty="0"/>
              <a:t>This quantitative study is based on longitudinal panel dataset from 25 developing and 25 developed countries for 20 years from 2001 to 2021 with the unit of </a:t>
            </a:r>
            <a:r>
              <a:rPr lang="en-US"/>
              <a:t>analysis being </a:t>
            </a:r>
            <a:r>
              <a:rPr lang="en-US" dirty="0"/>
              <a:t>countries</a:t>
            </a:r>
          </a:p>
          <a:p>
            <a:endParaRPr lang="en-US" dirty="0"/>
          </a:p>
          <a:p>
            <a:r>
              <a:rPr lang="en-US" dirty="0"/>
              <a:t>The data source used in this study is mainly form World Bank, UN and UNESCO</a:t>
            </a:r>
          </a:p>
          <a:p>
            <a:endParaRPr lang="en-US" dirty="0"/>
          </a:p>
          <a:p>
            <a:r>
              <a:rPr lang="en-US" dirty="0"/>
              <a:t>Since no changes will be made to the study settings, the flow of events will be natural, and the study will be non-contrived</a:t>
            </a:r>
          </a:p>
          <a:p>
            <a:endParaRPr lang="en-US" dirty="0"/>
          </a:p>
          <a:p>
            <a:r>
              <a:rPr lang="en-US" dirty="0"/>
              <a:t>This Panel/Survey study will contribute to assist policymakers in understanding the critical relationship between the variables included in the research</a:t>
            </a:r>
            <a:endParaRPr lang="en-AE" dirty="0"/>
          </a:p>
        </p:txBody>
      </p:sp>
    </p:spTree>
    <p:extLst>
      <p:ext uri="{BB962C8B-B14F-4D97-AF65-F5344CB8AC3E}">
        <p14:creationId xmlns:p14="http://schemas.microsoft.com/office/powerpoint/2010/main" val="57515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5C4A-54BD-92B2-102D-F3E6A0710B83}"/>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F81E9844-0704-AEBE-905D-7B8AB0602E25}"/>
              </a:ext>
            </a:extLst>
          </p:cNvPr>
          <p:cNvSpPr>
            <a:spLocks noGrp="1"/>
          </p:cNvSpPr>
          <p:nvPr>
            <p:ph idx="1"/>
          </p:nvPr>
        </p:nvSpPr>
        <p:spPr/>
        <p:txBody>
          <a:bodyPr>
            <a:normAutofit/>
          </a:bodyPr>
          <a:lstStyle/>
          <a:p>
            <a:r>
              <a:rPr lang="en-US" sz="2400" dirty="0"/>
              <a:t>The paper is divided into different parts and the next section will include the literature review which would include</a:t>
            </a:r>
          </a:p>
          <a:p>
            <a:pPr lvl="1"/>
            <a:r>
              <a:rPr lang="en-US" dirty="0"/>
              <a:t>Historical background</a:t>
            </a:r>
          </a:p>
          <a:p>
            <a:pPr lvl="1"/>
            <a:r>
              <a:rPr lang="en-US" dirty="0"/>
              <a:t>Theoretical literature</a:t>
            </a:r>
          </a:p>
          <a:p>
            <a:pPr lvl="1"/>
            <a:r>
              <a:rPr lang="en-US" dirty="0"/>
              <a:t>Empirical literature</a:t>
            </a:r>
          </a:p>
          <a:p>
            <a:pPr lvl="1"/>
            <a:endParaRPr lang="en-US" dirty="0"/>
          </a:p>
          <a:p>
            <a:r>
              <a:rPr lang="en-US" sz="2400" dirty="0"/>
              <a:t>Next there will be theoretical framework including</a:t>
            </a:r>
          </a:p>
          <a:p>
            <a:pPr lvl="1"/>
            <a:r>
              <a:rPr lang="en-US" dirty="0"/>
              <a:t>Data</a:t>
            </a:r>
          </a:p>
          <a:p>
            <a:pPr lvl="1"/>
            <a:r>
              <a:rPr lang="en-US" dirty="0"/>
              <a:t>Empirical Estimation</a:t>
            </a:r>
          </a:p>
          <a:p>
            <a:pPr lvl="1"/>
            <a:r>
              <a:rPr lang="en-US" dirty="0"/>
              <a:t>Hypothesis</a:t>
            </a:r>
          </a:p>
          <a:p>
            <a:pPr lvl="1"/>
            <a:r>
              <a:rPr lang="en-US" dirty="0"/>
              <a:t>Relevance and Contribution</a:t>
            </a:r>
            <a:endParaRPr lang="en-AE" dirty="0"/>
          </a:p>
        </p:txBody>
      </p:sp>
    </p:spTree>
    <p:extLst>
      <p:ext uri="{BB962C8B-B14F-4D97-AF65-F5344CB8AC3E}">
        <p14:creationId xmlns:p14="http://schemas.microsoft.com/office/powerpoint/2010/main" val="141548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8DF2B3-B3AE-4C57-1E93-740090356C3C}"/>
              </a:ext>
            </a:extLst>
          </p:cNvPr>
          <p:cNvSpPr>
            <a:spLocks noGrp="1"/>
          </p:cNvSpPr>
          <p:nvPr>
            <p:ph type="subTitle" idx="1"/>
          </p:nvPr>
        </p:nvSpPr>
        <p:spPr/>
        <p:txBody>
          <a:bodyPr>
            <a:normAutofit/>
          </a:bodyPr>
          <a:lstStyle/>
          <a:p>
            <a:r>
              <a:rPr lang="en-US" sz="6600" dirty="0" err="1"/>
              <a:t>ThankYou</a:t>
            </a:r>
            <a:r>
              <a:rPr lang="en-US" sz="6600" dirty="0"/>
              <a:t>!</a:t>
            </a:r>
            <a:endParaRPr lang="en-AE" sz="6600" dirty="0"/>
          </a:p>
        </p:txBody>
      </p:sp>
    </p:spTree>
    <p:extLst>
      <p:ext uri="{BB962C8B-B14F-4D97-AF65-F5344CB8AC3E}">
        <p14:creationId xmlns:p14="http://schemas.microsoft.com/office/powerpoint/2010/main" val="3283717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444</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Impact of Inflation and Exchange Rate Volatility on Economic Growth</vt:lpstr>
      <vt:lpstr>Introduction</vt:lpstr>
      <vt:lpstr>Introduction</vt:lpstr>
      <vt:lpstr>Introduction</vt:lpstr>
      <vt:lpstr>Introduction</vt:lpstr>
      <vt:lpstr>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Inflation and Exchange Rate Volatility on Economic Growth</dc:title>
  <dc:creator>HP</dc:creator>
  <cp:lastModifiedBy>HP</cp:lastModifiedBy>
  <cp:revision>11</cp:revision>
  <dcterms:created xsi:type="dcterms:W3CDTF">2022-12-04T16:18:17Z</dcterms:created>
  <dcterms:modified xsi:type="dcterms:W3CDTF">2022-12-04T17:23:15Z</dcterms:modified>
</cp:coreProperties>
</file>