
<file path=[Content_Types].xml><?xml version="1.0" encoding="utf-8"?>
<Types xmlns="http://schemas.openxmlformats.org/package/2006/content-types">
  <Default Extension="bin" ContentType="image/unknown"/>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1" r:id="rId2"/>
    <p:sldId id="272" r:id="rId3"/>
    <p:sldId id="277" r:id="rId4"/>
    <p:sldId id="278" r:id="rId5"/>
    <p:sldId id="273" r:id="rId6"/>
    <p:sldId id="279" r:id="rId7"/>
    <p:sldId id="280" r:id="rId8"/>
    <p:sldId id="281" r:id="rId9"/>
    <p:sldId id="282" r:id="rId10"/>
    <p:sldId id="274" r:id="rId11"/>
    <p:sldId id="266" r:id="rId12"/>
    <p:sldId id="270" r:id="rId13"/>
    <p:sldId id="267" r:id="rId14"/>
    <p:sldId id="268" r:id="rId15"/>
    <p:sldId id="275"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3273"/>
    <a:srgbClr val="D606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794" autoAdjust="0"/>
  </p:normalViewPr>
  <p:slideViewPr>
    <p:cSldViewPr snapToGrid="0">
      <p:cViewPr varScale="1">
        <p:scale>
          <a:sx n="98" d="100"/>
          <a:sy n="98" d="100"/>
        </p:scale>
        <p:origin x="10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8AF24-9FA3-40D8-97DE-AEDC1827E9B6}" type="datetimeFigureOut">
              <a:rPr lang="en-PK" smtClean="0"/>
              <a:t>14/12/2022</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4AF42-9B78-4D79-BA74-DE29EEB72111}" type="slidenum">
              <a:rPr lang="en-PK" smtClean="0"/>
              <a:t>‹#›</a:t>
            </a:fld>
            <a:endParaRPr lang="en-PK"/>
          </a:p>
        </p:txBody>
      </p:sp>
    </p:spTree>
    <p:extLst>
      <p:ext uri="{BB962C8B-B14F-4D97-AF65-F5344CB8AC3E}">
        <p14:creationId xmlns:p14="http://schemas.microsoft.com/office/powerpoint/2010/main" val="233859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revenue model for Foodpanda's core business of </a:t>
            </a:r>
            <a:r>
              <a:rPr lang="en-US"/>
              <a:t>food deliveries which </a:t>
            </a:r>
            <a:r>
              <a:rPr lang="en-US" dirty="0"/>
              <a:t>generates majority of it’s revenue. </a:t>
            </a:r>
            <a:endParaRPr lang="en-AE" dirty="0"/>
          </a:p>
        </p:txBody>
      </p:sp>
      <p:sp>
        <p:nvSpPr>
          <p:cNvPr id="4" name="Slide Number Placeholder 3"/>
          <p:cNvSpPr>
            <a:spLocks noGrp="1"/>
          </p:cNvSpPr>
          <p:nvPr>
            <p:ph type="sldNum" sz="quarter" idx="5"/>
          </p:nvPr>
        </p:nvSpPr>
        <p:spPr/>
        <p:txBody>
          <a:bodyPr/>
          <a:lstStyle/>
          <a:p>
            <a:fld id="{DA44AF42-9B78-4D79-BA74-DE29EEB72111}" type="slidenum">
              <a:rPr lang="en-PK" smtClean="0"/>
              <a:t>4</a:t>
            </a:fld>
            <a:endParaRPr lang="en-PK"/>
          </a:p>
        </p:txBody>
      </p:sp>
    </p:spTree>
    <p:extLst>
      <p:ext uri="{BB962C8B-B14F-4D97-AF65-F5344CB8AC3E}">
        <p14:creationId xmlns:p14="http://schemas.microsoft.com/office/powerpoint/2010/main" val="213274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Strengths: </a:t>
            </a:r>
            <a:r>
              <a:rPr lang="en-US" dirty="0"/>
              <a:t>Almost everyone in Pakistan who owns a smartphone have surely heard or used Foodpanda at least once. This shows how high brand recoronation Foodpanda has. Furthermore, being a pioneer in this industry also gives Foodpanda an advantage of having the highest market share in Pakistan as well. Moreover, the easy to use app of Foodpanda makes it easier to use for young as well as elderly people therefore having a wider range of target customers. Apart form all these strengths, having a huge brand name, Foodpanda also manages to attract banks for collaborations offering great deals to it’s customers. Foodpanda was also the pioneer and is still the only market player of Home Kitchens as well. Lastly, the trust level that local as well as international restaurants have on Foodpanda is surely a point of differentiation giving it a superiority on what it has to offer it’s customer over it’s competitors.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AE" b="1" dirty="0"/>
              <a:t>Weaknesses: </a:t>
            </a:r>
            <a:r>
              <a:rPr lang="en-AE" dirty="0"/>
              <a:t>Apart from all the strengths Foodpanda has, it a</a:t>
            </a:r>
            <a:r>
              <a:rPr lang="en-US" dirty="0"/>
              <a:t>ls</a:t>
            </a:r>
            <a:r>
              <a:rPr lang="en-AE" dirty="0"/>
              <a:t>o has some weaknesses too. For instance, customer are allowed to order just from restaurants in their v</a:t>
            </a:r>
            <a:r>
              <a:rPr lang="en-US" dirty="0" err="1"/>
              <a:t>ici</a:t>
            </a:r>
            <a:r>
              <a:rPr lang="en-AE" dirty="0"/>
              <a:t>nity only.  Moreover, Foodpanda services is not available across Pakistan and is just limited to some parts of the country. Moreover, Foodpanda also receives</a:t>
            </a:r>
            <a:r>
              <a:rPr lang="en-US" b="0" i="0" dirty="0">
                <a:solidFill>
                  <a:srgbClr val="050505"/>
                </a:solidFill>
                <a:effectLst/>
                <a:latin typeface="Segoe UI Historic" panose="020B0502040204020203" pitchFamily="34" charset="0"/>
              </a:rPr>
              <a:t> criticism on charging </a:t>
            </a:r>
            <a:r>
              <a:rPr lang="en-US" b="0" i="0" dirty="0">
                <a:solidFill>
                  <a:srgbClr val="BDC1C6"/>
                </a:solidFill>
                <a:effectLst/>
                <a:latin typeface="arial" panose="020B0604020202020204" pitchFamily="34" charset="0"/>
              </a:rPr>
              <a:t>unreasonably high commissions from it’s restaurant partners going up to 30%. Another weakness for Foodpanda is that the cannot control their drivers' behaviors which may lead to </a:t>
            </a:r>
            <a:r>
              <a:rPr lang="en-US" sz="1200" b="0" i="0" dirty="0">
                <a:solidFill>
                  <a:schemeClr val="bg2">
                    <a:lumMod val="25000"/>
                  </a:schemeClr>
                </a:solidFill>
                <a:effectLst/>
                <a:latin typeface="Abadi" panose="020B0604020104020204" pitchFamily="34" charset="0"/>
              </a:rPr>
              <a:t>p</a:t>
            </a:r>
            <a:r>
              <a:rPr lang="en-US" sz="1200" dirty="0">
                <a:solidFill>
                  <a:schemeClr val="bg2">
                    <a:lumMod val="25000"/>
                  </a:schemeClr>
                </a:solidFill>
                <a:latin typeface="Abadi" panose="020B0604020104020204" pitchFamily="34" charset="0"/>
              </a:rPr>
              <a:t>ossibility of poor user experience damaging the brand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D70F64"/>
                </a:solidFill>
                <a:latin typeface="Abadi" panose="020B0604020104020204" pitchFamily="34" charset="0"/>
              </a:rPr>
              <a:t>Opportunities: </a:t>
            </a:r>
            <a:r>
              <a:rPr lang="en-GB" sz="1200" b="0" dirty="0">
                <a:solidFill>
                  <a:srgbClr val="D70F64"/>
                </a:solidFill>
                <a:latin typeface="Abadi" panose="020B0604020104020204" pitchFamily="34" charset="0"/>
              </a:rPr>
              <a:t>Moving on to the opportunities, Foodpanda can turn some of it’s weaknesses to it’s opportunities. For instance, Foodpanda can </a:t>
            </a:r>
            <a:r>
              <a:rPr lang="en-US" sz="1200" dirty="0">
                <a:solidFill>
                  <a:schemeClr val="bg2">
                    <a:lumMod val="25000"/>
                  </a:schemeClr>
                </a:solidFill>
                <a:latin typeface="Abadi" panose="020B0604020104020204" pitchFamily="34" charset="0"/>
              </a:rPr>
              <a:t>expand in more areas of country enabling it to further increase it’s market share. Furthermore, Foodpanda can also take the advantage of new technological advancements such as 5G and Drone deliveries, etc. This could also assist Foodpanda in overcoming it’s weakness of driver’s behavior as discussed earlier. Moving on, Foodpanda can also partner with Banks to provide easy installment opportunities for it’s prospective riders increasing the number of riders which could ultimately lead to faster deliveries. This would also compliment their current and future strategy of q commerce.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2">
                    <a:lumMod val="25000"/>
                  </a:schemeClr>
                </a:solidFill>
                <a:latin typeface="Abadi" panose="020B0604020104020204" pitchFamily="34" charset="0"/>
              </a:rPr>
              <a:t>Threats: </a:t>
            </a:r>
            <a:r>
              <a:rPr lang="en-US" sz="1200" b="0" dirty="0">
                <a:solidFill>
                  <a:schemeClr val="bg2">
                    <a:lumMod val="25000"/>
                  </a:schemeClr>
                </a:solidFill>
                <a:latin typeface="Abadi" panose="020B0604020104020204" pitchFamily="34" charset="0"/>
              </a:rPr>
              <a:t>Talking about the Threats, the main threat to Foodpanda is that their platform is quite easy to replicate and since the barriers to entries are very low this could lead to high competition in the future. Furthermore, since the overall economic conditions are getting worse day by day, this could lead to lower overall orders from customer leading to a loss in it’s revenue. And lastly, h</a:t>
            </a:r>
            <a:r>
              <a:rPr lang="en-US" sz="1200" dirty="0">
                <a:solidFill>
                  <a:schemeClr val="bg2">
                    <a:lumMod val="25000"/>
                  </a:schemeClr>
                </a:solidFill>
                <a:latin typeface="Abadi" panose="020B0604020104020204" pitchFamily="34" charset="0"/>
              </a:rPr>
              <a:t>igh commission charges may cause damages to Foodpanda's revenues as the restaurants might shift to other competitors who charge them a lower commission cuts. </a:t>
            </a:r>
            <a:endParaRPr lang="en-GB" sz="1200" b="1" dirty="0">
              <a:solidFill>
                <a:srgbClr val="D70F64"/>
              </a:solidFill>
              <a:latin typeface="Abadi" panose="020B0604020104020204" pitchFamily="34" charset="0"/>
            </a:endParaRPr>
          </a:p>
          <a:p>
            <a:endParaRPr lang="en-AE" dirty="0"/>
          </a:p>
        </p:txBody>
      </p:sp>
      <p:sp>
        <p:nvSpPr>
          <p:cNvPr id="4" name="Slide Number Placeholder 3"/>
          <p:cNvSpPr>
            <a:spLocks noGrp="1"/>
          </p:cNvSpPr>
          <p:nvPr>
            <p:ph type="sldNum" sz="quarter" idx="5"/>
          </p:nvPr>
        </p:nvSpPr>
        <p:spPr/>
        <p:txBody>
          <a:bodyPr/>
          <a:lstStyle/>
          <a:p>
            <a:fld id="{DA44AF42-9B78-4D79-BA74-DE29EEB72111}" type="slidenum">
              <a:rPr lang="en-PK" smtClean="0"/>
              <a:t>5</a:t>
            </a:fld>
            <a:endParaRPr lang="en-PK"/>
          </a:p>
        </p:txBody>
      </p:sp>
    </p:spTree>
    <p:extLst>
      <p:ext uri="{BB962C8B-B14F-4D97-AF65-F5344CB8AC3E}">
        <p14:creationId xmlns:p14="http://schemas.microsoft.com/office/powerpoint/2010/main" val="370404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4AF42-9B78-4D79-BA74-DE29EEB72111}" type="slidenum">
              <a:rPr lang="en-PK" smtClean="0"/>
              <a:t>6</a:t>
            </a:fld>
            <a:endParaRPr lang="en-PK"/>
          </a:p>
        </p:txBody>
      </p:sp>
    </p:spTree>
    <p:extLst>
      <p:ext uri="{BB962C8B-B14F-4D97-AF65-F5344CB8AC3E}">
        <p14:creationId xmlns:p14="http://schemas.microsoft.com/office/powerpoint/2010/main" val="304812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4AF42-9B78-4D79-BA74-DE29EEB72111}" type="slidenum">
              <a:rPr lang="en-PK" smtClean="0"/>
              <a:t>7</a:t>
            </a:fld>
            <a:endParaRPr lang="en-PK"/>
          </a:p>
        </p:txBody>
      </p:sp>
    </p:spTree>
    <p:extLst>
      <p:ext uri="{BB962C8B-B14F-4D97-AF65-F5344CB8AC3E}">
        <p14:creationId xmlns:p14="http://schemas.microsoft.com/office/powerpoint/2010/main" val="17731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about Pest analysis </a:t>
            </a:r>
            <a:r>
              <a:rPr lang="en-US" dirty="0" err="1"/>
              <a:t>i</a:t>
            </a:r>
            <a:r>
              <a:rPr lang="en-US" dirty="0"/>
              <a:t> will start with </a:t>
            </a:r>
            <a:r>
              <a:rPr lang="en-US" dirty="0" err="1"/>
              <a:t>polictal</a:t>
            </a:r>
            <a:r>
              <a:rPr lang="en-US" dirty="0"/>
              <a:t> factors</a:t>
            </a:r>
          </a:p>
          <a:p>
            <a:r>
              <a:rPr lang="en-US" dirty="0"/>
              <a:t>First off the factors that effect are the taxation on </a:t>
            </a:r>
          </a:p>
          <a:p>
            <a:r>
              <a:rPr lang="en-US" dirty="0"/>
              <a:t>MNCs, and political </a:t>
            </a:r>
            <a:r>
              <a:rPr lang="en-US" dirty="0" err="1"/>
              <a:t>instabilitly</a:t>
            </a:r>
            <a:r>
              <a:rPr lang="en-US" dirty="0"/>
              <a:t> for </a:t>
            </a:r>
            <a:r>
              <a:rPr lang="en-US" dirty="0" err="1"/>
              <a:t>eg</a:t>
            </a:r>
            <a:r>
              <a:rPr lang="en-US" dirty="0"/>
              <a:t> recent</a:t>
            </a:r>
          </a:p>
          <a:p>
            <a:r>
              <a:rPr lang="en-US" dirty="0"/>
              <a:t>political </a:t>
            </a:r>
            <a:r>
              <a:rPr lang="en-US" dirty="0" err="1"/>
              <a:t>procesions</a:t>
            </a:r>
            <a:r>
              <a:rPr lang="en-US" dirty="0"/>
              <a:t> caused the delivery network to </a:t>
            </a:r>
          </a:p>
          <a:p>
            <a:r>
              <a:rPr lang="en-US" dirty="0"/>
              <a:t>suffer. roads blocked caused order delays and </a:t>
            </a:r>
          </a:p>
          <a:p>
            <a:r>
              <a:rPr lang="en-US" dirty="0"/>
              <a:t>order cancellation which directly effects the customer</a:t>
            </a:r>
          </a:p>
          <a:p>
            <a:r>
              <a:rPr lang="en-US" dirty="0"/>
              <a:t>satisfaction and the company.</a:t>
            </a:r>
          </a:p>
          <a:p>
            <a:endParaRPr lang="en-US" dirty="0"/>
          </a:p>
          <a:p>
            <a:r>
              <a:rPr lang="en-US" dirty="0"/>
              <a:t>Moving further talking about economic factors </a:t>
            </a:r>
          </a:p>
          <a:p>
            <a:r>
              <a:rPr lang="en-US" dirty="0"/>
              <a:t>Income levels effect </a:t>
            </a:r>
            <a:r>
              <a:rPr lang="en-US" dirty="0" err="1"/>
              <a:t>Foodpanda</a:t>
            </a:r>
            <a:r>
              <a:rPr lang="en-US" dirty="0"/>
              <a:t> greatly, in recent times</a:t>
            </a:r>
          </a:p>
          <a:p>
            <a:r>
              <a:rPr lang="en-US" dirty="0"/>
              <a:t>due to soaring inflation real income has fallen</a:t>
            </a:r>
          </a:p>
          <a:p>
            <a:r>
              <a:rPr lang="en-US" dirty="0"/>
              <a:t>which can lead to decline in orders.</a:t>
            </a:r>
          </a:p>
          <a:p>
            <a:r>
              <a:rPr lang="en-US" dirty="0"/>
              <a:t>Covid 19 has driven up the market valuation of </a:t>
            </a:r>
          </a:p>
          <a:p>
            <a:r>
              <a:rPr lang="en-US" dirty="0"/>
              <a:t>online market places </a:t>
            </a:r>
          </a:p>
          <a:p>
            <a:r>
              <a:rPr lang="en-US" dirty="0" err="1"/>
              <a:t>Foodpanda</a:t>
            </a:r>
            <a:r>
              <a:rPr lang="en-US" dirty="0"/>
              <a:t> along with </a:t>
            </a:r>
            <a:r>
              <a:rPr lang="en-US" dirty="0" err="1"/>
              <a:t>Wasl</a:t>
            </a:r>
            <a:r>
              <a:rPr lang="en-US" dirty="0"/>
              <a:t> investment has </a:t>
            </a:r>
          </a:p>
          <a:p>
            <a:r>
              <a:rPr lang="en-US" dirty="0"/>
              <a:t>started offering easy financing for bikes for </a:t>
            </a:r>
          </a:p>
          <a:p>
            <a:r>
              <a:rPr lang="en-US" dirty="0"/>
              <a:t>riders and many other programs in country have</a:t>
            </a:r>
          </a:p>
          <a:p>
            <a:r>
              <a:rPr lang="en-US" dirty="0" err="1"/>
              <a:t>initiaded</a:t>
            </a:r>
            <a:r>
              <a:rPr lang="en-US" dirty="0"/>
              <a:t> to provide easy financing for bikes to</a:t>
            </a:r>
          </a:p>
          <a:p>
            <a:r>
              <a:rPr lang="en-US" dirty="0"/>
              <a:t>riders.</a:t>
            </a:r>
          </a:p>
          <a:p>
            <a:endParaRPr lang="en-US" dirty="0"/>
          </a:p>
          <a:p>
            <a:r>
              <a:rPr lang="en-US" dirty="0"/>
              <a:t>talking about social factors </a:t>
            </a:r>
            <a:r>
              <a:rPr lang="en-US" dirty="0" err="1"/>
              <a:t>i</a:t>
            </a:r>
            <a:r>
              <a:rPr lang="en-US" dirty="0"/>
              <a:t> would like to </a:t>
            </a:r>
          </a:p>
          <a:p>
            <a:r>
              <a:rPr lang="en-US" dirty="0"/>
              <a:t>emphasize that people after the covid 19 are more</a:t>
            </a:r>
          </a:p>
          <a:p>
            <a:r>
              <a:rPr lang="en-US" dirty="0"/>
              <a:t>likely to order through delivery as it is more </a:t>
            </a:r>
          </a:p>
          <a:p>
            <a:r>
              <a:rPr lang="en-US" dirty="0" err="1"/>
              <a:t>convienient</a:t>
            </a:r>
            <a:r>
              <a:rPr lang="en-US" dirty="0"/>
              <a:t> to them.</a:t>
            </a:r>
          </a:p>
          <a:p>
            <a:r>
              <a:rPr lang="en-US" dirty="0"/>
              <a:t>Gen z and </a:t>
            </a:r>
            <a:r>
              <a:rPr lang="en-US" dirty="0" err="1"/>
              <a:t>Mellinials</a:t>
            </a:r>
            <a:r>
              <a:rPr lang="en-US" dirty="0"/>
              <a:t> use food delivery apps very </a:t>
            </a:r>
          </a:p>
          <a:p>
            <a:r>
              <a:rPr lang="en-US" dirty="0"/>
              <a:t>frequently.</a:t>
            </a:r>
          </a:p>
          <a:p>
            <a:endParaRPr lang="en-US" dirty="0"/>
          </a:p>
          <a:p>
            <a:r>
              <a:rPr lang="en-US" dirty="0"/>
              <a:t>talking about Technological aspects of PEST analysis</a:t>
            </a:r>
          </a:p>
          <a:p>
            <a:r>
              <a:rPr lang="en-US" dirty="0"/>
              <a:t>it can be seen that social media influence is on the</a:t>
            </a:r>
          </a:p>
          <a:p>
            <a:r>
              <a:rPr lang="en-US" dirty="0"/>
              <a:t>rise and people are more keen towards </a:t>
            </a:r>
            <a:r>
              <a:rPr lang="en-US" dirty="0" err="1"/>
              <a:t>convienience</a:t>
            </a:r>
            <a:endParaRPr lang="en-US" dirty="0"/>
          </a:p>
          <a:p>
            <a:r>
              <a:rPr lang="en-US" dirty="0"/>
              <a:t>and </a:t>
            </a:r>
            <a:r>
              <a:rPr lang="en-US" dirty="0" err="1"/>
              <a:t>fooddelivery</a:t>
            </a:r>
            <a:r>
              <a:rPr lang="en-US" dirty="0"/>
              <a:t> industry is also changing the norms with food </a:t>
            </a:r>
          </a:p>
          <a:p>
            <a:r>
              <a:rPr lang="en-US" dirty="0"/>
              <a:t>delivery through </a:t>
            </a:r>
            <a:r>
              <a:rPr lang="en-US" dirty="0" err="1"/>
              <a:t>DRONES.Foodpanda</a:t>
            </a:r>
            <a:r>
              <a:rPr lang="en-US" dirty="0"/>
              <a:t> keeps it app updated </a:t>
            </a:r>
          </a:p>
          <a:p>
            <a:r>
              <a:rPr lang="en-US" dirty="0"/>
              <a:t>continues to introduce new features such as the panda mart which </a:t>
            </a:r>
          </a:p>
          <a:p>
            <a:r>
              <a:rPr lang="en-US" dirty="0" err="1"/>
              <a:t>i</a:t>
            </a:r>
            <a:r>
              <a:rPr lang="en-US" dirty="0"/>
              <a:t> will be discussing next.</a:t>
            </a:r>
            <a:endParaRPr lang="en-PK" dirty="0"/>
          </a:p>
        </p:txBody>
      </p:sp>
      <p:sp>
        <p:nvSpPr>
          <p:cNvPr id="4" name="Slide Number Placeholder 3"/>
          <p:cNvSpPr>
            <a:spLocks noGrp="1"/>
          </p:cNvSpPr>
          <p:nvPr>
            <p:ph type="sldNum" sz="quarter" idx="5"/>
          </p:nvPr>
        </p:nvSpPr>
        <p:spPr/>
        <p:txBody>
          <a:bodyPr/>
          <a:lstStyle/>
          <a:p>
            <a:fld id="{DA44AF42-9B78-4D79-BA74-DE29EEB72111}" type="slidenum">
              <a:rPr lang="en-PK" smtClean="0"/>
              <a:t>10</a:t>
            </a:fld>
            <a:endParaRPr lang="en-PK"/>
          </a:p>
        </p:txBody>
      </p:sp>
    </p:spTree>
    <p:extLst>
      <p:ext uri="{BB962C8B-B14F-4D97-AF65-F5344CB8AC3E}">
        <p14:creationId xmlns:p14="http://schemas.microsoft.com/office/powerpoint/2010/main" val="397045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Foodpanda</a:t>
            </a:r>
            <a:r>
              <a:rPr lang="en-US" dirty="0"/>
              <a:t> initiated a strategy that it currently follows and</a:t>
            </a:r>
          </a:p>
          <a:p>
            <a:r>
              <a:rPr lang="en-US" dirty="0"/>
              <a:t>plans on following in the future </a:t>
            </a:r>
            <a:r>
              <a:rPr lang="en-US" dirty="0" err="1"/>
              <a:t>whhich</a:t>
            </a:r>
            <a:r>
              <a:rPr lang="en-US" dirty="0"/>
              <a:t> is "Quick Commerce"</a:t>
            </a:r>
          </a:p>
          <a:p>
            <a:r>
              <a:rPr lang="en-US" dirty="0"/>
              <a:t> it is defined as delivering products to customers instantly </a:t>
            </a:r>
          </a:p>
          <a:p>
            <a:r>
              <a:rPr lang="en-US" dirty="0"/>
              <a:t>and in small quantities </a:t>
            </a:r>
            <a:r>
              <a:rPr lang="en-US" dirty="0" err="1"/>
              <a:t>whereever</a:t>
            </a:r>
            <a:r>
              <a:rPr lang="en-US" dirty="0"/>
              <a:t> and whenever they need them.</a:t>
            </a:r>
          </a:p>
          <a:p>
            <a:r>
              <a:rPr lang="en-US" dirty="0"/>
              <a:t>in accordance with this goal they launched "</a:t>
            </a:r>
            <a:r>
              <a:rPr lang="en-US" dirty="0" err="1"/>
              <a:t>Pandamart</a:t>
            </a:r>
            <a:r>
              <a:rPr lang="en-US" dirty="0"/>
              <a:t>" in </a:t>
            </a:r>
            <a:r>
              <a:rPr lang="en-US" dirty="0" err="1"/>
              <a:t>pakistan</a:t>
            </a:r>
            <a:endParaRPr lang="en-US" dirty="0"/>
          </a:p>
          <a:p>
            <a:r>
              <a:rPr lang="en-US" dirty="0"/>
              <a:t>in </a:t>
            </a:r>
            <a:r>
              <a:rPr lang="en-US" dirty="0" err="1"/>
              <a:t>december</a:t>
            </a:r>
            <a:r>
              <a:rPr lang="en-US" dirty="0"/>
              <a:t> of 2021. they regard the concept of Quick commerce as a </a:t>
            </a:r>
          </a:p>
          <a:p>
            <a:r>
              <a:rPr lang="en-US" dirty="0"/>
              <a:t>Key Strategic initiative" and being the first one to launch this in</a:t>
            </a:r>
          </a:p>
          <a:p>
            <a:r>
              <a:rPr lang="en-US" dirty="0"/>
              <a:t>the delivery </a:t>
            </a:r>
            <a:r>
              <a:rPr lang="en-US" dirty="0" err="1"/>
              <a:t>buisness</a:t>
            </a:r>
            <a:r>
              <a:rPr lang="en-US" dirty="0"/>
              <a:t> they plan on gaining the first mover advantage.</a:t>
            </a:r>
          </a:p>
          <a:p>
            <a:r>
              <a:rPr lang="en-US" dirty="0"/>
              <a:t>The issue with this concept is that they have launched this </a:t>
            </a:r>
            <a:r>
              <a:rPr lang="en-US" dirty="0" err="1"/>
              <a:t>woth</a:t>
            </a:r>
            <a:endParaRPr lang="en-US" dirty="0"/>
          </a:p>
          <a:p>
            <a:r>
              <a:rPr lang="en-US" dirty="0"/>
              <a:t>the same infrastructure of their </a:t>
            </a:r>
            <a:r>
              <a:rPr lang="en-US" dirty="0" err="1"/>
              <a:t>ie</a:t>
            </a:r>
            <a:r>
              <a:rPr lang="en-US" dirty="0"/>
              <a:t> the same riders who deliver food also</a:t>
            </a:r>
          </a:p>
          <a:p>
            <a:r>
              <a:rPr lang="en-US" dirty="0"/>
              <a:t>deliver </a:t>
            </a:r>
            <a:r>
              <a:rPr lang="en-US" dirty="0" err="1"/>
              <a:t>pandamart</a:t>
            </a:r>
            <a:r>
              <a:rPr lang="en-US" dirty="0"/>
              <a:t> items. Riders </a:t>
            </a:r>
            <a:r>
              <a:rPr lang="en-US" dirty="0" err="1"/>
              <a:t>obvioulsy</a:t>
            </a:r>
            <a:r>
              <a:rPr lang="en-US" dirty="0"/>
              <a:t> </a:t>
            </a:r>
            <a:r>
              <a:rPr lang="en-US" dirty="0" err="1"/>
              <a:t>prioratize</a:t>
            </a:r>
            <a:r>
              <a:rPr lang="en-US" dirty="0"/>
              <a:t> food orders as it might get cold</a:t>
            </a:r>
          </a:p>
          <a:p>
            <a:r>
              <a:rPr lang="en-US" dirty="0"/>
              <a:t>and deliver it first therefore delaying the orders of </a:t>
            </a:r>
            <a:r>
              <a:rPr lang="en-US" dirty="0" err="1"/>
              <a:t>pandamart</a:t>
            </a:r>
            <a:r>
              <a:rPr lang="en-US" dirty="0"/>
              <a:t>.</a:t>
            </a:r>
          </a:p>
          <a:p>
            <a:endParaRPr lang="en-US" dirty="0"/>
          </a:p>
          <a:p>
            <a:r>
              <a:rPr lang="en-US" dirty="0"/>
              <a:t>Now .......... </a:t>
            </a:r>
            <a:r>
              <a:rPr lang="en-US"/>
              <a:t>will discuss proposed strategies.</a:t>
            </a:r>
            <a:endParaRPr lang="en-PK"/>
          </a:p>
        </p:txBody>
      </p:sp>
      <p:sp>
        <p:nvSpPr>
          <p:cNvPr id="4" name="Slide Number Placeholder 3"/>
          <p:cNvSpPr>
            <a:spLocks noGrp="1"/>
          </p:cNvSpPr>
          <p:nvPr>
            <p:ph type="sldNum" sz="quarter" idx="5"/>
          </p:nvPr>
        </p:nvSpPr>
        <p:spPr/>
        <p:txBody>
          <a:bodyPr/>
          <a:lstStyle/>
          <a:p>
            <a:fld id="{DA44AF42-9B78-4D79-BA74-DE29EEB72111}" type="slidenum">
              <a:rPr lang="en-PK" smtClean="0"/>
              <a:t>11</a:t>
            </a:fld>
            <a:endParaRPr lang="en-PK"/>
          </a:p>
        </p:txBody>
      </p:sp>
    </p:spTree>
    <p:extLst>
      <p:ext uri="{BB962C8B-B14F-4D97-AF65-F5344CB8AC3E}">
        <p14:creationId xmlns:p14="http://schemas.microsoft.com/office/powerpoint/2010/main" val="3920834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Foodpanda already have the required infrastructure and brand personification along with strategic partnership with majority of the restaurants in Pakistan, utilizing their core capabilities such as brand recognition, high market share, resources, knowledge base in delivery industry, easy to use application and trust of restaurants, the best strategy from the ones mentioned above would be the idea of centralized kitchens which they can name as ‘Panda Kitchen’. This would allow multiple restaurants to prepare their food and deliver them to customers without having to open a new restaurant in that location entirely.</a:t>
            </a:r>
          </a:p>
        </p:txBody>
      </p:sp>
      <p:sp>
        <p:nvSpPr>
          <p:cNvPr id="4" name="Slide Number Placeholder 3"/>
          <p:cNvSpPr>
            <a:spLocks noGrp="1"/>
          </p:cNvSpPr>
          <p:nvPr>
            <p:ph type="sldNum" sz="quarter" idx="5"/>
          </p:nvPr>
        </p:nvSpPr>
        <p:spPr/>
        <p:txBody>
          <a:bodyPr/>
          <a:lstStyle/>
          <a:p>
            <a:fld id="{DA44AF42-9B78-4D79-BA74-DE29EEB72111}" type="slidenum">
              <a:rPr lang="en-PK" smtClean="0"/>
              <a:t>13</a:t>
            </a:fld>
            <a:endParaRPr lang="en-PK"/>
          </a:p>
        </p:txBody>
      </p:sp>
    </p:spTree>
    <p:extLst>
      <p:ext uri="{BB962C8B-B14F-4D97-AF65-F5344CB8AC3E}">
        <p14:creationId xmlns:p14="http://schemas.microsoft.com/office/powerpoint/2010/main" val="1274690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Foodpanda can adopt “Blue Ocean Strategy” concept by buying/renting a small space in areas where a lot of restaurants are not present but there is a high demand for them. As the brand image that Foodpanda has, it would be easier for them to get restaurant partners to engage in those centralized kitchens. It would be an easy and simple strategy to implement. It would low cost and </a:t>
            </a:r>
            <a:r>
              <a:rPr lang="en-US" dirty="0" err="1"/>
              <a:t>Foodpanda’s</a:t>
            </a:r>
            <a:r>
              <a:rPr lang="en-US" dirty="0"/>
              <a:t> already established brand would make adoption very quick as it would just be an update in the app. Also, it could be integrated with current marketing strategy. It would be easier for Foodpanda to eliminate any threats competition as restaurants would be more comfortable in a well-recognized and trusted brand instead of a new errant. Furthermore, this would also make restaurants in partnership with Panda Kitchen exclusive to Foodpanda app users only therefore assisting in eliminating competition food delivery applications.</a:t>
            </a:r>
          </a:p>
        </p:txBody>
      </p:sp>
      <p:sp>
        <p:nvSpPr>
          <p:cNvPr id="4" name="Slide Number Placeholder 3"/>
          <p:cNvSpPr>
            <a:spLocks noGrp="1"/>
          </p:cNvSpPr>
          <p:nvPr>
            <p:ph type="sldNum" sz="quarter" idx="5"/>
          </p:nvPr>
        </p:nvSpPr>
        <p:spPr/>
        <p:txBody>
          <a:bodyPr/>
          <a:lstStyle/>
          <a:p>
            <a:fld id="{DA44AF42-9B78-4D79-BA74-DE29EEB72111}" type="slidenum">
              <a:rPr lang="en-PK" smtClean="0"/>
              <a:t>14</a:t>
            </a:fld>
            <a:endParaRPr lang="en-PK"/>
          </a:p>
        </p:txBody>
      </p:sp>
    </p:spTree>
    <p:extLst>
      <p:ext uri="{BB962C8B-B14F-4D97-AF65-F5344CB8AC3E}">
        <p14:creationId xmlns:p14="http://schemas.microsoft.com/office/powerpoint/2010/main" val="7293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CC9-2847-4E46-A06C-3882647D7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6399C13-9BA7-48D1-AB5A-5380B7BA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7E5730D-5499-4D34-9190-E97D454863B7}"/>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5" name="Footer Placeholder 4">
            <a:extLst>
              <a:ext uri="{FF2B5EF4-FFF2-40B4-BE49-F238E27FC236}">
                <a16:creationId xmlns:a16="http://schemas.microsoft.com/office/drawing/2014/main" id="{56B32080-B436-4ABC-AAB7-FB15EE8E21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F7838-4D23-492C-8205-DECB2DC82EA7}"/>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327373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F33-3F65-42EA-94D8-96BD6BD4C3C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BCD5B68-8576-4C28-BAEB-21188567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3F42E3-F32E-4B8E-9608-5A465977D48C}"/>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5" name="Footer Placeholder 4">
            <a:extLst>
              <a:ext uri="{FF2B5EF4-FFF2-40B4-BE49-F238E27FC236}">
                <a16:creationId xmlns:a16="http://schemas.microsoft.com/office/drawing/2014/main" id="{417C055A-2A66-477B-B968-714670408B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82E0F1-C2A8-4E3B-A552-6D07D7E21FB5}"/>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402558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F507-005D-44A7-B288-E0BB963C6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267F133-000A-4BDE-972F-C4F4C9E8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C4402C-9A7B-4F1A-9F09-F632C8DB08A6}"/>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5" name="Footer Placeholder 4">
            <a:extLst>
              <a:ext uri="{FF2B5EF4-FFF2-40B4-BE49-F238E27FC236}">
                <a16:creationId xmlns:a16="http://schemas.microsoft.com/office/drawing/2014/main" id="{1E0F9A4A-D866-4348-82F4-2B4BE80C29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C60CD1-AD82-4C52-A52B-20C9B4FABEAF}"/>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255772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9ABE-EC91-4B3B-8D85-D71FCA457123}"/>
              </a:ext>
            </a:extLst>
          </p:cNvPr>
          <p:cNvSpPr>
            <a:spLocks noGrp="1"/>
          </p:cNvSpPr>
          <p:nvPr>
            <p:ph type="title"/>
          </p:nvPr>
        </p:nvSpPr>
        <p:spPr/>
        <p:txBody>
          <a:body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CABF55C4-43BE-4257-8D60-3252015C9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A9A4DF6-EAD1-4AF2-A5BC-2B34DF02025F}"/>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5" name="Footer Placeholder 4">
            <a:extLst>
              <a:ext uri="{FF2B5EF4-FFF2-40B4-BE49-F238E27FC236}">
                <a16:creationId xmlns:a16="http://schemas.microsoft.com/office/drawing/2014/main" id="{F6F7EE1A-5613-4DB8-AC71-3AAFDA0440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E3CAAB-99CA-445B-B13B-D6062F51D016}"/>
              </a:ext>
            </a:extLst>
          </p:cNvPr>
          <p:cNvSpPr>
            <a:spLocks noGrp="1"/>
          </p:cNvSpPr>
          <p:nvPr>
            <p:ph type="sldNum" sz="quarter" idx="12"/>
          </p:nvPr>
        </p:nvSpPr>
        <p:spPr/>
        <p:txBody>
          <a:bodyPr/>
          <a:lstStyle/>
          <a:p>
            <a:fld id="{94D30BB6-90CB-467D-943D-FA1FB6C60726}" type="slidenum">
              <a:rPr lang="en-PK" smtClean="0"/>
              <a:t>‹#›</a:t>
            </a:fld>
            <a:endParaRPr lang="en-PK"/>
          </a:p>
        </p:txBody>
      </p:sp>
      <p:pic>
        <p:nvPicPr>
          <p:cNvPr id="12" name="Picture 11">
            <a:extLst>
              <a:ext uri="{FF2B5EF4-FFF2-40B4-BE49-F238E27FC236}">
                <a16:creationId xmlns:a16="http://schemas.microsoft.com/office/drawing/2014/main" id="{CD314D75-C643-D9AC-0261-464908FAE412}"/>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36429" r="36786" b="50000"/>
          <a:stretch/>
        </p:blipFill>
        <p:spPr>
          <a:xfrm>
            <a:off x="10203542" y="0"/>
            <a:ext cx="1988458" cy="1886060"/>
          </a:xfrm>
          <a:prstGeom prst="rect">
            <a:avLst/>
          </a:prstGeom>
        </p:spPr>
      </p:pic>
    </p:spTree>
    <p:extLst>
      <p:ext uri="{BB962C8B-B14F-4D97-AF65-F5344CB8AC3E}">
        <p14:creationId xmlns:p14="http://schemas.microsoft.com/office/powerpoint/2010/main" val="217026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356-7DF6-45AA-9C6F-D8B3369CE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7199A72-4955-4571-9B5B-98FA0A5E8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0534B-3BCF-4293-BA58-4F0DFA168B52}"/>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5" name="Footer Placeholder 4">
            <a:extLst>
              <a:ext uri="{FF2B5EF4-FFF2-40B4-BE49-F238E27FC236}">
                <a16:creationId xmlns:a16="http://schemas.microsoft.com/office/drawing/2014/main" id="{D796D428-3370-43F7-8214-184E866102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2DCAA4-E534-4BDC-B984-48BFF263CC27}"/>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276089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FC50-8EF2-4F39-B4BA-7FDAE32F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5F2572A-84E8-4F94-8D84-F69C4FBD8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4CF734-C46C-47B1-8682-997A57BE8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E255B6-6D76-4D75-8D5B-16E2E233080D}"/>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6" name="Footer Placeholder 5">
            <a:extLst>
              <a:ext uri="{FF2B5EF4-FFF2-40B4-BE49-F238E27FC236}">
                <a16:creationId xmlns:a16="http://schemas.microsoft.com/office/drawing/2014/main" id="{EC6EA516-E5A0-4CC7-93BF-26633FE867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EA9CC8-A479-414F-B89B-730E2F76C20A}"/>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119661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4ACD-C744-4940-BB2E-9EAA261957C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A8D0739-E959-4B07-993D-BA5F90DF0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5A330-4A00-4C5B-B2FA-B6261AC3C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E220F1B-828E-4ED6-83B6-545AF97D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43FD-D7A8-4D9A-9B44-8C14E531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86785D-6A04-49F4-A3C7-A4FEB84D671A}"/>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8" name="Footer Placeholder 7">
            <a:extLst>
              <a:ext uri="{FF2B5EF4-FFF2-40B4-BE49-F238E27FC236}">
                <a16:creationId xmlns:a16="http://schemas.microsoft.com/office/drawing/2014/main" id="{CEA6BF5E-F2A7-4E3D-8691-21D8E9ACF5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66D4F68-A1CD-401F-8C50-9F84B430A5B9}"/>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404595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516-2C35-463E-AD5A-B7ED83602E7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FF1338-8A97-462B-829A-2E8028552502}"/>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4" name="Footer Placeholder 3">
            <a:extLst>
              <a:ext uri="{FF2B5EF4-FFF2-40B4-BE49-F238E27FC236}">
                <a16:creationId xmlns:a16="http://schemas.microsoft.com/office/drawing/2014/main" id="{0D4C344E-1539-47D7-8709-0799EB15A2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37004E7-3194-4CA4-991F-E6F19D6C9C34}"/>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160348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3C195-F30D-40A0-868C-4DBD7B7C3DC8}"/>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3" name="Footer Placeholder 2">
            <a:extLst>
              <a:ext uri="{FF2B5EF4-FFF2-40B4-BE49-F238E27FC236}">
                <a16:creationId xmlns:a16="http://schemas.microsoft.com/office/drawing/2014/main" id="{55727A96-FB56-47F5-967D-D1F55BF98D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3EF019D-B29F-4F4A-ACE2-7991581C457B}"/>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31506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573-2B6B-498F-A30B-C91AB241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A69CF20-B812-4389-AA5D-C973B1652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FED0F28-984C-4B06-B06E-B2A57088F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3CDF-B9BE-4DD5-BAC6-EFA1237BB532}"/>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6" name="Footer Placeholder 5">
            <a:extLst>
              <a:ext uri="{FF2B5EF4-FFF2-40B4-BE49-F238E27FC236}">
                <a16:creationId xmlns:a16="http://schemas.microsoft.com/office/drawing/2014/main" id="{C3E9B970-6430-4EC0-9A19-1CE779F5F7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7C0527-4A3A-4F13-AAED-72A9D4F809CD}"/>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369070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63C-3EA9-4AB4-B729-224A30E5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D063AE-0DE3-4419-A365-5EA9578EC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B20EA799-E084-4734-90E2-4EC76525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FF99E-F5BB-4CC6-B066-995C15B17E72}"/>
              </a:ext>
            </a:extLst>
          </p:cNvPr>
          <p:cNvSpPr>
            <a:spLocks noGrp="1"/>
          </p:cNvSpPr>
          <p:nvPr>
            <p:ph type="dt" sz="half" idx="10"/>
          </p:nvPr>
        </p:nvSpPr>
        <p:spPr/>
        <p:txBody>
          <a:bodyPr/>
          <a:lstStyle/>
          <a:p>
            <a:fld id="{40DAB83E-09F8-47E7-998F-9221F04C88CD}" type="datetimeFigureOut">
              <a:rPr lang="en-PK" smtClean="0"/>
              <a:t>14/12/2022</a:t>
            </a:fld>
            <a:endParaRPr lang="en-PK"/>
          </a:p>
        </p:txBody>
      </p:sp>
      <p:sp>
        <p:nvSpPr>
          <p:cNvPr id="6" name="Footer Placeholder 5">
            <a:extLst>
              <a:ext uri="{FF2B5EF4-FFF2-40B4-BE49-F238E27FC236}">
                <a16:creationId xmlns:a16="http://schemas.microsoft.com/office/drawing/2014/main" id="{C07A1315-1BE7-4446-AD50-AC7B65206F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E73DD6-6BC1-44FB-A93C-9868E75CD028}"/>
              </a:ext>
            </a:extLst>
          </p:cNvPr>
          <p:cNvSpPr>
            <a:spLocks noGrp="1"/>
          </p:cNvSpPr>
          <p:nvPr>
            <p:ph type="sldNum" sz="quarter" idx="12"/>
          </p:nvPr>
        </p:nvSpPr>
        <p:spPr/>
        <p:txBody>
          <a:bodyPr/>
          <a:lstStyle/>
          <a:p>
            <a:fld id="{94D30BB6-90CB-467D-943D-FA1FB6C60726}" type="slidenum">
              <a:rPr lang="en-PK" smtClean="0"/>
              <a:t>‹#›</a:t>
            </a:fld>
            <a:endParaRPr lang="en-PK"/>
          </a:p>
        </p:txBody>
      </p:sp>
    </p:spTree>
    <p:extLst>
      <p:ext uri="{BB962C8B-B14F-4D97-AF65-F5344CB8AC3E}">
        <p14:creationId xmlns:p14="http://schemas.microsoft.com/office/powerpoint/2010/main" val="33937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E61C-4309-4E5C-941B-9A4F6A960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A320564E-C0E2-4318-92E4-19D8971C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0295E114-615C-43A2-A3FD-4D421343B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B83E-09F8-47E7-998F-9221F04C88CD}" type="datetimeFigureOut">
              <a:rPr lang="en-PK" smtClean="0"/>
              <a:t>14/12/2022</a:t>
            </a:fld>
            <a:endParaRPr lang="en-PK"/>
          </a:p>
        </p:txBody>
      </p:sp>
      <p:sp>
        <p:nvSpPr>
          <p:cNvPr id="5" name="Footer Placeholder 4">
            <a:extLst>
              <a:ext uri="{FF2B5EF4-FFF2-40B4-BE49-F238E27FC236}">
                <a16:creationId xmlns:a16="http://schemas.microsoft.com/office/drawing/2014/main" id="{AB9C0247-4E9B-4EF6-9326-A7A072AE6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B31481-78F3-4FEF-9D07-20B9D0F43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30BB6-90CB-467D-943D-FA1FB6C60726}" type="slidenum">
              <a:rPr lang="en-PK" smtClean="0"/>
              <a:t>‹#›</a:t>
            </a:fld>
            <a:endParaRPr lang="en-PK"/>
          </a:p>
        </p:txBody>
      </p:sp>
    </p:spTree>
    <p:extLst>
      <p:ext uri="{BB962C8B-B14F-4D97-AF65-F5344CB8AC3E}">
        <p14:creationId xmlns:p14="http://schemas.microsoft.com/office/powerpoint/2010/main" val="500883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bin"/><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bin"/><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bin"/><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1C9000-E4A3-442E-AF19-F344CBD62027}"/>
              </a:ext>
            </a:extLst>
          </p:cNvPr>
          <p:cNvSpPr txBox="1"/>
          <p:nvPr/>
        </p:nvSpPr>
        <p:spPr>
          <a:xfrm>
            <a:off x="4509125" y="3874968"/>
            <a:ext cx="3161675" cy="2954655"/>
          </a:xfrm>
          <a:prstGeom prst="rect">
            <a:avLst/>
          </a:prstGeom>
          <a:noFill/>
        </p:spPr>
        <p:txBody>
          <a:bodyPr wrap="square" rtlCol="0">
            <a:spAutoFit/>
          </a:bodyPr>
          <a:lstStyle/>
          <a:p>
            <a:r>
              <a:rPr lang="en-GB" sz="4800" dirty="0">
                <a:solidFill>
                  <a:schemeClr val="bg1"/>
                </a:solidFill>
                <a:latin typeface="Abadi" panose="020B0604020104020204" pitchFamily="34" charset="0"/>
              </a:rPr>
              <a:t>Foodpanda</a:t>
            </a:r>
          </a:p>
          <a:p>
            <a:endParaRPr lang="en-GB" sz="1000" dirty="0">
              <a:solidFill>
                <a:schemeClr val="bg1"/>
              </a:solidFill>
              <a:latin typeface="Abadi" panose="020B0604020104020204" pitchFamily="34" charset="0"/>
            </a:endParaRPr>
          </a:p>
          <a:p>
            <a:pPr algn="r"/>
            <a:r>
              <a:rPr lang="en-GB" sz="2000" b="1" dirty="0">
                <a:solidFill>
                  <a:schemeClr val="bg1"/>
                </a:solidFill>
                <a:latin typeface="Abadi" panose="020B0604020104020204" pitchFamily="34" charset="0"/>
              </a:rPr>
              <a:t>Presentation By: </a:t>
            </a:r>
          </a:p>
          <a:p>
            <a:pPr algn="r"/>
            <a:r>
              <a:rPr lang="en-GB" sz="2000" dirty="0">
                <a:solidFill>
                  <a:schemeClr val="bg1"/>
                </a:solidFill>
                <a:latin typeface="Abadi" panose="020B0604020104020204" pitchFamily="34" charset="0"/>
              </a:rPr>
              <a:t>Mirza Kashif</a:t>
            </a:r>
          </a:p>
          <a:p>
            <a:pPr algn="r"/>
            <a:r>
              <a:rPr lang="en-GB" sz="2000" dirty="0">
                <a:solidFill>
                  <a:schemeClr val="bg1"/>
                </a:solidFill>
                <a:latin typeface="Abadi" panose="020B0604020104020204" pitchFamily="34" charset="0"/>
              </a:rPr>
              <a:t>M. Uman</a:t>
            </a:r>
          </a:p>
          <a:p>
            <a:pPr algn="r"/>
            <a:r>
              <a:rPr lang="en-GB" sz="2000" dirty="0">
                <a:solidFill>
                  <a:schemeClr val="bg1"/>
                </a:solidFill>
                <a:latin typeface="Abadi" panose="020B0604020104020204" pitchFamily="34" charset="0"/>
              </a:rPr>
              <a:t>Zain Khan</a:t>
            </a:r>
          </a:p>
          <a:p>
            <a:endParaRPr lang="en-PH" sz="4800" dirty="0">
              <a:solidFill>
                <a:schemeClr val="bg1"/>
              </a:solidFill>
              <a:latin typeface="Abadi" panose="020B0604020104020204" pitchFamily="34" charset="0"/>
            </a:endParaRPr>
          </a:p>
        </p:txBody>
      </p:sp>
      <p:sp>
        <p:nvSpPr>
          <p:cNvPr id="7" name="Rectangle 6">
            <a:extLst>
              <a:ext uri="{FF2B5EF4-FFF2-40B4-BE49-F238E27FC236}">
                <a16:creationId xmlns:a16="http://schemas.microsoft.com/office/drawing/2014/main" id="{54AC5D66-7C96-EA65-360E-BAD5D3BA8E53}"/>
              </a:ext>
            </a:extLst>
          </p:cNvPr>
          <p:cNvSpPr/>
          <p:nvPr/>
        </p:nvSpPr>
        <p:spPr>
          <a:xfrm>
            <a:off x="-6038" y="-28378"/>
            <a:ext cx="12192000" cy="7118495"/>
          </a:xfrm>
          <a:prstGeom prst="rect">
            <a:avLst/>
          </a:prstGeom>
          <a:solidFill>
            <a:srgbClr val="D606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4" name="Picture 3">
            <a:extLst>
              <a:ext uri="{FF2B5EF4-FFF2-40B4-BE49-F238E27FC236}">
                <a16:creationId xmlns:a16="http://schemas.microsoft.com/office/drawing/2014/main" id="{9DB256BB-30F9-CBA3-EAA8-9791C0F6ED96}"/>
              </a:ext>
            </a:extLst>
          </p:cNvPr>
          <p:cNvPicPr>
            <a:picLocks noChangeAspect="1"/>
          </p:cNvPicPr>
          <p:nvPr/>
        </p:nvPicPr>
        <p:blipFill rotWithShape="1">
          <a:blip r:embed="rId2"/>
          <a:srcRect l="39722" t="16130" r="39445" b="51277"/>
          <a:stretch/>
        </p:blipFill>
        <p:spPr>
          <a:xfrm>
            <a:off x="5035861" y="1411472"/>
            <a:ext cx="2108201" cy="1855217"/>
          </a:xfrm>
          <a:prstGeom prst="rect">
            <a:avLst/>
          </a:prstGeom>
        </p:spPr>
      </p:pic>
      <p:sp>
        <p:nvSpPr>
          <p:cNvPr id="3" name="TextBox 2">
            <a:extLst>
              <a:ext uri="{FF2B5EF4-FFF2-40B4-BE49-F238E27FC236}">
                <a16:creationId xmlns:a16="http://schemas.microsoft.com/office/drawing/2014/main" id="{ABACF526-6974-8F64-DF86-030810D74F5C}"/>
              </a:ext>
            </a:extLst>
          </p:cNvPr>
          <p:cNvSpPr txBox="1"/>
          <p:nvPr/>
        </p:nvSpPr>
        <p:spPr>
          <a:xfrm>
            <a:off x="4170551" y="3444080"/>
            <a:ext cx="3838820" cy="3816429"/>
          </a:xfrm>
          <a:prstGeom prst="rect">
            <a:avLst/>
          </a:prstGeom>
          <a:noFill/>
        </p:spPr>
        <p:txBody>
          <a:bodyPr wrap="square" rtlCol="0">
            <a:spAutoFit/>
          </a:bodyPr>
          <a:lstStyle/>
          <a:p>
            <a:pPr algn="ctr"/>
            <a:r>
              <a:rPr lang="en-GB" sz="6000" dirty="0">
                <a:solidFill>
                  <a:schemeClr val="bg1"/>
                </a:solidFill>
                <a:latin typeface="Times New Roman" panose="02020603050405020304" pitchFamily="18" charset="0"/>
                <a:cs typeface="Times New Roman" panose="02020603050405020304" pitchFamily="18" charset="0"/>
              </a:rPr>
              <a:t>Foodpanda</a:t>
            </a:r>
          </a:p>
          <a:p>
            <a:pPr algn="ctr"/>
            <a:endParaRPr lang="en-GB" sz="1000" b="1" dirty="0">
              <a:solidFill>
                <a:schemeClr val="bg1"/>
              </a:solidFill>
              <a:latin typeface="Times New Roman" panose="02020603050405020304" pitchFamily="18" charset="0"/>
              <a:cs typeface="Times New Roman" panose="02020603050405020304" pitchFamily="18" charset="0"/>
            </a:endParaRPr>
          </a:p>
          <a:p>
            <a:pPr algn="ctr"/>
            <a:r>
              <a:rPr lang="en-GB" sz="2400" b="1" dirty="0">
                <a:solidFill>
                  <a:schemeClr val="bg1"/>
                </a:solidFill>
                <a:latin typeface="Times New Roman" panose="02020603050405020304" pitchFamily="18" charset="0"/>
                <a:cs typeface="Times New Roman" panose="02020603050405020304" pitchFamily="18" charset="0"/>
              </a:rPr>
              <a:t>Presentation By: </a:t>
            </a:r>
          </a:p>
          <a:p>
            <a:pPr algn="ctr"/>
            <a:r>
              <a:rPr lang="en-GB" sz="2000" dirty="0">
                <a:solidFill>
                  <a:schemeClr val="bg1"/>
                </a:solidFill>
                <a:latin typeface="Times New Roman" panose="02020603050405020304" pitchFamily="18" charset="0"/>
                <a:cs typeface="Times New Roman" panose="02020603050405020304" pitchFamily="18" charset="0"/>
              </a:rPr>
              <a:t>Mirza </a:t>
            </a:r>
            <a:r>
              <a:rPr lang="en-GB" sz="2000" dirty="0" err="1">
                <a:solidFill>
                  <a:schemeClr val="bg1"/>
                </a:solidFill>
                <a:latin typeface="Times New Roman" panose="02020603050405020304" pitchFamily="18" charset="0"/>
                <a:cs typeface="Times New Roman" panose="02020603050405020304" pitchFamily="18" charset="0"/>
              </a:rPr>
              <a:t>Kashif</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Ijaz</a:t>
            </a:r>
            <a:endParaRPr lang="en-GB" sz="2000" dirty="0">
              <a:solidFill>
                <a:schemeClr val="bg1"/>
              </a:solidFill>
              <a:latin typeface="Times New Roman" panose="02020603050405020304" pitchFamily="18" charset="0"/>
              <a:cs typeface="Times New Roman" panose="02020603050405020304" pitchFamily="18" charset="0"/>
            </a:endParaRPr>
          </a:p>
          <a:p>
            <a:pPr algn="ctr"/>
            <a:r>
              <a:rPr lang="en-GB" sz="2000" dirty="0">
                <a:solidFill>
                  <a:schemeClr val="bg1"/>
                </a:solidFill>
                <a:latin typeface="Times New Roman" panose="02020603050405020304" pitchFamily="18" charset="0"/>
                <a:cs typeface="Times New Roman" panose="02020603050405020304" pitchFamily="18" charset="0"/>
              </a:rPr>
              <a:t>Muhammad Usman</a:t>
            </a:r>
          </a:p>
          <a:p>
            <a:pPr algn="ctr"/>
            <a:r>
              <a:rPr lang="en-GB" sz="2000" dirty="0">
                <a:solidFill>
                  <a:schemeClr val="bg1"/>
                </a:solidFill>
                <a:latin typeface="Times New Roman" panose="02020603050405020304" pitchFamily="18" charset="0"/>
                <a:cs typeface="Times New Roman" panose="02020603050405020304" pitchFamily="18" charset="0"/>
              </a:rPr>
              <a:t>Zain Khan</a:t>
            </a:r>
          </a:p>
          <a:p>
            <a:pPr algn="ctr"/>
            <a:r>
              <a:rPr lang="en-GB" sz="2000" dirty="0">
                <a:solidFill>
                  <a:schemeClr val="bg1"/>
                </a:solidFill>
                <a:latin typeface="Times New Roman" panose="02020603050405020304" pitchFamily="18" charset="0"/>
                <a:cs typeface="Times New Roman" panose="02020603050405020304" pitchFamily="18" charset="0"/>
              </a:rPr>
              <a:t>Anas Abid</a:t>
            </a:r>
          </a:p>
          <a:p>
            <a:pPr algn="ctr"/>
            <a:r>
              <a:rPr lang="en-GB" sz="2000" dirty="0">
                <a:solidFill>
                  <a:schemeClr val="bg1"/>
                </a:solidFill>
                <a:latin typeface="Times New Roman" panose="02020603050405020304" pitchFamily="18" charset="0"/>
                <a:cs typeface="Times New Roman" panose="02020603050405020304" pitchFamily="18" charset="0"/>
              </a:rPr>
              <a:t>Furqan Hameed</a:t>
            </a:r>
          </a:p>
          <a:p>
            <a:endParaRPr lang="en-PH"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472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4D054C1-6DB5-1AED-1845-0B015EE651E0}"/>
              </a:ext>
            </a:extLst>
          </p:cNvPr>
          <p:cNvSpPr txBox="1"/>
          <p:nvPr/>
        </p:nvSpPr>
        <p:spPr>
          <a:xfrm>
            <a:off x="4985458" y="729203"/>
            <a:ext cx="2218458" cy="830997"/>
          </a:xfrm>
          <a:prstGeom prst="rect">
            <a:avLst/>
          </a:prstGeom>
          <a:noFill/>
        </p:spPr>
        <p:txBody>
          <a:bodyPr wrap="square" rtlCol="0">
            <a:spAutoFit/>
          </a:bodyPr>
          <a:lstStyle/>
          <a:p>
            <a:pPr algn="ctr"/>
            <a:r>
              <a:rPr lang="en-GB" sz="4800" b="1" dirty="0">
                <a:solidFill>
                  <a:srgbClr val="D70F64"/>
                </a:solidFill>
                <a:latin typeface="Times New Roman" panose="02020603050405020304" pitchFamily="18" charset="0"/>
                <a:cs typeface="Times New Roman" panose="02020603050405020304" pitchFamily="18" charset="0"/>
              </a:rPr>
              <a:t>PEST</a:t>
            </a:r>
            <a:endParaRPr lang="en-PH" sz="4800" b="1" dirty="0">
              <a:solidFill>
                <a:srgbClr val="D70F64"/>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AC1E1EA2-6769-82BA-6BFB-86AB82AB3C21}"/>
              </a:ext>
            </a:extLst>
          </p:cNvPr>
          <p:cNvSpPr/>
          <p:nvPr/>
        </p:nvSpPr>
        <p:spPr>
          <a:xfrm>
            <a:off x="1379622" y="4021689"/>
            <a:ext cx="4203783" cy="1867811"/>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8351B28C-810C-A221-EDEB-126FCCBFBE79}"/>
              </a:ext>
            </a:extLst>
          </p:cNvPr>
          <p:cNvSpPr/>
          <p:nvPr/>
        </p:nvSpPr>
        <p:spPr>
          <a:xfrm>
            <a:off x="6470414" y="1728015"/>
            <a:ext cx="4203783" cy="1867810"/>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BFC27A-67A3-38DF-9784-ABED305DA005}"/>
              </a:ext>
            </a:extLst>
          </p:cNvPr>
          <p:cNvSpPr txBox="1"/>
          <p:nvPr/>
        </p:nvSpPr>
        <p:spPr>
          <a:xfrm>
            <a:off x="1379621" y="1728015"/>
            <a:ext cx="4203782" cy="1292662"/>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Political</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Political Instability</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Taxation of MNCs</a:t>
            </a:r>
          </a:p>
          <a:p>
            <a:pPr marL="342900" indent="-342900">
              <a:buFont typeface="Arial" panose="020B0604020202020204" pitchFamily="34" charset="0"/>
              <a:buChar char="•"/>
            </a:pPr>
            <a:endParaRPr lang="en-PH" sz="2400" dirty="0">
              <a:solidFill>
                <a:srgbClr val="D70F64"/>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EF9EFAE1-57B3-49E1-0A27-7A1924408758}"/>
              </a:ext>
            </a:extLst>
          </p:cNvPr>
          <p:cNvSpPr/>
          <p:nvPr/>
        </p:nvSpPr>
        <p:spPr>
          <a:xfrm>
            <a:off x="6470415" y="4021690"/>
            <a:ext cx="4203783" cy="1867810"/>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9B186B14-F9A8-4D6B-4EB2-FE903C88508B}"/>
              </a:ext>
            </a:extLst>
          </p:cNvPr>
          <p:cNvSpPr/>
          <p:nvPr/>
        </p:nvSpPr>
        <p:spPr>
          <a:xfrm>
            <a:off x="1379621" y="1728015"/>
            <a:ext cx="4203783" cy="1867811"/>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5FD485B-F918-4703-AA98-2A1C0D357D3F}"/>
              </a:ext>
            </a:extLst>
          </p:cNvPr>
          <p:cNvSpPr txBox="1"/>
          <p:nvPr/>
        </p:nvSpPr>
        <p:spPr>
          <a:xfrm>
            <a:off x="6470413" y="1728015"/>
            <a:ext cx="4203782" cy="1754326"/>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Economic </a:t>
            </a:r>
            <a:endParaRPr lang="en-US" sz="1500" dirty="0">
              <a:solidFill>
                <a:schemeClr val="bg2">
                  <a:lumMod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Income Levels</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Covid-19 has driven up the valuation of online marketplaces</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Easy financing for bikes</a:t>
            </a:r>
          </a:p>
          <a:p>
            <a:pPr marL="342900" indent="-342900">
              <a:buFont typeface="Arial" panose="020B0604020202020204" pitchFamily="34" charset="0"/>
              <a:buChar char="•"/>
            </a:pPr>
            <a:endParaRPr lang="en-PH" sz="2400" dirty="0">
              <a:solidFill>
                <a:srgbClr val="D70F64"/>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5DB2EB1-CEEF-5CF2-E1F9-3B097D5F0211}"/>
              </a:ext>
            </a:extLst>
          </p:cNvPr>
          <p:cNvSpPr txBox="1"/>
          <p:nvPr/>
        </p:nvSpPr>
        <p:spPr>
          <a:xfrm>
            <a:off x="1379620" y="4021689"/>
            <a:ext cx="4203782" cy="1754326"/>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Social</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Public more likely to order food delivery post Covid-19</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Millennials and Gen-Z use food delivery apps very frequently</a:t>
            </a:r>
          </a:p>
          <a:p>
            <a:endParaRPr lang="en-GB" sz="2400" dirty="0">
              <a:solidFill>
                <a:srgbClr val="D70F64"/>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66BC239-DD5B-C686-8365-E428A1E99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1963" y="4350695"/>
            <a:ext cx="2640037" cy="2535135"/>
          </a:xfrm>
          <a:prstGeom prst="rect">
            <a:avLst/>
          </a:prstGeom>
        </p:spPr>
      </p:pic>
      <p:sp>
        <p:nvSpPr>
          <p:cNvPr id="4" name="TextBox 3">
            <a:extLst>
              <a:ext uri="{FF2B5EF4-FFF2-40B4-BE49-F238E27FC236}">
                <a16:creationId xmlns:a16="http://schemas.microsoft.com/office/drawing/2014/main" id="{F46D902B-7F7E-9F2E-BF8A-CC23D0C75A7E}"/>
              </a:ext>
            </a:extLst>
          </p:cNvPr>
          <p:cNvSpPr txBox="1"/>
          <p:nvPr/>
        </p:nvSpPr>
        <p:spPr>
          <a:xfrm>
            <a:off x="6470413" y="4012946"/>
            <a:ext cx="4203782" cy="1292662"/>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Technological</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Social media growth </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Food delivery via drones is gaining attention</a:t>
            </a:r>
            <a:r>
              <a:rPr lang="en-US" sz="1500" dirty="0">
                <a:solidFill>
                  <a:srgbClr val="D70F64"/>
                </a:solidFill>
                <a:latin typeface="Times New Roman" panose="02020603050405020304" pitchFamily="18" charset="0"/>
                <a:cs typeface="Times New Roman" panose="02020603050405020304" pitchFamily="18" charset="0"/>
              </a:rPr>
              <a:t>.</a:t>
            </a:r>
          </a:p>
          <a:p>
            <a:endParaRPr lang="en-GB" sz="2400" dirty="0">
              <a:solidFill>
                <a:srgbClr val="D70F6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23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9C70-025F-4C75-931B-C7719299C11C}"/>
              </a:ext>
            </a:extLst>
          </p:cNvPr>
          <p:cNvSpPr>
            <a:spLocks noGrp="1"/>
          </p:cNvSpPr>
          <p:nvPr>
            <p:ph type="title"/>
          </p:nvPr>
        </p:nvSpPr>
        <p:spPr/>
        <p:txBody>
          <a:bodyPr/>
          <a:lstStyle/>
          <a:p>
            <a:r>
              <a:rPr lang="en-US" dirty="0">
                <a:solidFill>
                  <a:srgbClr val="D60665"/>
                </a:solidFill>
              </a:rPr>
              <a:t>Current and Future Strategy</a:t>
            </a:r>
            <a:endParaRPr lang="en-PK" dirty="0">
              <a:solidFill>
                <a:srgbClr val="D60665"/>
              </a:solidFill>
            </a:endParaRPr>
          </a:p>
        </p:txBody>
      </p:sp>
      <p:pic>
        <p:nvPicPr>
          <p:cNvPr id="5" name="Picture 4">
            <a:extLst>
              <a:ext uri="{FF2B5EF4-FFF2-40B4-BE49-F238E27FC236}">
                <a16:creationId xmlns:a16="http://schemas.microsoft.com/office/drawing/2014/main" id="{AFF27C83-7FDE-944C-27BA-9BF1EE10A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5015" y="5093813"/>
            <a:ext cx="2994855" cy="2126347"/>
          </a:xfrm>
          <a:prstGeom prst="rect">
            <a:avLst/>
          </a:prstGeom>
        </p:spPr>
      </p:pic>
      <p:sp>
        <p:nvSpPr>
          <p:cNvPr id="3" name="Content Placeholder 2">
            <a:extLst>
              <a:ext uri="{FF2B5EF4-FFF2-40B4-BE49-F238E27FC236}">
                <a16:creationId xmlns:a16="http://schemas.microsoft.com/office/drawing/2014/main" id="{57EF64BA-E778-415C-9958-4A4005B3EE1D}"/>
              </a:ext>
            </a:extLst>
          </p:cNvPr>
          <p:cNvSpPr>
            <a:spLocks noGrp="1"/>
          </p:cNvSpPr>
          <p:nvPr>
            <p:ph idx="1"/>
          </p:nvPr>
        </p:nvSpPr>
        <p:spPr/>
        <p:txBody>
          <a:bodyPr>
            <a:normAutofit/>
          </a:bodyPr>
          <a:lstStyle/>
          <a:p>
            <a:pPr>
              <a:lnSpc>
                <a:spcPct val="107000"/>
              </a:lnSpc>
              <a:spcAft>
                <a:spcPts val="800"/>
              </a:spcAft>
            </a:pPr>
            <a:r>
              <a:rPr lang="en-AE" sz="2400" b="1" dirty="0">
                <a:effectLst/>
                <a:ea typeface="Calibri" panose="020F0502020204030204" pitchFamily="34" charset="0"/>
              </a:rPr>
              <a:t>Quick Commerce:</a:t>
            </a:r>
            <a:endParaRPr lang="en-PK" sz="2400" dirty="0">
              <a:effectLst/>
              <a:ea typeface="Calibri" panose="020F0502020204030204" pitchFamily="34" charset="0"/>
            </a:endParaRPr>
          </a:p>
          <a:p>
            <a:pPr lvl="1">
              <a:lnSpc>
                <a:spcPct val="107000"/>
              </a:lnSpc>
              <a:spcAft>
                <a:spcPts val="800"/>
              </a:spcAft>
            </a:pPr>
            <a:r>
              <a:rPr lang="en-AE" sz="2000" dirty="0" err="1">
                <a:effectLst/>
                <a:ea typeface="Calibri" panose="020F0502020204030204" pitchFamily="34" charset="0"/>
              </a:rPr>
              <a:t>Foodpanda</a:t>
            </a:r>
            <a:r>
              <a:rPr lang="en-AE" sz="2000" dirty="0">
                <a:effectLst/>
                <a:ea typeface="Calibri" panose="020F0502020204030204" pitchFamily="34" charset="0"/>
              </a:rPr>
              <a:t>, has set its focus on the next generation of e-commerce that is “Quick Commerce or Q-Commerce”. It is defined as delivering products to customers instantly and in small batchers, whenever and wherever they need them. </a:t>
            </a:r>
          </a:p>
          <a:p>
            <a:pPr lvl="1">
              <a:lnSpc>
                <a:spcPct val="107000"/>
              </a:lnSpc>
              <a:spcAft>
                <a:spcPts val="800"/>
              </a:spcAft>
            </a:pPr>
            <a:r>
              <a:rPr lang="en-AE" sz="2000" dirty="0">
                <a:effectLst/>
                <a:ea typeface="Calibri" panose="020F0502020204030204" pitchFamily="34" charset="0"/>
              </a:rPr>
              <a:t>In 2021 they continued to expand this in many countries and launched this service in Pakistan under the name of “</a:t>
            </a:r>
            <a:r>
              <a:rPr lang="en-AE" sz="2000" dirty="0" err="1">
                <a:effectLst/>
                <a:ea typeface="Calibri" panose="020F0502020204030204" pitchFamily="34" charset="0"/>
              </a:rPr>
              <a:t>PandaMart</a:t>
            </a:r>
            <a:r>
              <a:rPr lang="en-AE" sz="2000" dirty="0">
                <a:effectLst/>
                <a:ea typeface="Calibri" panose="020F0502020204030204" pitchFamily="34" charset="0"/>
              </a:rPr>
              <a:t>”  in the December of 2021. </a:t>
            </a:r>
          </a:p>
          <a:p>
            <a:pPr lvl="1">
              <a:lnSpc>
                <a:spcPct val="107000"/>
              </a:lnSpc>
              <a:spcAft>
                <a:spcPts val="800"/>
              </a:spcAft>
            </a:pPr>
            <a:r>
              <a:rPr lang="en-AE" sz="2000" dirty="0">
                <a:effectLst/>
                <a:ea typeface="Calibri" panose="020F0502020204030204" pitchFamily="34" charset="0"/>
              </a:rPr>
              <a:t>They keep the concept of Quick Commerce as a “key strategic initiative” and plan on gaining the early mover advantage in this field as well.</a:t>
            </a:r>
            <a:endParaRPr lang="en-PK" sz="2000" dirty="0">
              <a:effectLst/>
              <a:ea typeface="Calibri" panose="020F0502020204030204" pitchFamily="34" charset="0"/>
            </a:endParaRPr>
          </a:p>
          <a:p>
            <a:pPr lvl="1">
              <a:lnSpc>
                <a:spcPct val="107000"/>
              </a:lnSpc>
              <a:spcAft>
                <a:spcPts val="800"/>
              </a:spcAft>
            </a:pPr>
            <a:endParaRPr lang="en-PK" sz="2000" dirty="0">
              <a:effectLst/>
              <a:ea typeface="Calibri" panose="020F0502020204030204" pitchFamily="34" charset="0"/>
            </a:endParaRPr>
          </a:p>
          <a:p>
            <a:endParaRPr lang="en-PK" dirty="0"/>
          </a:p>
        </p:txBody>
      </p:sp>
    </p:spTree>
    <p:extLst>
      <p:ext uri="{BB962C8B-B14F-4D97-AF65-F5344CB8AC3E}">
        <p14:creationId xmlns:p14="http://schemas.microsoft.com/office/powerpoint/2010/main" val="87901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8F6-5FBC-4D3D-93E6-FAE6490690B9}"/>
              </a:ext>
            </a:extLst>
          </p:cNvPr>
          <p:cNvSpPr>
            <a:spLocks noGrp="1"/>
          </p:cNvSpPr>
          <p:nvPr>
            <p:ph type="title"/>
          </p:nvPr>
        </p:nvSpPr>
        <p:spPr/>
        <p:txBody>
          <a:bodyPr/>
          <a:lstStyle/>
          <a:p>
            <a:r>
              <a:rPr lang="en-US" dirty="0">
                <a:solidFill>
                  <a:srgbClr val="D60665"/>
                </a:solidFill>
              </a:rPr>
              <a:t>Proposed Strategies</a:t>
            </a:r>
            <a:endParaRPr lang="en-PK" dirty="0">
              <a:solidFill>
                <a:srgbClr val="D60665"/>
              </a:solidFill>
            </a:endParaRPr>
          </a:p>
        </p:txBody>
      </p:sp>
      <p:pic>
        <p:nvPicPr>
          <p:cNvPr id="9" name="Picture 8">
            <a:extLst>
              <a:ext uri="{FF2B5EF4-FFF2-40B4-BE49-F238E27FC236}">
                <a16:creationId xmlns:a16="http://schemas.microsoft.com/office/drawing/2014/main" id="{591CD711-D87E-1338-D640-ED9EC9D68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923" y="4543865"/>
            <a:ext cx="3922248" cy="2314136"/>
          </a:xfrm>
          <a:prstGeom prst="rect">
            <a:avLst/>
          </a:prstGeom>
        </p:spPr>
      </p:pic>
      <p:sp>
        <p:nvSpPr>
          <p:cNvPr id="3" name="Content Placeholder 2">
            <a:extLst>
              <a:ext uri="{FF2B5EF4-FFF2-40B4-BE49-F238E27FC236}">
                <a16:creationId xmlns:a16="http://schemas.microsoft.com/office/drawing/2014/main" id="{9DE2A0CA-4827-4534-84D4-23B299C40CF7}"/>
              </a:ext>
            </a:extLst>
          </p:cNvPr>
          <p:cNvSpPr>
            <a:spLocks noGrp="1"/>
          </p:cNvSpPr>
          <p:nvPr>
            <p:ph idx="1"/>
          </p:nvPr>
        </p:nvSpPr>
        <p:spPr/>
        <p:txBody>
          <a:bodyPr/>
          <a:lstStyle/>
          <a:p>
            <a:r>
              <a:rPr lang="en-US" dirty="0"/>
              <a:t>Foodpanda should consider opening centralized kitchens quicker than its competitors as it’s a great way to attract people in the offline world.</a:t>
            </a:r>
          </a:p>
          <a:p>
            <a:r>
              <a:rPr lang="en-US" dirty="0"/>
              <a:t>Food panda can acquire </a:t>
            </a:r>
            <a:r>
              <a:rPr lang="en-US" dirty="0" err="1"/>
              <a:t>Cheetay</a:t>
            </a:r>
            <a:r>
              <a:rPr lang="en-US" dirty="0"/>
              <a:t> which is a direct competitor. (Horizontal Integration) </a:t>
            </a:r>
          </a:p>
          <a:p>
            <a:r>
              <a:rPr lang="en-US" dirty="0"/>
              <a:t>Foodpanda can also offer delivery of prescription medicine by partnering up with different pharmacies. </a:t>
            </a:r>
          </a:p>
          <a:p>
            <a:r>
              <a:rPr lang="en-US" dirty="0"/>
              <a:t>New in-app features such as calorie count, top 10 most ordered meals of the week, and top-rated restaurants near you. </a:t>
            </a:r>
            <a:endParaRPr lang="en-PK" dirty="0"/>
          </a:p>
        </p:txBody>
      </p:sp>
    </p:spTree>
    <p:extLst>
      <p:ext uri="{BB962C8B-B14F-4D97-AF65-F5344CB8AC3E}">
        <p14:creationId xmlns:p14="http://schemas.microsoft.com/office/powerpoint/2010/main" val="292345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8F6-5FBC-4D3D-93E6-FAE6490690B9}"/>
              </a:ext>
            </a:extLst>
          </p:cNvPr>
          <p:cNvSpPr>
            <a:spLocks noGrp="1"/>
          </p:cNvSpPr>
          <p:nvPr>
            <p:ph type="title"/>
          </p:nvPr>
        </p:nvSpPr>
        <p:spPr/>
        <p:txBody>
          <a:bodyPr/>
          <a:lstStyle/>
          <a:p>
            <a:r>
              <a:rPr lang="en-US" dirty="0">
                <a:solidFill>
                  <a:srgbClr val="D60665"/>
                </a:solidFill>
              </a:rPr>
              <a:t>Best Strategy</a:t>
            </a:r>
            <a:endParaRPr lang="en-PK" dirty="0">
              <a:solidFill>
                <a:srgbClr val="D60665"/>
              </a:solidFill>
            </a:endParaRPr>
          </a:p>
        </p:txBody>
      </p:sp>
      <p:sp>
        <p:nvSpPr>
          <p:cNvPr id="3" name="Content Placeholder 2">
            <a:extLst>
              <a:ext uri="{FF2B5EF4-FFF2-40B4-BE49-F238E27FC236}">
                <a16:creationId xmlns:a16="http://schemas.microsoft.com/office/drawing/2014/main" id="{9DE2A0CA-4827-4534-84D4-23B299C40CF7}"/>
              </a:ext>
            </a:extLst>
          </p:cNvPr>
          <p:cNvSpPr>
            <a:spLocks noGrp="1"/>
          </p:cNvSpPr>
          <p:nvPr>
            <p:ph idx="1"/>
          </p:nvPr>
        </p:nvSpPr>
        <p:spPr/>
        <p:txBody>
          <a:bodyPr/>
          <a:lstStyle/>
          <a:p>
            <a:pPr marL="0" indent="0">
              <a:buNone/>
            </a:pPr>
            <a:r>
              <a:rPr lang="en-AE" sz="2400" dirty="0">
                <a:effectLst/>
                <a:ea typeface="Calibri" panose="020F0502020204030204" pitchFamily="34" charset="0"/>
              </a:rPr>
              <a:t>The best strategy from the ones mentioned above would be the idea of centralized kitchens and they can name it </a:t>
            </a:r>
            <a:r>
              <a:rPr lang="en-AE" sz="2400" b="1" dirty="0">
                <a:effectLst/>
                <a:ea typeface="Calibri" panose="020F0502020204030204" pitchFamily="34" charset="0"/>
              </a:rPr>
              <a:t>‘Panda Kitchen’</a:t>
            </a:r>
            <a:r>
              <a:rPr lang="en-AE" sz="2400" dirty="0">
                <a:effectLst/>
                <a:ea typeface="Calibri" panose="020F0502020204030204" pitchFamily="34" charset="0"/>
              </a:rPr>
              <a:t>. This would allow restaurants (or multiple restaurants) to prepare their food and deliver them to customers without having to open a new restaurant in that location entirely. </a:t>
            </a:r>
            <a:endParaRPr lang="en-PK" sz="2400" dirty="0">
              <a:effectLst/>
              <a:ea typeface="Calibri" panose="020F0502020204030204" pitchFamily="34" charset="0"/>
            </a:endParaRPr>
          </a:p>
          <a:p>
            <a:endParaRPr lang="en-PK" dirty="0"/>
          </a:p>
        </p:txBody>
      </p:sp>
      <p:pic>
        <p:nvPicPr>
          <p:cNvPr id="6" name="Picture 5">
            <a:extLst>
              <a:ext uri="{FF2B5EF4-FFF2-40B4-BE49-F238E27FC236}">
                <a16:creationId xmlns:a16="http://schemas.microsoft.com/office/drawing/2014/main" id="{C2CF62AB-12AD-2F05-B064-BBEE5B4A6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3235569"/>
            <a:ext cx="7124700" cy="3622431"/>
          </a:xfrm>
          <a:prstGeom prst="rect">
            <a:avLst/>
          </a:prstGeom>
        </p:spPr>
      </p:pic>
    </p:spTree>
    <p:extLst>
      <p:ext uri="{BB962C8B-B14F-4D97-AF65-F5344CB8AC3E}">
        <p14:creationId xmlns:p14="http://schemas.microsoft.com/office/powerpoint/2010/main" val="293894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8F6-5FBC-4D3D-93E6-FAE6490690B9}"/>
              </a:ext>
            </a:extLst>
          </p:cNvPr>
          <p:cNvSpPr>
            <a:spLocks noGrp="1"/>
          </p:cNvSpPr>
          <p:nvPr>
            <p:ph type="title"/>
          </p:nvPr>
        </p:nvSpPr>
        <p:spPr/>
        <p:txBody>
          <a:bodyPr/>
          <a:lstStyle/>
          <a:p>
            <a:r>
              <a:rPr lang="en-US" dirty="0">
                <a:solidFill>
                  <a:srgbClr val="D60665"/>
                </a:solidFill>
              </a:rPr>
              <a:t>Implementation</a:t>
            </a:r>
            <a:endParaRPr lang="en-PK" dirty="0">
              <a:solidFill>
                <a:srgbClr val="D60665"/>
              </a:solidFill>
            </a:endParaRPr>
          </a:p>
        </p:txBody>
      </p:sp>
      <p:sp>
        <p:nvSpPr>
          <p:cNvPr id="3" name="Content Placeholder 2">
            <a:extLst>
              <a:ext uri="{FF2B5EF4-FFF2-40B4-BE49-F238E27FC236}">
                <a16:creationId xmlns:a16="http://schemas.microsoft.com/office/drawing/2014/main" id="{9DE2A0CA-4827-4534-84D4-23B299C40CF7}"/>
              </a:ext>
            </a:extLst>
          </p:cNvPr>
          <p:cNvSpPr>
            <a:spLocks noGrp="1"/>
          </p:cNvSpPr>
          <p:nvPr>
            <p:ph idx="1"/>
          </p:nvPr>
        </p:nvSpPr>
        <p:spPr/>
        <p:txBody>
          <a:bodyPr/>
          <a:lstStyle/>
          <a:p>
            <a:r>
              <a:rPr lang="en-AE" sz="2400" dirty="0">
                <a:effectLst/>
                <a:ea typeface="Calibri" panose="020F0502020204030204" pitchFamily="34" charset="0"/>
              </a:rPr>
              <a:t>They can adopt the ‘Blue Ocean Strategy’ by buying/renting a small space in an area where a lot of brands are not present but there is a high demand for them. </a:t>
            </a:r>
            <a:endParaRPr lang="en-US" sz="2400" dirty="0">
              <a:effectLst/>
              <a:ea typeface="Calibri" panose="020F0502020204030204" pitchFamily="34" charset="0"/>
            </a:endParaRPr>
          </a:p>
          <a:p>
            <a:endParaRPr lang="en-AE" sz="2400" dirty="0">
              <a:effectLst/>
              <a:ea typeface="Calibri" panose="020F0502020204030204" pitchFamily="34" charset="0"/>
            </a:endParaRPr>
          </a:p>
          <a:p>
            <a:r>
              <a:rPr lang="en-AE" sz="2400" dirty="0">
                <a:ea typeface="Calibri" panose="020F0502020204030204" pitchFamily="34" charset="0"/>
              </a:rPr>
              <a:t>Th</a:t>
            </a:r>
            <a:r>
              <a:rPr lang="en-AE" sz="2400" dirty="0">
                <a:effectLst/>
                <a:ea typeface="Calibri" panose="020F0502020204030204" pitchFamily="34" charset="0"/>
              </a:rPr>
              <a:t>e brand image that Foodpanda has, it would be easier for them to get restaurants/partners to engage in those centralized kitchens and since no unnecessary space is required for sitting/parking etc. </a:t>
            </a:r>
            <a:endParaRPr lang="en-US" sz="2400" dirty="0">
              <a:effectLst/>
              <a:ea typeface="Calibri" panose="020F0502020204030204" pitchFamily="34" charset="0"/>
            </a:endParaRPr>
          </a:p>
          <a:p>
            <a:endParaRPr lang="en-AE" sz="2400" dirty="0">
              <a:effectLst/>
              <a:ea typeface="Calibri" panose="020F0502020204030204" pitchFamily="34" charset="0"/>
            </a:endParaRPr>
          </a:p>
          <a:p>
            <a:r>
              <a:rPr lang="en-AE" sz="2400" dirty="0">
                <a:effectLst/>
                <a:ea typeface="Calibri" panose="020F0502020204030204" pitchFamily="34" charset="0"/>
              </a:rPr>
              <a:t>It would be an easy and simple strategy to implement.</a:t>
            </a:r>
            <a:endParaRPr lang="en-PK" sz="2400" dirty="0">
              <a:effectLst/>
              <a:ea typeface="Calibri" panose="020F0502020204030204" pitchFamily="34" charset="0"/>
            </a:endParaRPr>
          </a:p>
          <a:p>
            <a:endParaRPr lang="en-PK" dirty="0"/>
          </a:p>
        </p:txBody>
      </p:sp>
      <p:pic>
        <p:nvPicPr>
          <p:cNvPr id="5" name="Picture 4">
            <a:extLst>
              <a:ext uri="{FF2B5EF4-FFF2-40B4-BE49-F238E27FC236}">
                <a16:creationId xmlns:a16="http://schemas.microsoft.com/office/drawing/2014/main" id="{85D380C1-CB45-1322-14B5-51AF2E31F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380" y="3668749"/>
            <a:ext cx="4018671" cy="3003538"/>
          </a:xfrm>
          <a:prstGeom prst="rect">
            <a:avLst/>
          </a:prstGeom>
        </p:spPr>
      </p:pic>
    </p:spTree>
    <p:extLst>
      <p:ext uri="{BB962C8B-B14F-4D97-AF65-F5344CB8AC3E}">
        <p14:creationId xmlns:p14="http://schemas.microsoft.com/office/powerpoint/2010/main" val="15421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1CFA-AAD7-49B1-91EE-CDFE5F6D9495}"/>
              </a:ext>
            </a:extLst>
          </p:cNvPr>
          <p:cNvSpPr>
            <a:spLocks noGrp="1"/>
          </p:cNvSpPr>
          <p:nvPr>
            <p:ph type="title"/>
          </p:nvPr>
        </p:nvSpPr>
        <p:spPr/>
        <p:txBody>
          <a:bodyPr/>
          <a:lstStyle/>
          <a:p>
            <a:endParaRPr lang="en-PK"/>
          </a:p>
        </p:txBody>
      </p:sp>
      <p:sp>
        <p:nvSpPr>
          <p:cNvPr id="4" name="Rectangle 3">
            <a:extLst>
              <a:ext uri="{FF2B5EF4-FFF2-40B4-BE49-F238E27FC236}">
                <a16:creationId xmlns:a16="http://schemas.microsoft.com/office/drawing/2014/main" id="{6835D936-9167-4F86-BD2B-E996AC5841AE}"/>
              </a:ext>
            </a:extLst>
          </p:cNvPr>
          <p:cNvSpPr/>
          <p:nvPr/>
        </p:nvSpPr>
        <p:spPr>
          <a:xfrm>
            <a:off x="0" y="0"/>
            <a:ext cx="12192000" cy="6923314"/>
          </a:xfrm>
          <a:prstGeom prst="rect">
            <a:avLst/>
          </a:prstGeom>
          <a:solidFill>
            <a:srgbClr val="DB32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 name="Rectangle 4">
            <a:extLst>
              <a:ext uri="{FF2B5EF4-FFF2-40B4-BE49-F238E27FC236}">
                <a16:creationId xmlns:a16="http://schemas.microsoft.com/office/drawing/2014/main" id="{5CDA9B35-0332-48B9-BAF4-0137FC52C76A}"/>
              </a:ext>
            </a:extLst>
          </p:cNvPr>
          <p:cNvSpPr/>
          <p:nvPr/>
        </p:nvSpPr>
        <p:spPr>
          <a:xfrm>
            <a:off x="-6038" y="-28378"/>
            <a:ext cx="12192000" cy="7118495"/>
          </a:xfrm>
          <a:prstGeom prst="rect">
            <a:avLst/>
          </a:prstGeom>
          <a:solidFill>
            <a:srgbClr val="D606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952" y="3109252"/>
            <a:ext cx="4351338" cy="4351338"/>
          </a:xfrm>
        </p:spPr>
      </p:pic>
      <p:sp>
        <p:nvSpPr>
          <p:cNvPr id="6" name="TextBox 5">
            <a:extLst>
              <a:ext uri="{FF2B5EF4-FFF2-40B4-BE49-F238E27FC236}">
                <a16:creationId xmlns:a16="http://schemas.microsoft.com/office/drawing/2014/main" id="{90085697-F219-49EF-A38F-E04514A6C4D6}"/>
              </a:ext>
            </a:extLst>
          </p:cNvPr>
          <p:cNvSpPr txBox="1"/>
          <p:nvPr/>
        </p:nvSpPr>
        <p:spPr>
          <a:xfrm>
            <a:off x="1608637" y="2431634"/>
            <a:ext cx="8962649" cy="1569660"/>
          </a:xfrm>
          <a:prstGeom prst="rect">
            <a:avLst/>
          </a:prstGeom>
          <a:noFill/>
        </p:spPr>
        <p:txBody>
          <a:bodyPr wrap="square" rtlCol="0">
            <a:spAutoFit/>
          </a:bodyPr>
          <a:lstStyle/>
          <a:p>
            <a:pPr algn="ctr"/>
            <a:r>
              <a:rPr lang="en-US" sz="9600" dirty="0">
                <a:solidFill>
                  <a:schemeClr val="bg1"/>
                </a:solidFill>
              </a:rPr>
              <a:t>THANK-YOU!</a:t>
            </a:r>
            <a:endParaRPr lang="en-PK" sz="9600" dirty="0">
              <a:solidFill>
                <a:schemeClr val="bg1"/>
              </a:solidFill>
            </a:endParaRPr>
          </a:p>
        </p:txBody>
      </p:sp>
    </p:spTree>
    <p:extLst>
      <p:ext uri="{BB962C8B-B14F-4D97-AF65-F5344CB8AC3E}">
        <p14:creationId xmlns:p14="http://schemas.microsoft.com/office/powerpoint/2010/main" val="19670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D4744FC-41EE-4211-9DF1-ADE2BD963A1E}"/>
              </a:ext>
            </a:extLst>
          </p:cNvPr>
          <p:cNvPicPr>
            <a:picLocks noChangeAspect="1"/>
          </p:cNvPicPr>
          <p:nvPr/>
        </p:nvPicPr>
        <p:blipFill rotWithShape="1">
          <a:blip r:embed="rId2">
            <a:extLst>
              <a:ext uri="{28A0092B-C50C-407E-A947-70E740481C1C}">
                <a14:useLocalDpi xmlns:a14="http://schemas.microsoft.com/office/drawing/2010/main" val="0"/>
              </a:ext>
            </a:extLst>
          </a:blip>
          <a:srcRect l="75100" t="16930" r="1062" b="11356"/>
          <a:stretch/>
        </p:blipFill>
        <p:spPr>
          <a:xfrm>
            <a:off x="8715371" y="922552"/>
            <a:ext cx="3520952" cy="5955326"/>
          </a:xfrm>
          <a:prstGeom prst="rect">
            <a:avLst/>
          </a:prstGeom>
        </p:spPr>
      </p:pic>
      <p:pic>
        <p:nvPicPr>
          <p:cNvPr id="1026" name="Picture 2" descr="Download Foodpanda Logo in SVG Vector or PNG File Format - Logo.wine">
            <a:extLst>
              <a:ext uri="{FF2B5EF4-FFF2-40B4-BE49-F238E27FC236}">
                <a16:creationId xmlns:a16="http://schemas.microsoft.com/office/drawing/2014/main" id="{3DECBBFC-0BF7-43A4-8722-1E582444B4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3" t="36162" r="75455" b="40202"/>
          <a:stretch/>
        </p:blipFill>
        <p:spPr bwMode="auto">
          <a:xfrm>
            <a:off x="5376881" y="89513"/>
            <a:ext cx="1438238" cy="166607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1A0BE78E-EC0E-4D0F-8C79-0487DC6ABFA8}"/>
              </a:ext>
            </a:extLst>
          </p:cNvPr>
          <p:cNvSpPr txBox="1"/>
          <p:nvPr/>
        </p:nvSpPr>
        <p:spPr>
          <a:xfrm>
            <a:off x="401878" y="1249861"/>
            <a:ext cx="6149504" cy="830997"/>
          </a:xfrm>
          <a:prstGeom prst="rect">
            <a:avLst/>
          </a:prstGeom>
          <a:noFill/>
        </p:spPr>
        <p:txBody>
          <a:bodyPr wrap="square" rtlCol="0">
            <a:spAutoFit/>
          </a:bodyPr>
          <a:lstStyle/>
          <a:p>
            <a:r>
              <a:rPr lang="en-GB" sz="4800" b="1" dirty="0">
                <a:solidFill>
                  <a:srgbClr val="D60665"/>
                </a:solidFill>
                <a:latin typeface="Times New Roman" panose="02020603050405020304" pitchFamily="18" charset="0"/>
                <a:cs typeface="Times New Roman" panose="02020603050405020304" pitchFamily="18" charset="0"/>
              </a:rPr>
              <a:t>Introduction</a:t>
            </a:r>
            <a:endParaRPr lang="en-PH" sz="4800" b="1" dirty="0">
              <a:solidFill>
                <a:srgbClr val="D60665"/>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052644-5209-5888-4B39-61A6EDFBB973}"/>
              </a:ext>
            </a:extLst>
          </p:cNvPr>
          <p:cNvSpPr txBox="1"/>
          <p:nvPr/>
        </p:nvSpPr>
        <p:spPr>
          <a:xfrm>
            <a:off x="575732" y="2269067"/>
            <a:ext cx="8619067" cy="3785652"/>
          </a:xfrm>
          <a:prstGeom prst="rect">
            <a:avLst/>
          </a:prstGeom>
          <a:noFill/>
        </p:spPr>
        <p:txBody>
          <a:bodyPr wrap="square" rtlCol="0">
            <a:spAutoFit/>
          </a:bodyPr>
          <a:lstStyle/>
          <a:p>
            <a:pPr marL="285750" indent="-285750">
              <a:buFont typeface="Arial" panose="020B0604020202020204" pitchFamily="34" charset="0"/>
              <a:buChar char="•"/>
            </a:pPr>
            <a:r>
              <a:rPr lang="en-AE" sz="2000" dirty="0">
                <a:latin typeface="Times New Roman" panose="02020603050405020304" pitchFamily="18" charset="0"/>
                <a:ea typeface="Calibri" panose="020F0502020204030204" pitchFamily="34" charset="0"/>
                <a:cs typeface="Times New Roman" panose="02020603050405020304" pitchFamily="18" charset="0"/>
              </a:rPr>
              <a:t>F</a:t>
            </a:r>
            <a:r>
              <a:rPr lang="en-AE" sz="2000" dirty="0">
                <a:effectLst/>
                <a:latin typeface="Times New Roman" panose="02020603050405020304" pitchFamily="18" charset="0"/>
                <a:ea typeface="Calibri" panose="020F0502020204030204" pitchFamily="34" charset="0"/>
                <a:cs typeface="Times New Roman" panose="02020603050405020304" pitchFamily="18" charset="0"/>
              </a:rPr>
              <a:t>ounded in March 2012 by Ben Bauer (CMO) and Ralf Wenzel (CEO)</a:t>
            </a:r>
          </a:p>
          <a:p>
            <a:pPr marL="285750" indent="-285750">
              <a:buFont typeface="Arial" panose="020B0604020202020204" pitchFamily="34" charset="0"/>
              <a:buChar char="•"/>
            </a:pPr>
            <a:endParaRPr lang="en-AE"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AE" sz="2000" dirty="0">
                <a:latin typeface="Times New Roman" panose="02020603050405020304" pitchFamily="18" charset="0"/>
                <a:ea typeface="Calibri" panose="020F0502020204030204" pitchFamily="34" charset="0"/>
                <a:cs typeface="Times New Roman" panose="02020603050405020304" pitchFamily="18" charset="0"/>
              </a:rPr>
              <a:t>O</a:t>
            </a:r>
            <a:r>
              <a:rPr lang="en-AE" sz="2000" dirty="0">
                <a:effectLst/>
                <a:latin typeface="Times New Roman" panose="02020603050405020304" pitchFamily="18" charset="0"/>
                <a:ea typeface="Calibri" panose="020F0502020204030204" pitchFamily="34" charset="0"/>
                <a:cs typeface="Times New Roman" panose="02020603050405020304" pitchFamily="18" charset="0"/>
              </a:rPr>
              <a:t>nline food and grocery delivery platform owned by Delivery Hero </a:t>
            </a:r>
          </a:p>
          <a:p>
            <a:pPr marL="285750" indent="-285750">
              <a:buFont typeface="Arial" panose="020B0604020202020204" pitchFamily="34" charset="0"/>
              <a:buChar char="•"/>
            </a:pPr>
            <a:endParaRPr lang="en-AE"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AE" sz="2000" dirty="0">
                <a:latin typeface="Times New Roman" panose="02020603050405020304" pitchFamily="18" charset="0"/>
                <a:ea typeface="Calibri" panose="020F0502020204030204" pitchFamily="34" charset="0"/>
                <a:cs typeface="Times New Roman" panose="02020603050405020304" pitchFamily="18" charset="0"/>
              </a:rPr>
              <a:t>H</a:t>
            </a:r>
            <a:r>
              <a:rPr lang="en-AE" sz="2000" dirty="0">
                <a:effectLst/>
                <a:latin typeface="Times New Roman" panose="02020603050405020304" pitchFamily="18" charset="0"/>
                <a:ea typeface="Calibri" panose="020F0502020204030204" pitchFamily="34" charset="0"/>
                <a:cs typeface="Times New Roman" panose="02020603050405020304" pitchFamily="18" charset="0"/>
              </a:rPr>
              <a:t>eadquartered in Berlin, Germany and operates in 14 markets </a:t>
            </a:r>
          </a:p>
          <a:p>
            <a:pPr marL="285750" indent="-285750">
              <a:buFont typeface="Arial" panose="020B0604020202020204" pitchFamily="34" charset="0"/>
              <a:buChar char="•"/>
            </a:pPr>
            <a:endParaRPr lang="en-AE"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AE" sz="2000" dirty="0">
                <a:effectLst/>
                <a:latin typeface="Times New Roman" panose="02020603050405020304" pitchFamily="18" charset="0"/>
                <a:ea typeface="Calibri" panose="020F0502020204030204" pitchFamily="34" charset="0"/>
                <a:cs typeface="Times New Roman" panose="02020603050405020304" pitchFamily="18" charset="0"/>
              </a:rPr>
              <a:t>Users can order from local restaurants using the mobile app or the website</a:t>
            </a:r>
          </a:p>
          <a:p>
            <a:pPr marL="285750" indent="-285750">
              <a:buFont typeface="Arial" panose="020B0604020202020204" pitchFamily="34" charset="0"/>
              <a:buChar char="•"/>
            </a:pPr>
            <a:endParaRPr lang="en-AE"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AE" sz="2000" dirty="0">
                <a:latin typeface="Times New Roman" panose="02020603050405020304" pitchFamily="18" charset="0"/>
                <a:ea typeface="Calibri" panose="020F0502020204030204" pitchFamily="34" charset="0"/>
                <a:cs typeface="Times New Roman" panose="02020603050405020304" pitchFamily="18" charset="0"/>
              </a:rPr>
              <a:t>P</a:t>
            </a:r>
            <a:r>
              <a:rPr lang="en-AE" sz="2000" dirty="0">
                <a:effectLst/>
                <a:latin typeface="Times New Roman" panose="02020603050405020304" pitchFamily="18" charset="0"/>
                <a:ea typeface="Calibri" panose="020F0502020204030204" pitchFamily="34" charset="0"/>
                <a:cs typeface="Times New Roman" panose="02020603050405020304" pitchFamily="18" charset="0"/>
              </a:rPr>
              <a:t>artnered with over 115,000 restaurants</a:t>
            </a:r>
          </a:p>
          <a:p>
            <a:pPr marL="285750" indent="-285750">
              <a:buFont typeface="Arial" panose="020B0604020202020204" pitchFamily="34" charset="0"/>
              <a:buChar char="•"/>
            </a:pPr>
            <a:endParaRPr lang="en-AE"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AE" sz="2000" dirty="0">
                <a:latin typeface="Times New Roman" panose="02020603050405020304" pitchFamily="18" charset="0"/>
                <a:ea typeface="Calibri" panose="020F0502020204030204" pitchFamily="34" charset="0"/>
                <a:cs typeface="Times New Roman" panose="02020603050405020304" pitchFamily="18" charset="0"/>
              </a:rPr>
              <a:t>P</a:t>
            </a:r>
            <a:r>
              <a:rPr lang="en-AE" sz="2000" dirty="0">
                <a:effectLst/>
                <a:latin typeface="Times New Roman" panose="02020603050405020304" pitchFamily="18" charset="0"/>
                <a:ea typeface="Calibri" panose="020F0502020204030204" pitchFamily="34" charset="0"/>
                <a:cs typeface="Times New Roman" panose="02020603050405020304" pitchFamily="18" charset="0"/>
              </a:rPr>
              <a:t>rocesses and sends orders directly to partner restaurants, which then deliver to customers</a:t>
            </a:r>
            <a:endParaRPr lang="en-AE"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20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ED02-F420-510B-9537-2FC41277D1D4}"/>
              </a:ext>
            </a:extLst>
          </p:cNvPr>
          <p:cNvSpPr>
            <a:spLocks noGrp="1"/>
          </p:cNvSpPr>
          <p:nvPr>
            <p:ph type="title"/>
          </p:nvPr>
        </p:nvSpPr>
        <p:spPr/>
        <p:txBody>
          <a:bodyPr/>
          <a:lstStyle/>
          <a:p>
            <a:r>
              <a:rPr lang="en-US" dirty="0">
                <a:solidFill>
                  <a:srgbClr val="DB3273"/>
                </a:solidFill>
              </a:rPr>
              <a:t>Business Model</a:t>
            </a:r>
            <a:endParaRPr lang="en-AE" dirty="0">
              <a:solidFill>
                <a:srgbClr val="DB3273"/>
              </a:solidFill>
            </a:endParaRPr>
          </a:p>
        </p:txBody>
      </p:sp>
      <p:pic>
        <p:nvPicPr>
          <p:cNvPr id="5" name="Content Placeholder 4">
            <a:extLst>
              <a:ext uri="{FF2B5EF4-FFF2-40B4-BE49-F238E27FC236}">
                <a16:creationId xmlns:a16="http://schemas.microsoft.com/office/drawing/2014/main" id="{486EBBAC-407D-D05A-BDDB-547E84C72B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418"/>
          <a:stretch/>
        </p:blipFill>
        <p:spPr>
          <a:xfrm>
            <a:off x="990600" y="2331720"/>
            <a:ext cx="9845040" cy="3947367"/>
          </a:xfrm>
        </p:spPr>
      </p:pic>
    </p:spTree>
    <p:extLst>
      <p:ext uri="{BB962C8B-B14F-4D97-AF65-F5344CB8AC3E}">
        <p14:creationId xmlns:p14="http://schemas.microsoft.com/office/powerpoint/2010/main" val="46556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B44-DC4D-2FB3-4F51-FDD2174D42B8}"/>
              </a:ext>
            </a:extLst>
          </p:cNvPr>
          <p:cNvSpPr>
            <a:spLocks noGrp="1"/>
          </p:cNvSpPr>
          <p:nvPr>
            <p:ph type="title"/>
          </p:nvPr>
        </p:nvSpPr>
        <p:spPr/>
        <p:txBody>
          <a:bodyPr/>
          <a:lstStyle/>
          <a:p>
            <a:r>
              <a:rPr lang="en-US" dirty="0">
                <a:solidFill>
                  <a:srgbClr val="DB3273"/>
                </a:solidFill>
                <a:latin typeface="Times New Roman" panose="02020603050405020304" pitchFamily="18" charset="0"/>
                <a:cs typeface="Times New Roman" panose="02020603050405020304" pitchFamily="18" charset="0"/>
              </a:rPr>
              <a:t>Revenue Model</a:t>
            </a:r>
            <a:endParaRPr lang="en-AE" dirty="0">
              <a:solidFill>
                <a:srgbClr val="DB3273"/>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8393985B-AC77-CF28-0B64-AECB1C6A7128}"/>
              </a:ext>
            </a:extLst>
          </p:cNvPr>
          <p:cNvPicPr>
            <a:picLocks noGrp="1" noChangeAspect="1"/>
          </p:cNvPicPr>
          <p:nvPr>
            <p:ph idx="1"/>
          </p:nvPr>
        </p:nvPicPr>
        <p:blipFill rotWithShape="1">
          <a:blip r:embed="rId3">
            <a:clrChange>
              <a:clrFrom>
                <a:srgbClr val="F9CD0C"/>
              </a:clrFrom>
              <a:clrTo>
                <a:srgbClr val="F9CD0C">
                  <a:alpha val="0"/>
                </a:srgbClr>
              </a:clrTo>
            </a:clrChange>
            <a:extLst>
              <a:ext uri="{28A0092B-C50C-407E-A947-70E740481C1C}">
                <a14:useLocalDpi xmlns:a14="http://schemas.microsoft.com/office/drawing/2010/main" val="0"/>
              </a:ext>
            </a:extLst>
          </a:blip>
          <a:srcRect t="25445"/>
          <a:stretch/>
        </p:blipFill>
        <p:spPr>
          <a:xfrm>
            <a:off x="1432560" y="1789611"/>
            <a:ext cx="9326880" cy="4703264"/>
          </a:xfrm>
          <a:solidFill>
            <a:srgbClr val="DB3273"/>
          </a:solidFill>
        </p:spPr>
      </p:pic>
    </p:spTree>
    <p:extLst>
      <p:ext uri="{BB962C8B-B14F-4D97-AF65-F5344CB8AC3E}">
        <p14:creationId xmlns:p14="http://schemas.microsoft.com/office/powerpoint/2010/main" val="69806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4D054C1-6DB5-1AED-1845-0B015EE651E0}"/>
              </a:ext>
            </a:extLst>
          </p:cNvPr>
          <p:cNvSpPr txBox="1"/>
          <p:nvPr/>
        </p:nvSpPr>
        <p:spPr>
          <a:xfrm>
            <a:off x="4985458" y="729203"/>
            <a:ext cx="2218458" cy="830997"/>
          </a:xfrm>
          <a:prstGeom prst="rect">
            <a:avLst/>
          </a:prstGeom>
          <a:noFill/>
        </p:spPr>
        <p:txBody>
          <a:bodyPr wrap="square" rtlCol="0">
            <a:spAutoFit/>
          </a:bodyPr>
          <a:lstStyle/>
          <a:p>
            <a:pPr algn="ctr"/>
            <a:r>
              <a:rPr lang="en-GB" sz="4800" b="1" dirty="0">
                <a:solidFill>
                  <a:srgbClr val="D70F64"/>
                </a:solidFill>
                <a:latin typeface="Times New Roman" panose="02020603050405020304" pitchFamily="18" charset="0"/>
                <a:cs typeface="Times New Roman" panose="02020603050405020304" pitchFamily="18" charset="0"/>
              </a:rPr>
              <a:t>SWOT</a:t>
            </a:r>
            <a:endParaRPr lang="en-PH" sz="4800" b="1" dirty="0">
              <a:solidFill>
                <a:srgbClr val="D70F64"/>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AC1E1EA2-6769-82BA-6BFB-86AB82AB3C21}"/>
              </a:ext>
            </a:extLst>
          </p:cNvPr>
          <p:cNvSpPr/>
          <p:nvPr/>
        </p:nvSpPr>
        <p:spPr>
          <a:xfrm>
            <a:off x="1379622" y="4021689"/>
            <a:ext cx="4203783" cy="1867811"/>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8351B28C-810C-A221-EDEB-126FCCBFBE79}"/>
              </a:ext>
            </a:extLst>
          </p:cNvPr>
          <p:cNvSpPr/>
          <p:nvPr/>
        </p:nvSpPr>
        <p:spPr>
          <a:xfrm>
            <a:off x="6470414" y="1728015"/>
            <a:ext cx="4203783" cy="1867810"/>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BFC27A-67A3-38DF-9784-ABED305DA005}"/>
              </a:ext>
            </a:extLst>
          </p:cNvPr>
          <p:cNvSpPr txBox="1"/>
          <p:nvPr/>
        </p:nvSpPr>
        <p:spPr>
          <a:xfrm>
            <a:off x="1379621" y="1728015"/>
            <a:ext cx="4203782" cy="2215991"/>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Strengths</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Good brand recognition</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High Market Share</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Easy to use application</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Good offers</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Home Kitchens</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Trust of restaurants</a:t>
            </a:r>
          </a:p>
          <a:p>
            <a:pPr marL="342900" indent="-342900">
              <a:buFont typeface="Arial" panose="020B0604020202020204" pitchFamily="34" charset="0"/>
              <a:buChar char="•"/>
            </a:pPr>
            <a:endParaRPr lang="en-PH" sz="2400" dirty="0">
              <a:solidFill>
                <a:srgbClr val="D70F64"/>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EF9EFAE1-57B3-49E1-0A27-7A1924408758}"/>
              </a:ext>
            </a:extLst>
          </p:cNvPr>
          <p:cNvSpPr/>
          <p:nvPr/>
        </p:nvSpPr>
        <p:spPr>
          <a:xfrm>
            <a:off x="6470415" y="4021690"/>
            <a:ext cx="4203783" cy="1867810"/>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9B186B14-F9A8-4D6B-4EB2-FE903C88508B}"/>
              </a:ext>
            </a:extLst>
          </p:cNvPr>
          <p:cNvSpPr/>
          <p:nvPr/>
        </p:nvSpPr>
        <p:spPr>
          <a:xfrm>
            <a:off x="1379621" y="1728015"/>
            <a:ext cx="4203783" cy="1867811"/>
          </a:xfrm>
          <a:prstGeom prst="roundRect">
            <a:avLst>
              <a:gd name="adj" fmla="val 6693"/>
            </a:avLst>
          </a:prstGeom>
          <a:noFill/>
          <a:ln w="38100">
            <a:solidFill>
              <a:srgbClr val="D70F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5FD485B-F918-4703-AA98-2A1C0D357D3F}"/>
              </a:ext>
            </a:extLst>
          </p:cNvPr>
          <p:cNvSpPr txBox="1"/>
          <p:nvPr/>
        </p:nvSpPr>
        <p:spPr>
          <a:xfrm>
            <a:off x="6470413" y="1728015"/>
            <a:ext cx="4203782" cy="1754326"/>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Weaknesses</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Can place order only from nearby restaurant</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Not available in all parts of the country</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Quite high commission charges  </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No control over service (Driver’s behavior)</a:t>
            </a:r>
          </a:p>
          <a:p>
            <a:pPr marL="342900" indent="-342900">
              <a:buFont typeface="Arial" panose="020B0604020202020204" pitchFamily="34" charset="0"/>
              <a:buChar char="•"/>
            </a:pPr>
            <a:endParaRPr lang="en-PH" sz="2400" dirty="0">
              <a:solidFill>
                <a:srgbClr val="D70F64"/>
              </a:solidFill>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E965A135-986E-1E30-2E96-1144C6540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102" y="3875225"/>
            <a:ext cx="2916625" cy="2982775"/>
          </a:xfrm>
          <a:prstGeom prst="rect">
            <a:avLst/>
          </a:prstGeom>
        </p:spPr>
      </p:pic>
      <p:sp>
        <p:nvSpPr>
          <p:cNvPr id="35" name="TextBox 34">
            <a:extLst>
              <a:ext uri="{FF2B5EF4-FFF2-40B4-BE49-F238E27FC236}">
                <a16:creationId xmlns:a16="http://schemas.microsoft.com/office/drawing/2014/main" id="{75DB2EB1-CEEF-5CF2-E1F9-3B097D5F0211}"/>
              </a:ext>
            </a:extLst>
          </p:cNvPr>
          <p:cNvSpPr txBox="1"/>
          <p:nvPr/>
        </p:nvSpPr>
        <p:spPr>
          <a:xfrm>
            <a:off x="1379620" y="4021689"/>
            <a:ext cx="4203782" cy="1985159"/>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Opportunities</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Can expand in more areas of country</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Increase market share</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Enhance technology </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Joint ventures with different brands</a:t>
            </a:r>
          </a:p>
          <a:p>
            <a:pPr marL="342900" indent="-34290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Partner with banks</a:t>
            </a:r>
          </a:p>
          <a:p>
            <a:endParaRPr lang="en-GB" sz="2400" dirty="0">
              <a:solidFill>
                <a:srgbClr val="D70F6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6D902B-7F7E-9F2E-BF8A-CC23D0C75A7E}"/>
              </a:ext>
            </a:extLst>
          </p:cNvPr>
          <p:cNvSpPr txBox="1"/>
          <p:nvPr/>
        </p:nvSpPr>
        <p:spPr>
          <a:xfrm>
            <a:off x="6470413" y="4012946"/>
            <a:ext cx="4203782" cy="1754326"/>
          </a:xfrm>
          <a:prstGeom prst="rect">
            <a:avLst/>
          </a:prstGeom>
          <a:noFill/>
        </p:spPr>
        <p:txBody>
          <a:bodyPr wrap="square" rtlCol="0">
            <a:spAutoFit/>
          </a:bodyPr>
          <a:lstStyle/>
          <a:p>
            <a:r>
              <a:rPr lang="en-GB" sz="2400" dirty="0">
                <a:solidFill>
                  <a:srgbClr val="D70F64"/>
                </a:solidFill>
                <a:latin typeface="Times New Roman" panose="02020603050405020304" pitchFamily="18" charset="0"/>
                <a:cs typeface="Times New Roman" panose="02020603050405020304" pitchFamily="18" charset="0"/>
              </a:rPr>
              <a:t>Threats</a:t>
            </a:r>
          </a:p>
          <a:p>
            <a:pPr marL="285750" indent="-285750">
              <a:buFont typeface="Arial" panose="020B0604020202020204" pitchFamily="34" charset="0"/>
              <a:buChar char="•"/>
            </a:pPr>
            <a:endParaRPr lang="en-US" sz="1500" dirty="0">
              <a:solidFill>
                <a:schemeClr val="bg2">
                  <a:lumMod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High commission charges may cause damage</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Change in buying power</a:t>
            </a:r>
          </a:p>
          <a:p>
            <a:pPr marL="285750" indent="-285750">
              <a:buFont typeface="Arial" panose="020B0604020202020204" pitchFamily="34" charset="0"/>
              <a:buChar char="•"/>
            </a:pPr>
            <a:r>
              <a:rPr lang="en-US" sz="1500" dirty="0">
                <a:solidFill>
                  <a:schemeClr val="bg2">
                    <a:lumMod val="25000"/>
                  </a:schemeClr>
                </a:solidFill>
                <a:latin typeface="Times New Roman" panose="02020603050405020304" pitchFamily="18" charset="0"/>
                <a:cs typeface="Times New Roman" panose="02020603050405020304" pitchFamily="18" charset="0"/>
              </a:rPr>
              <a:t>Competitors increasing</a:t>
            </a:r>
          </a:p>
          <a:p>
            <a:endParaRPr lang="en-GB" sz="2400" dirty="0">
              <a:solidFill>
                <a:srgbClr val="D70F6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78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B3273"/>
                </a:solidFill>
              </a:rPr>
              <a:t>Porter's Five Forces</a:t>
            </a:r>
          </a:p>
        </p:txBody>
      </p:sp>
      <p:sp>
        <p:nvSpPr>
          <p:cNvPr id="3" name="Content Placeholder 2"/>
          <p:cNvSpPr>
            <a:spLocks noGrp="1"/>
          </p:cNvSpPr>
          <p:nvPr>
            <p:ph idx="1"/>
          </p:nvPr>
        </p:nvSpPr>
        <p:spPr/>
        <p:txBody>
          <a:bodyPr/>
          <a:lstStyle/>
          <a:p>
            <a:r>
              <a:rPr lang="en-US" dirty="0"/>
              <a:t>Used to access the level of Market Competition</a:t>
            </a:r>
          </a:p>
          <a:p>
            <a:r>
              <a:rPr lang="en-US" dirty="0"/>
              <a:t>Advantages:</a:t>
            </a:r>
          </a:p>
          <a:p>
            <a:pPr marL="971550" lvl="1" indent="-514350">
              <a:buFont typeface="+mj-lt"/>
              <a:buAutoNum type="arabicPeriod"/>
            </a:pPr>
            <a:r>
              <a:rPr lang="en-US" dirty="0"/>
              <a:t>Analyze industry trends</a:t>
            </a:r>
          </a:p>
          <a:p>
            <a:pPr marL="971550" lvl="1" indent="-514350">
              <a:buFont typeface="+mj-lt"/>
              <a:buAutoNum type="arabicPeriod"/>
            </a:pPr>
            <a:r>
              <a:rPr lang="en-US" dirty="0"/>
              <a:t>Recognize their opportunities</a:t>
            </a:r>
          </a:p>
          <a:p>
            <a:pPr marL="971550" lvl="1" indent="-514350">
              <a:buFont typeface="+mj-lt"/>
              <a:buAutoNum type="arabicPeriod"/>
            </a:pPr>
            <a:r>
              <a:rPr lang="en-US" dirty="0"/>
              <a:t>Recognize their risks</a:t>
            </a:r>
          </a:p>
          <a:p>
            <a:r>
              <a:rPr lang="en-US" dirty="0"/>
              <a:t>Threat of new entrants, threat of substitutes, bargaining power of customers, bargaining power of suppliers, and competitive rivalry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832" y="5239252"/>
            <a:ext cx="3048000" cy="1504950"/>
          </a:xfrm>
          <a:prstGeom prst="rect">
            <a:avLst/>
          </a:prstGeom>
        </p:spPr>
      </p:pic>
    </p:spTree>
    <p:extLst>
      <p:ext uri="{BB962C8B-B14F-4D97-AF65-F5344CB8AC3E}">
        <p14:creationId xmlns:p14="http://schemas.microsoft.com/office/powerpoint/2010/main" val="160192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B3273"/>
                </a:solidFill>
              </a:rPr>
              <a:t>Porter's Five Forces</a:t>
            </a:r>
          </a:p>
        </p:txBody>
      </p:sp>
      <p:sp>
        <p:nvSpPr>
          <p:cNvPr id="3" name="Content Placeholder 2"/>
          <p:cNvSpPr>
            <a:spLocks noGrp="1"/>
          </p:cNvSpPr>
          <p:nvPr>
            <p:ph idx="1"/>
          </p:nvPr>
        </p:nvSpPr>
        <p:spPr/>
        <p:txBody>
          <a:bodyPr>
            <a:normAutofit/>
          </a:bodyPr>
          <a:lstStyle/>
          <a:p>
            <a:r>
              <a:rPr lang="en-US" dirty="0"/>
              <a:t>Industry Rivalry </a:t>
            </a:r>
          </a:p>
          <a:p>
            <a:pPr lvl="1"/>
            <a:r>
              <a:rPr lang="en-US" dirty="0"/>
              <a:t>Consists of number and variety of competitors and differences in products and quality </a:t>
            </a:r>
          </a:p>
          <a:p>
            <a:pPr lvl="1"/>
            <a:r>
              <a:rPr lang="en-US" dirty="0"/>
              <a:t>Competition is low</a:t>
            </a:r>
          </a:p>
          <a:p>
            <a:pPr lvl="1"/>
            <a:r>
              <a:rPr lang="en-US" dirty="0"/>
              <a:t>Ahead of competition  </a:t>
            </a:r>
          </a:p>
          <a:p>
            <a:r>
              <a:rPr lang="en-US" dirty="0"/>
              <a:t>Threats of New Entrant </a:t>
            </a:r>
          </a:p>
          <a:p>
            <a:pPr lvl="1"/>
            <a:r>
              <a:rPr lang="en-US" dirty="0"/>
              <a:t>How easily competitors can enter the market</a:t>
            </a:r>
          </a:p>
          <a:p>
            <a:pPr lvl="1"/>
            <a:r>
              <a:rPr lang="en-US" dirty="0"/>
              <a:t>Trust by Partners (Restaurants)</a:t>
            </a:r>
          </a:p>
          <a:p>
            <a:pPr lvl="1"/>
            <a:r>
              <a:rPr lang="en-US" dirty="0"/>
              <a:t>Difficult to Enter</a:t>
            </a:r>
          </a:p>
          <a:p>
            <a:pPr lvl="2"/>
            <a:r>
              <a:rPr lang="en-US" dirty="0"/>
              <a:t>Economies of scale</a:t>
            </a:r>
          </a:p>
          <a:p>
            <a:pPr lvl="2"/>
            <a:r>
              <a:rPr lang="en-US" dirty="0"/>
              <a:t>Cost of App</a:t>
            </a:r>
          </a:p>
          <a:p>
            <a:pPr lvl="1"/>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386" y="4042611"/>
            <a:ext cx="4607614" cy="2815389"/>
          </a:xfrm>
          <a:prstGeom prst="rect">
            <a:avLst/>
          </a:prstGeom>
        </p:spPr>
      </p:pic>
    </p:spTree>
    <p:extLst>
      <p:ext uri="{BB962C8B-B14F-4D97-AF65-F5344CB8AC3E}">
        <p14:creationId xmlns:p14="http://schemas.microsoft.com/office/powerpoint/2010/main" val="202154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B3273"/>
                </a:solidFill>
              </a:rPr>
              <a:t>Porter's Five Forces</a:t>
            </a:r>
          </a:p>
        </p:txBody>
      </p:sp>
      <p:sp>
        <p:nvSpPr>
          <p:cNvPr id="3" name="Content Placeholder 2"/>
          <p:cNvSpPr>
            <a:spLocks noGrp="1"/>
          </p:cNvSpPr>
          <p:nvPr>
            <p:ph idx="1"/>
          </p:nvPr>
        </p:nvSpPr>
        <p:spPr/>
        <p:txBody>
          <a:bodyPr>
            <a:normAutofit lnSpcReduction="10000"/>
          </a:bodyPr>
          <a:lstStyle/>
          <a:p>
            <a:r>
              <a:rPr lang="en-US" dirty="0"/>
              <a:t>Threats of Substitutes </a:t>
            </a:r>
          </a:p>
          <a:p>
            <a:pPr lvl="1"/>
            <a:r>
              <a:rPr lang="en-US" dirty="0"/>
              <a:t>Easier availability of product makes it easier</a:t>
            </a:r>
          </a:p>
          <a:p>
            <a:pPr lvl="1"/>
            <a:r>
              <a:rPr lang="en-US" dirty="0"/>
              <a:t>High substitution threat</a:t>
            </a:r>
          </a:p>
          <a:p>
            <a:pPr lvl="1"/>
            <a:r>
              <a:rPr lang="en-US" dirty="0"/>
              <a:t>Consumers can shift as competitor exist</a:t>
            </a:r>
          </a:p>
          <a:p>
            <a:pPr lvl="1"/>
            <a:r>
              <a:rPr lang="en-US" dirty="0"/>
              <a:t>Promotional offers can decrease this risk</a:t>
            </a:r>
          </a:p>
          <a:p>
            <a:r>
              <a:rPr lang="en-US" dirty="0"/>
              <a:t>Bargaining Power of Customer</a:t>
            </a:r>
          </a:p>
          <a:p>
            <a:pPr lvl="1"/>
            <a:r>
              <a:rPr lang="en-US" dirty="0"/>
              <a:t>Price changes affect customers' buying decisions and their ability to lower market prices</a:t>
            </a:r>
          </a:p>
          <a:p>
            <a:pPr lvl="1"/>
            <a:r>
              <a:rPr lang="en-US" dirty="0"/>
              <a:t>Moderate bargaining power</a:t>
            </a:r>
          </a:p>
          <a:p>
            <a:pPr lvl="1"/>
            <a:r>
              <a:rPr lang="en-US" dirty="0"/>
              <a:t>No switching cost</a:t>
            </a:r>
          </a:p>
          <a:p>
            <a:pPr lvl="1"/>
            <a:r>
              <a:rPr lang="en-US" dirty="0"/>
              <a:t>Free App</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3352" y="4608095"/>
            <a:ext cx="3076806" cy="2107612"/>
          </a:xfrm>
          <a:prstGeom prst="rect">
            <a:avLst/>
          </a:prstGeom>
        </p:spPr>
      </p:pic>
    </p:spTree>
    <p:extLst>
      <p:ext uri="{BB962C8B-B14F-4D97-AF65-F5344CB8AC3E}">
        <p14:creationId xmlns:p14="http://schemas.microsoft.com/office/powerpoint/2010/main" val="365051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B3273"/>
                </a:solidFill>
              </a:rPr>
              <a:t>Porter's Five Forces</a:t>
            </a:r>
          </a:p>
        </p:txBody>
      </p:sp>
      <p:sp>
        <p:nvSpPr>
          <p:cNvPr id="3" name="Content Placeholder 2"/>
          <p:cNvSpPr>
            <a:spLocks noGrp="1"/>
          </p:cNvSpPr>
          <p:nvPr>
            <p:ph idx="1"/>
          </p:nvPr>
        </p:nvSpPr>
        <p:spPr/>
        <p:txBody>
          <a:bodyPr/>
          <a:lstStyle/>
          <a:p>
            <a:r>
              <a:rPr lang="en-US" dirty="0"/>
              <a:t>Bargaining power of suppliers</a:t>
            </a:r>
          </a:p>
          <a:p>
            <a:pPr lvl="1"/>
            <a:r>
              <a:rPr lang="en-US" dirty="0"/>
              <a:t>Number and size of Suppliers</a:t>
            </a:r>
          </a:p>
          <a:p>
            <a:pPr lvl="1"/>
            <a:r>
              <a:rPr lang="en-US" dirty="0"/>
              <a:t>Low bargaining power</a:t>
            </a:r>
          </a:p>
          <a:p>
            <a:pPr lvl="1"/>
            <a:r>
              <a:rPr lang="en-US" dirty="0"/>
              <a:t>Many suppliers</a:t>
            </a:r>
          </a:p>
          <a:p>
            <a:pPr lvl="1"/>
            <a:r>
              <a:rPr lang="en-US" dirty="0"/>
              <a:t>Setup App and Legal expenses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947" y="3789947"/>
            <a:ext cx="7019873" cy="2797554"/>
          </a:xfrm>
          <a:prstGeom prst="rect">
            <a:avLst/>
          </a:prstGeom>
        </p:spPr>
      </p:pic>
    </p:spTree>
    <p:extLst>
      <p:ext uri="{BB962C8B-B14F-4D97-AF65-F5344CB8AC3E}">
        <p14:creationId xmlns:p14="http://schemas.microsoft.com/office/powerpoint/2010/main" val="3599094808"/>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CA00EDC-CD71-44E0-9518-91CCA4CD1857}" vid="{172F01E8-5C9D-4234-A069-609E06FB1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213</TotalTime>
  <Words>1895</Words>
  <Application>Microsoft Office PowerPoint</Application>
  <PresentationFormat>Widescreen</PresentationFormat>
  <Paragraphs>183</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Theme2</vt:lpstr>
      <vt:lpstr>PowerPoint Presentation</vt:lpstr>
      <vt:lpstr>PowerPoint Presentation</vt:lpstr>
      <vt:lpstr>Business Model</vt:lpstr>
      <vt:lpstr>Revenue Model</vt:lpstr>
      <vt:lpstr>PowerPoint Presentation</vt:lpstr>
      <vt:lpstr>Porter's Five Forces</vt:lpstr>
      <vt:lpstr>Porter's Five Forces</vt:lpstr>
      <vt:lpstr>Porter's Five Forces</vt:lpstr>
      <vt:lpstr>Porter's Five Forces</vt:lpstr>
      <vt:lpstr>PowerPoint Presentation</vt:lpstr>
      <vt:lpstr>Current and Future Strategy</vt:lpstr>
      <vt:lpstr>Proposed Strategies</vt:lpstr>
      <vt:lpstr>Best Strategy</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Usman</dc:creator>
  <cp:lastModifiedBy>Mirza Kashif</cp:lastModifiedBy>
  <cp:revision>44</cp:revision>
  <dcterms:created xsi:type="dcterms:W3CDTF">2022-11-27T15:21:15Z</dcterms:created>
  <dcterms:modified xsi:type="dcterms:W3CDTF">2022-12-14T08:30:01Z</dcterms:modified>
</cp:coreProperties>
</file>