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59" r:id="rId4"/>
    <p:sldId id="306" r:id="rId5"/>
    <p:sldId id="260" r:id="rId6"/>
    <p:sldId id="307" r:id="rId7"/>
    <p:sldId id="313" r:id="rId8"/>
    <p:sldId id="308" r:id="rId9"/>
    <p:sldId id="314" r:id="rId10"/>
    <p:sldId id="309" r:id="rId11"/>
    <p:sldId id="310" r:id="rId12"/>
    <p:sldId id="311" r:id="rId13"/>
    <p:sldId id="312" r:id="rId14"/>
    <p:sldId id="261" r:id="rId15"/>
    <p:sldId id="262" r:id="rId16"/>
    <p:sldId id="315" r:id="rId17"/>
    <p:sldId id="316" r:id="rId18"/>
    <p:sldId id="317" r:id="rId19"/>
    <p:sldId id="318" r:id="rId20"/>
    <p:sldId id="263" r:id="rId21"/>
    <p:sldId id="264" r:id="rId22"/>
    <p:sldId id="265" r:id="rId23"/>
    <p:sldId id="280" r:id="rId24"/>
  </p:sldIdLst>
  <p:sldSz cx="9144000" cy="5143500" type="screen16x9"/>
  <p:notesSz cx="6858000" cy="9144000"/>
  <p:embeddedFontLst>
    <p:embeddedFont>
      <p:font typeface="Open Sans" panose="020B0604020202020204" charset="0"/>
      <p:regular r:id="rId26"/>
      <p:bold r:id="rId27"/>
      <p:italic r:id="rId28"/>
      <p:boldItalic r:id="rId29"/>
    </p:embeddedFont>
    <p:embeddedFont>
      <p:font typeface="Lexend Deca" panose="020B0604020202020204" charset="0"/>
      <p:regular r:id="rId30"/>
      <p:bold r:id="rId31"/>
    </p:embeddedFont>
    <p:embeddedFont>
      <p:font typeface="Catamaran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7" roundtripDataSignature="AMtx7mg/Nm8KF31++VcTLhCDK11rPPc3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F34236-C562-4643-BE2C-A2F91258FF55}">
  <a:tblStyle styleId="{22F34236-C562-4643-BE2C-A2F91258FF5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3" autoAdjust="0"/>
    <p:restoredTop sz="82806" autoAdjust="0"/>
  </p:normalViewPr>
  <p:slideViewPr>
    <p:cSldViewPr snapToGrid="0">
      <p:cViewPr varScale="1">
        <p:scale>
          <a:sx n="126" d="100"/>
          <a:sy n="126" d="100"/>
        </p:scale>
        <p:origin x="153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77" Type="http://customschemas.google.com/relationships/presentationmetadata" Target="metadata"/><Relationship Id="rId8" Type="http://schemas.openxmlformats.org/officeDocument/2006/relationships/slide" Target="slides/slide7.xml"/><Relationship Id="rId80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0af2f9e4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80af2f9e4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2007,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Amendis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local affiliate a private international utility company, launched a social program that offered low-income households in Tangier, Morocco a chance to get an in-home connection to the city water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three zones to work in and surveyed households within those areas to find those that HH that were not connected to the city water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Almost 60% of unconnected households relied on public taps for their water &amp; 40% of households not getting their water from the public taps were using a neighbor’s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Amendis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offered low-income households in the three zones a chance to buy a connection to the water and sanitation network at full price, but on interest-free credit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zone’s distance from the water grid, households in that zone were offered a three, five, or seven-year loan that would be paid off at MAD 105 (US$15) per month with their monthly water bill</a:t>
            </a:r>
          </a:p>
          <a:p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84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0af2f9e4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80af2f9e4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95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0af2f9e4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80af2f9e4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both the treatment and comparison groups were eligible for the loan program, the researchers used a randomized encouragement design to evaluate the impact of the 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were surveyed in 2007, before the start of the program, and again in 2008, five months after the water connections were installed in treatment households that enrolled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was collected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socioeconomic characteristics, health, hygiene practices, water collection, work and work-related conditions, time use, and social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random subset of households, the water was tested for levels of chlorine and the presence of E. coli.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with children under 15 years old were asked to fill out a month-long “illness diary” to track instances of fever, vomiting, or diarrhea and children’s school participation was also tracked with surveys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923414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0af2f9e4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80af2f9e4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January 2009, all comparison-group houses were informed about the program, including information on the various procedures required to apply for it, as part of a survey debrief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data on in-home water connection applications was obtained in August of 2009 to find out whether comparison-group houses had subsequently applied for a connection</a:t>
            </a: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3851627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0af2f9e4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80af2f9e4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9ab1a84f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9ab1a84f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9ab1a84f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9ab1a84f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9329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9ab1a84f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9ab1a84f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19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9ab1a84f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9ab1a84f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265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9ab1a84f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9ab1a84f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90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b9ab1a84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b9ab1a84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0af2f9e4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80af2f9e4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0af2f9e4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80af2f9e4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0af2f9e4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80af2f9e4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Most interventions to connect poor households to the drinking water network are primarily concerned with physical health, but improved water access may have other important effects on household well-being by reducing the amount of time spent fetching water. Researchers conducted a randomized evaluation to look at the effect of private connections in a setting where most households already had access to high-quality water through public taps. They found that households in Tangiers, Morocco had a high willingness to pay for piped water, and while home water connection had no impact on waterborne illness, households' self-reported happiness improved substantially.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43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0af2f9e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80af2f9e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12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0af2f9e4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80af2f9e4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Access to water is a critical factor in household welfare, in large part because of the well-established health benefits of a reliable, clean water supply. But it is difficult, in most settings, to separate the effects of clean water from the effects of increased quantity and convenience. A limited water supply affects the lives of the poor in many ways beyond health. Fetching water is time-and-labor-intensive, which could detract from education or productive activities, a burden which is thought to fall disproportionately on women and children. When a family’s water supply is limited or contested, it can be a source of tension within and among households. And inconvenient access to water may contribute to stress or unhappiness.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3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0af2f9e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80af2f9e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495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0af2f9e4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80af2f9e4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urban Morocco, the setting of this study, households that rely on public taps spent more than seven hours a week collecting water, despite a relatively high density of water taps. In this sample, 65 percent of households without a water connection reported that water was a major source of concern: 16 percent had a water-related conflict within the family, and 12 percent had a conflict with their neighbors. Thus, both within the family and between families, water was an important source of stress and 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56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0af2f9e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80af2f9e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28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5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4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/>
          <p:nvPr/>
        </p:nvSpPr>
        <p:spPr>
          <a:xfrm rot="5400000">
            <a:off x="6743250" y="-209300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6"/>
          <p:cNvSpPr/>
          <p:nvPr/>
        </p:nvSpPr>
        <p:spPr>
          <a:xfrm>
            <a:off x="-1335600" y="4634025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>
            <a:spLocks noGrp="1"/>
          </p:cNvSpPr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subTitle" idx="1"/>
          </p:nvPr>
        </p:nvSpPr>
        <p:spPr>
          <a:xfrm>
            <a:off x="2391925" y="3361375"/>
            <a:ext cx="43602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8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6"/>
          <p:cNvSpPr txBox="1">
            <a:spLocks noGrp="1"/>
          </p:cNvSpPr>
          <p:nvPr>
            <p:ph type="title"/>
          </p:nvPr>
        </p:nvSpPr>
        <p:spPr>
          <a:xfrm>
            <a:off x="1098513" y="1951013"/>
            <a:ext cx="2079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" name="Google Shape;91;p56"/>
          <p:cNvSpPr txBox="1">
            <a:spLocks noGrp="1"/>
          </p:cNvSpPr>
          <p:nvPr>
            <p:ph type="subTitle" idx="1"/>
          </p:nvPr>
        </p:nvSpPr>
        <p:spPr>
          <a:xfrm>
            <a:off x="1098513" y="2308938"/>
            <a:ext cx="2079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6"/>
          <p:cNvSpPr txBox="1">
            <a:spLocks noGrp="1"/>
          </p:cNvSpPr>
          <p:nvPr>
            <p:ph type="title" idx="2"/>
          </p:nvPr>
        </p:nvSpPr>
        <p:spPr>
          <a:xfrm>
            <a:off x="3532501" y="1951013"/>
            <a:ext cx="2079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" name="Google Shape;93;p56"/>
          <p:cNvSpPr txBox="1">
            <a:spLocks noGrp="1"/>
          </p:cNvSpPr>
          <p:nvPr>
            <p:ph type="subTitle" idx="3"/>
          </p:nvPr>
        </p:nvSpPr>
        <p:spPr>
          <a:xfrm>
            <a:off x="3532505" y="2308938"/>
            <a:ext cx="2079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6"/>
          <p:cNvSpPr txBox="1">
            <a:spLocks noGrp="1"/>
          </p:cNvSpPr>
          <p:nvPr>
            <p:ph type="title" idx="4"/>
          </p:nvPr>
        </p:nvSpPr>
        <p:spPr>
          <a:xfrm>
            <a:off x="1098513" y="3689650"/>
            <a:ext cx="2079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5" name="Google Shape;95;p56"/>
          <p:cNvSpPr txBox="1">
            <a:spLocks noGrp="1"/>
          </p:cNvSpPr>
          <p:nvPr>
            <p:ph type="subTitle" idx="5"/>
          </p:nvPr>
        </p:nvSpPr>
        <p:spPr>
          <a:xfrm>
            <a:off x="1098513" y="4047575"/>
            <a:ext cx="2079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6"/>
          <p:cNvSpPr txBox="1">
            <a:spLocks noGrp="1"/>
          </p:cNvSpPr>
          <p:nvPr>
            <p:ph type="title" idx="6"/>
          </p:nvPr>
        </p:nvSpPr>
        <p:spPr>
          <a:xfrm>
            <a:off x="3532501" y="3689650"/>
            <a:ext cx="2079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" name="Google Shape;97;p56"/>
          <p:cNvSpPr txBox="1">
            <a:spLocks noGrp="1"/>
          </p:cNvSpPr>
          <p:nvPr>
            <p:ph type="subTitle" idx="7"/>
          </p:nvPr>
        </p:nvSpPr>
        <p:spPr>
          <a:xfrm>
            <a:off x="3532501" y="4047575"/>
            <a:ext cx="2079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6"/>
          <p:cNvSpPr txBox="1">
            <a:spLocks noGrp="1"/>
          </p:cNvSpPr>
          <p:nvPr>
            <p:ph type="title" idx="8"/>
          </p:nvPr>
        </p:nvSpPr>
        <p:spPr>
          <a:xfrm>
            <a:off x="5966497" y="1951013"/>
            <a:ext cx="2079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9" name="Google Shape;99;p56"/>
          <p:cNvSpPr txBox="1">
            <a:spLocks noGrp="1"/>
          </p:cNvSpPr>
          <p:nvPr>
            <p:ph type="subTitle" idx="9"/>
          </p:nvPr>
        </p:nvSpPr>
        <p:spPr>
          <a:xfrm>
            <a:off x="5966497" y="2308938"/>
            <a:ext cx="2079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6"/>
          <p:cNvSpPr txBox="1">
            <a:spLocks noGrp="1"/>
          </p:cNvSpPr>
          <p:nvPr>
            <p:ph type="title" idx="13"/>
          </p:nvPr>
        </p:nvSpPr>
        <p:spPr>
          <a:xfrm>
            <a:off x="5966497" y="3689650"/>
            <a:ext cx="2079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56"/>
          <p:cNvSpPr txBox="1">
            <a:spLocks noGrp="1"/>
          </p:cNvSpPr>
          <p:nvPr>
            <p:ph type="subTitle" idx="14"/>
          </p:nvPr>
        </p:nvSpPr>
        <p:spPr>
          <a:xfrm>
            <a:off x="5966497" y="4047575"/>
            <a:ext cx="2079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6"/>
          <p:cNvSpPr/>
          <p:nvPr/>
        </p:nvSpPr>
        <p:spPr>
          <a:xfrm rot="5400000">
            <a:off x="-1172500" y="1218250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6"/>
          <p:cNvSpPr/>
          <p:nvPr/>
        </p:nvSpPr>
        <p:spPr>
          <a:xfrm rot="5400000">
            <a:off x="7957000" y="2927825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9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6" name="Google Shape;116;p59"/>
          <p:cNvSpPr/>
          <p:nvPr/>
        </p:nvSpPr>
        <p:spPr>
          <a:xfrm rot="5400000">
            <a:off x="6337525" y="-212025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9"/>
          <p:cNvSpPr/>
          <p:nvPr/>
        </p:nvSpPr>
        <p:spPr>
          <a:xfrm rot="5400000">
            <a:off x="-1380025" y="4353550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1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1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2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2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4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3" r:id="rId5"/>
    <p:sldLayoutId id="2147483671" r:id="rId6"/>
    <p:sldLayoutId id="2147483672" r:id="rId7"/>
    <p:sldLayoutId id="214748367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>
            <a:spLocks noGrp="1"/>
          </p:cNvSpPr>
          <p:nvPr>
            <p:ph type="ctrTitle"/>
          </p:nvPr>
        </p:nvSpPr>
        <p:spPr>
          <a:xfrm>
            <a:off x="792300" y="974050"/>
            <a:ext cx="7717500" cy="24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Happiness on Tap: Piped Water Adoption in Urban Morocco</a:t>
            </a:r>
            <a:endParaRPr b="1"/>
          </a:p>
        </p:txBody>
      </p:sp>
      <p:sp>
        <p:nvSpPr>
          <p:cNvPr id="182" name="Google Shape;182;p1"/>
          <p:cNvSpPr txBox="1">
            <a:spLocks noGrp="1"/>
          </p:cNvSpPr>
          <p:nvPr>
            <p:ph type="subTitle" idx="1"/>
          </p:nvPr>
        </p:nvSpPr>
        <p:spPr>
          <a:xfrm>
            <a:off x="175475" y="3611050"/>
            <a:ext cx="8656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 b="1" i="1"/>
              <a:t>By Florencia Devoto, Esther Duflo, Pascaline Dupas, William Parienté, and Vincent Pons</a:t>
            </a:r>
            <a:endParaRPr sz="1700" b="1" i="1"/>
          </a:p>
        </p:txBody>
      </p:sp>
      <p:cxnSp>
        <p:nvCxnSpPr>
          <p:cNvPr id="183" name="Google Shape;183;p1"/>
          <p:cNvCxnSpPr/>
          <p:nvPr/>
        </p:nvCxnSpPr>
        <p:spPr>
          <a:xfrm rot="10800000" flipH="1">
            <a:off x="2136450" y="3546450"/>
            <a:ext cx="5029200" cy="15900"/>
          </a:xfrm>
          <a:prstGeom prst="straightConnector1">
            <a:avLst/>
          </a:prstGeom>
          <a:noFill/>
          <a:ln w="38100" cap="flat" cmpd="sng">
            <a:solidFill>
              <a:srgbClr val="96979B"/>
            </a:solidFill>
            <a:prstDash val="solid"/>
            <a:round/>
            <a:headEnd type="oval" w="sm" len="sm"/>
            <a:tailEnd type="oval" w="sm" len="sm"/>
          </a:ln>
        </p:spPr>
      </p:cxnSp>
      <p:sp>
        <p:nvSpPr>
          <p:cNvPr id="184" name="Google Shape;184;p1"/>
          <p:cNvSpPr txBox="1">
            <a:spLocks noGrp="1"/>
          </p:cNvSpPr>
          <p:nvPr>
            <p:ph type="subTitle" idx="1"/>
          </p:nvPr>
        </p:nvSpPr>
        <p:spPr>
          <a:xfrm>
            <a:off x="753425" y="4020550"/>
            <a:ext cx="7500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i="1"/>
              <a:t>American Economic Journal: Economic Policy 2012, 4(4): 68–99 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0af2f9e4e_0_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of the intervention</a:t>
            </a:r>
            <a:endParaRPr dirty="0"/>
          </a:p>
        </p:txBody>
      </p:sp>
      <p:sp>
        <p:nvSpPr>
          <p:cNvPr id="278" name="Google Shape;278;g180af2f9e4e_0_34"/>
          <p:cNvSpPr txBox="1">
            <a:spLocks noGrp="1"/>
          </p:cNvSpPr>
          <p:nvPr>
            <p:ph type="subTitle" idx="4294967295"/>
          </p:nvPr>
        </p:nvSpPr>
        <p:spPr>
          <a:xfrm>
            <a:off x="720000" y="1539800"/>
            <a:ext cx="7704000" cy="30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Amendis</a:t>
            </a:r>
            <a:r>
              <a:rPr lang="en-US" sz="1800" dirty="0"/>
              <a:t> launched a social program 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Identified three zones to work in 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Chance to buy a connection to the water and sanitation network on interest-free credit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Offered loan program depending on the zone’s distance from the water grid</a:t>
            </a:r>
          </a:p>
        </p:txBody>
      </p:sp>
    </p:spTree>
    <p:extLst>
      <p:ext uri="{BB962C8B-B14F-4D97-AF65-F5344CB8AC3E}">
        <p14:creationId xmlns:p14="http://schemas.microsoft.com/office/powerpoint/2010/main" val="63319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0af2f9e4e_0_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of the intervention</a:t>
            </a:r>
            <a:endParaRPr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66C703CA-333D-FE26-18BE-9B4F28AC9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365160"/>
            <a:ext cx="7704000" cy="332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4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0af2f9e4e_0_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of the intervention</a:t>
            </a:r>
            <a:endParaRPr dirty="0"/>
          </a:p>
        </p:txBody>
      </p:sp>
      <p:sp>
        <p:nvSpPr>
          <p:cNvPr id="278" name="Google Shape;278;g180af2f9e4e_0_34"/>
          <p:cNvSpPr txBox="1">
            <a:spLocks noGrp="1"/>
          </p:cNvSpPr>
          <p:nvPr>
            <p:ph type="subTitle" idx="4294967295"/>
          </p:nvPr>
        </p:nvSpPr>
        <p:spPr>
          <a:xfrm>
            <a:off x="720000" y="1539800"/>
            <a:ext cx="7704000" cy="30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Researchers used a randomized encouragement design 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Surveyed in 2007 and again in 2008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Information collected on several variables 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Tested for levels of chlorine and the presence of E. coli.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Tracked “illness diary” and school participation of children under 15 years old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933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0af2f9e4e_0_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of the intervention</a:t>
            </a:r>
            <a:endParaRPr dirty="0"/>
          </a:p>
        </p:txBody>
      </p:sp>
      <p:sp>
        <p:nvSpPr>
          <p:cNvPr id="278" name="Google Shape;278;g180af2f9e4e_0_34"/>
          <p:cNvSpPr txBox="1">
            <a:spLocks noGrp="1"/>
          </p:cNvSpPr>
          <p:nvPr>
            <p:ph type="subTitle" idx="4294967295"/>
          </p:nvPr>
        </p:nvSpPr>
        <p:spPr>
          <a:xfrm>
            <a:off x="720000" y="1539800"/>
            <a:ext cx="7704000" cy="30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Informed about the program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Find out whether comparison-group houses had subsequently applied for a connection</a:t>
            </a:r>
          </a:p>
        </p:txBody>
      </p:sp>
    </p:spTree>
    <p:extLst>
      <p:ext uri="{BB962C8B-B14F-4D97-AF65-F5344CB8AC3E}">
        <p14:creationId xmlns:p14="http://schemas.microsoft.com/office/powerpoint/2010/main" val="376142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0af2f9e4e_0_12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80af2f9e4e_0_12"/>
          <p:cNvSpPr txBox="1">
            <a:spLocks noGrp="1"/>
          </p:cNvSpPr>
          <p:nvPr>
            <p:ph type="title"/>
          </p:nvPr>
        </p:nvSpPr>
        <p:spPr>
          <a:xfrm>
            <a:off x="2101950" y="2571750"/>
            <a:ext cx="4940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Findings</a:t>
            </a:r>
            <a:endParaRPr b="1" dirty="0"/>
          </a:p>
        </p:txBody>
      </p:sp>
      <p:sp>
        <p:nvSpPr>
          <p:cNvPr id="239" name="Google Shape;239;g180af2f9e4e_0_12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/>
              <a:t>5</a:t>
            </a:r>
            <a:endParaRPr dirty="0"/>
          </a:p>
        </p:txBody>
      </p:sp>
      <p:cxnSp>
        <p:nvCxnSpPr>
          <p:cNvPr id="240" name="Google Shape;240;g180af2f9e4e_0_12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9ab1a84fc_0_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Regression Equation</a:t>
            </a:r>
            <a:endParaRPr dirty="0"/>
          </a:p>
        </p:txBody>
      </p:sp>
      <p:sp>
        <p:nvSpPr>
          <p:cNvPr id="247" name="Google Shape;247;g1b9ab1a84fc_0_13"/>
          <p:cNvSpPr txBox="1">
            <a:spLocks noGrp="1"/>
          </p:cNvSpPr>
          <p:nvPr>
            <p:ph type="subTitle" idx="4294967295"/>
          </p:nvPr>
        </p:nvSpPr>
        <p:spPr>
          <a:xfrm>
            <a:off x="331950" y="2415190"/>
            <a:ext cx="84801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/>
              <a:t>Y = </a:t>
            </a:r>
            <a:r>
              <a:rPr lang="en-US" sz="1800" dirty="0"/>
              <a:t>quality, quantity of water consumed, water-related time and financial costs incurred by the household, child health, time use and social </a:t>
            </a:r>
            <a:r>
              <a:rPr lang="en-US" sz="1800" dirty="0" smtClean="0"/>
              <a:t>integration</a:t>
            </a:r>
          </a:p>
          <a:p>
            <a:endParaRPr lang="en-US" sz="1800" dirty="0"/>
          </a:p>
          <a:p>
            <a:r>
              <a:rPr lang="en-US" sz="1800" b="1" dirty="0" smtClean="0"/>
              <a:t>Treat </a:t>
            </a:r>
            <a:r>
              <a:rPr lang="en-US" sz="1800" b="1" dirty="0"/>
              <a:t>= </a:t>
            </a:r>
            <a:r>
              <a:rPr lang="en-US" sz="1800" dirty="0"/>
              <a:t>Treat is a dummy equal to 1 if the household has received the </a:t>
            </a:r>
            <a:r>
              <a:rPr lang="en-US" sz="1800" dirty="0" smtClean="0"/>
              <a:t>encouragement</a:t>
            </a:r>
          </a:p>
          <a:p>
            <a:endParaRPr lang="en-US" sz="1800" dirty="0"/>
          </a:p>
          <a:p>
            <a:r>
              <a:rPr lang="en-US" sz="1800" b="1" dirty="0" smtClean="0"/>
              <a:t>X </a:t>
            </a:r>
            <a:r>
              <a:rPr lang="en-US" sz="1800" b="1" dirty="0"/>
              <a:t>= </a:t>
            </a:r>
            <a:r>
              <a:rPr lang="en-US" sz="1800" dirty="0"/>
              <a:t>is a vector of household </a:t>
            </a:r>
            <a:r>
              <a:rPr lang="en-US" sz="1800" dirty="0" smtClean="0"/>
              <a:t>characteristics</a:t>
            </a:r>
          </a:p>
          <a:p>
            <a:pPr marL="139700" indent="0">
              <a:buNone/>
            </a:pPr>
            <a:endParaRPr lang="en-US" sz="1800" dirty="0" smtClean="0"/>
          </a:p>
          <a:p>
            <a:r>
              <a:rPr lang="en-US" sz="1800" dirty="0" smtClean="0"/>
              <a:t>Randomized </a:t>
            </a:r>
            <a:r>
              <a:rPr lang="en-US" sz="1800" dirty="0"/>
              <a:t>assignment of Treat ensures that </a:t>
            </a:r>
            <a:r>
              <a:rPr lang="en-US" sz="1800" b="1" dirty="0"/>
              <a:t>E(εi1 | Xi ,</a:t>
            </a:r>
            <a:r>
              <a:rPr lang="en-US" sz="1800" b="1" dirty="0" err="1"/>
              <a:t>Treati</a:t>
            </a:r>
            <a:r>
              <a:rPr lang="en-US" sz="1800" b="1" dirty="0"/>
              <a:t> ) = 0 </a:t>
            </a:r>
          </a:p>
          <a:p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949" r="6355" b="5086"/>
          <a:stretch/>
        </p:blipFill>
        <p:spPr>
          <a:xfrm>
            <a:off x="2018090" y="1639591"/>
            <a:ext cx="4770120" cy="562590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07" r="6221" b="-4208"/>
          <a:stretch/>
        </p:blipFill>
        <p:spPr>
          <a:xfrm>
            <a:off x="1996615" y="1454859"/>
            <a:ext cx="4813070" cy="6176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9ab1a84fc_0_13"/>
          <p:cNvSpPr txBox="1">
            <a:spLocks noGrp="1"/>
          </p:cNvSpPr>
          <p:nvPr>
            <p:ph type="title"/>
          </p:nvPr>
        </p:nvSpPr>
        <p:spPr>
          <a:xfrm>
            <a:off x="331950" y="539500"/>
            <a:ext cx="8092050" cy="1091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Key Takeaways from Regression Estimates</a:t>
            </a:r>
            <a:endParaRPr dirty="0"/>
          </a:p>
        </p:txBody>
      </p:sp>
      <p:sp>
        <p:nvSpPr>
          <p:cNvPr id="247" name="Google Shape;247;g1b9ab1a84fc_0_13"/>
          <p:cNvSpPr txBox="1">
            <a:spLocks noGrp="1"/>
          </p:cNvSpPr>
          <p:nvPr>
            <p:ph type="subTitle" idx="4294967295"/>
          </p:nvPr>
        </p:nvSpPr>
        <p:spPr>
          <a:xfrm>
            <a:off x="331950" y="1721770"/>
            <a:ext cx="3554250" cy="19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i="1" dirty="0"/>
              <a:t>Impact on water quantity:</a:t>
            </a:r>
          </a:p>
          <a:p>
            <a:r>
              <a:rPr lang="en-US" sz="1800" dirty="0"/>
              <a:t>Connecting houses to the water grid increased the quantity of water families consumed.</a:t>
            </a:r>
          </a:p>
          <a:p>
            <a:r>
              <a:rPr lang="en-US" sz="1800" dirty="0"/>
              <a:t>Households in the treatment group were 20 percentage points  report having enough water for bathing</a:t>
            </a:r>
          </a:p>
          <a:p>
            <a:r>
              <a:rPr lang="en-US" sz="1800" dirty="0"/>
              <a:t>16 percentage points more likely to report having enough water for cleaning</a:t>
            </a:r>
            <a:r>
              <a:rPr lang="en-US" sz="1800" dirty="0" smtClean="0"/>
              <a:t>. CP</a:t>
            </a: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419" y="1443490"/>
            <a:ext cx="5286582" cy="26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9ab1a84fc_0_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Impact on Time Costs</a:t>
            </a:r>
            <a:endParaRPr dirty="0"/>
          </a:p>
        </p:txBody>
      </p:sp>
      <p:sp>
        <p:nvSpPr>
          <p:cNvPr id="246" name="Google Shape;246;g1b9ab1a84fc_0_13"/>
          <p:cNvSpPr txBox="1">
            <a:spLocks noGrp="1"/>
          </p:cNvSpPr>
          <p:nvPr>
            <p:ph type="subTitle" idx="4294967295"/>
          </p:nvPr>
        </p:nvSpPr>
        <p:spPr>
          <a:xfrm>
            <a:off x="58110" y="1333500"/>
            <a:ext cx="3508050" cy="320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connection considerably reduced the number of water fetching trips in the treatment group</a:t>
            </a:r>
          </a:p>
          <a:p>
            <a:r>
              <a:rPr lang="en-US" sz="1800" dirty="0"/>
              <a:t>reduced from 82 minutes on average in the control group to zero</a:t>
            </a:r>
          </a:p>
          <a:p>
            <a:r>
              <a:rPr lang="en-US" sz="1800" dirty="0"/>
              <a:t>This effect is entirely concentrated among those who did not have running </a:t>
            </a:r>
            <a:r>
              <a:rPr lang="en-US" sz="1800" dirty="0" smtClean="0"/>
              <a:t>water</a:t>
            </a:r>
          </a:p>
          <a:p>
            <a:r>
              <a:rPr lang="en-US" sz="1800" dirty="0" smtClean="0"/>
              <a:t>CP</a:t>
            </a: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10" y="1923522"/>
            <a:ext cx="4791089" cy="22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2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9ab1a84fc_0_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Impact on Financial Costs</a:t>
            </a:r>
            <a:endParaRPr dirty="0"/>
          </a:p>
        </p:txBody>
      </p:sp>
      <p:sp>
        <p:nvSpPr>
          <p:cNvPr id="246" name="Google Shape;246;g1b9ab1a84fc_0_13"/>
          <p:cNvSpPr txBox="1">
            <a:spLocks noGrp="1"/>
          </p:cNvSpPr>
          <p:nvPr>
            <p:ph type="subTitle" idx="4294967295"/>
          </p:nvPr>
        </p:nvSpPr>
        <p:spPr>
          <a:xfrm>
            <a:off x="147860" y="1857930"/>
            <a:ext cx="3227800" cy="311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households had to pay a relatively large fixed cost to get connected</a:t>
            </a:r>
          </a:p>
          <a:p>
            <a:r>
              <a:rPr lang="en-US" sz="1800" dirty="0"/>
              <a:t>pay both their monthly water bill and their monthly installment</a:t>
            </a:r>
          </a:p>
          <a:p>
            <a:r>
              <a:rPr lang="en-US" sz="1800" dirty="0"/>
              <a:t>Monthly Bill: 78 to around 147 Moroccan </a:t>
            </a:r>
            <a:r>
              <a:rPr lang="en-US" sz="1800" dirty="0" smtClean="0"/>
              <a:t>dirhams</a:t>
            </a:r>
          </a:p>
          <a:p>
            <a:r>
              <a:rPr lang="en-US" sz="1800" dirty="0" smtClean="0"/>
              <a:t>CP</a:t>
            </a: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61" y="1857930"/>
            <a:ext cx="4801318" cy="25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98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9ab1a84fc_0_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246" name="Google Shape;246;g1b9ab1a84fc_0_13"/>
          <p:cNvSpPr txBox="1">
            <a:spLocks noGrp="1"/>
          </p:cNvSpPr>
          <p:nvPr>
            <p:ph type="subTitle" idx="4294967295"/>
          </p:nvPr>
        </p:nvSpPr>
        <p:spPr>
          <a:xfrm>
            <a:off x="163100" y="1560750"/>
            <a:ext cx="42948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66 percent of control households mentioned water when prompted to list their 5 major sources of concerns, only 28 percent of treatment households did so, Ceteris Paribus.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sp>
        <p:nvSpPr>
          <p:cNvPr id="247" name="Google Shape;247;g1b9ab1a84fc_0_13"/>
          <p:cNvSpPr txBox="1">
            <a:spLocks noGrp="1"/>
          </p:cNvSpPr>
          <p:nvPr>
            <p:ph type="subTitle" idx="4294967295"/>
          </p:nvPr>
        </p:nvSpPr>
        <p:spPr>
          <a:xfrm>
            <a:off x="163100" y="3123850"/>
            <a:ext cx="84801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/>
              <a:t>Eighteen months after the awareness campaign and eight months after a study debrief explaining the program, 33 percent of households with at least one treatment house within 20 meters had a connection, compared with only 15 percent among households with no treatment houses nearby, Ceteris Paribus.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pic>
        <p:nvPicPr>
          <p:cNvPr id="248" name="Google Shape;248;g1b9ab1a84fc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94425"/>
            <a:ext cx="3911525" cy="21436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2690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Table of Conents</a:t>
            </a:r>
            <a:endParaRPr b="1" dirty="0"/>
          </a:p>
        </p:txBody>
      </p:sp>
      <p:sp>
        <p:nvSpPr>
          <p:cNvPr id="425" name="Google Shape;425;p14"/>
          <p:cNvSpPr txBox="1">
            <a:spLocks noGrp="1"/>
          </p:cNvSpPr>
          <p:nvPr>
            <p:ph type="title"/>
          </p:nvPr>
        </p:nvSpPr>
        <p:spPr>
          <a:xfrm>
            <a:off x="1098512" y="1951013"/>
            <a:ext cx="214786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27" name="Google Shape;427;p14"/>
          <p:cNvSpPr txBox="1">
            <a:spLocks noGrp="1"/>
          </p:cNvSpPr>
          <p:nvPr>
            <p:ph type="title" idx="2"/>
          </p:nvPr>
        </p:nvSpPr>
        <p:spPr>
          <a:xfrm>
            <a:off x="3516763" y="2310570"/>
            <a:ext cx="236512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Data &amp; Policy Issue</a:t>
            </a:r>
            <a:endParaRPr dirty="0"/>
          </a:p>
        </p:txBody>
      </p:sp>
      <p:sp>
        <p:nvSpPr>
          <p:cNvPr id="429" name="Google Shape;429;p14"/>
          <p:cNvSpPr txBox="1">
            <a:spLocks noGrp="1"/>
          </p:cNvSpPr>
          <p:nvPr>
            <p:ph type="title" idx="4"/>
          </p:nvPr>
        </p:nvSpPr>
        <p:spPr>
          <a:xfrm>
            <a:off x="976606" y="4076300"/>
            <a:ext cx="235308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Details of the intervention</a:t>
            </a:r>
            <a:endParaRPr dirty="0"/>
          </a:p>
        </p:txBody>
      </p:sp>
      <p:sp>
        <p:nvSpPr>
          <p:cNvPr id="430" name="Google Shape;430;p14"/>
          <p:cNvSpPr txBox="1">
            <a:spLocks noGrp="1"/>
          </p:cNvSpPr>
          <p:nvPr>
            <p:ph type="title" idx="6"/>
          </p:nvPr>
        </p:nvSpPr>
        <p:spPr>
          <a:xfrm>
            <a:off x="3532522" y="3745100"/>
            <a:ext cx="2079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Findings</a:t>
            </a:r>
          </a:p>
        </p:txBody>
      </p:sp>
      <p:sp>
        <p:nvSpPr>
          <p:cNvPr id="432" name="Google Shape;432;p14"/>
          <p:cNvSpPr txBox="1">
            <a:spLocks noGrp="1"/>
          </p:cNvSpPr>
          <p:nvPr>
            <p:ph type="title" idx="8"/>
          </p:nvPr>
        </p:nvSpPr>
        <p:spPr>
          <a:xfrm>
            <a:off x="6047377" y="2697523"/>
            <a:ext cx="2079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Context of the evaluation</a:t>
            </a:r>
          </a:p>
        </p:txBody>
      </p:sp>
      <p:sp>
        <p:nvSpPr>
          <p:cNvPr id="434" name="Google Shape;434;p14"/>
          <p:cNvSpPr txBox="1">
            <a:spLocks noGrp="1"/>
          </p:cNvSpPr>
          <p:nvPr>
            <p:ph type="title" idx="13"/>
          </p:nvPr>
        </p:nvSpPr>
        <p:spPr>
          <a:xfrm>
            <a:off x="6038888" y="4076300"/>
            <a:ext cx="2079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dirty="0"/>
              <a:t>Relevance to Pakistan</a:t>
            </a:r>
            <a:endParaRPr dirty="0"/>
          </a:p>
        </p:txBody>
      </p:sp>
      <p:sp>
        <p:nvSpPr>
          <p:cNvPr id="436" name="Google Shape;436;p14"/>
          <p:cNvSpPr/>
          <p:nvPr/>
        </p:nvSpPr>
        <p:spPr>
          <a:xfrm>
            <a:off x="1656225" y="3172400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4"/>
          <p:cNvSpPr/>
          <p:nvPr/>
        </p:nvSpPr>
        <p:spPr>
          <a:xfrm>
            <a:off x="1656225" y="1414663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4"/>
          <p:cNvSpPr/>
          <p:nvPr/>
        </p:nvSpPr>
        <p:spPr>
          <a:xfrm>
            <a:off x="4090200" y="1414663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4"/>
          <p:cNvSpPr/>
          <p:nvPr/>
        </p:nvSpPr>
        <p:spPr>
          <a:xfrm>
            <a:off x="4090200" y="3172400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4"/>
          <p:cNvSpPr/>
          <p:nvPr/>
        </p:nvSpPr>
        <p:spPr>
          <a:xfrm>
            <a:off x="6524175" y="1414663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4"/>
          <p:cNvSpPr/>
          <p:nvPr/>
        </p:nvSpPr>
        <p:spPr>
          <a:xfrm>
            <a:off x="6524175" y="3172400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14"/>
          <p:cNvCxnSpPr/>
          <p:nvPr/>
        </p:nvCxnSpPr>
        <p:spPr>
          <a:xfrm>
            <a:off x="5239825" y="1214850"/>
            <a:ext cx="3660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223;p4">
            <a:extLst>
              <a:ext uri="{FF2B5EF4-FFF2-40B4-BE49-F238E27FC236}">
                <a16:creationId xmlns:a16="http://schemas.microsoft.com/office/drawing/2014/main" id="{7D8C8DB3-5619-334D-4DF8-610DE3774991}"/>
              </a:ext>
            </a:extLst>
          </p:cNvPr>
          <p:cNvSpPr txBox="1">
            <a:spLocks/>
          </p:cNvSpPr>
          <p:nvPr/>
        </p:nvSpPr>
        <p:spPr>
          <a:xfrm>
            <a:off x="1734253" y="1414663"/>
            <a:ext cx="807544" cy="15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>
              <a:buSzPts val="6000"/>
            </a:pPr>
            <a:r>
              <a:rPr lang="en" dirty="0"/>
              <a:t>1</a:t>
            </a:r>
          </a:p>
        </p:txBody>
      </p:sp>
      <p:sp>
        <p:nvSpPr>
          <p:cNvPr id="13" name="Google Shape;223;p4">
            <a:extLst>
              <a:ext uri="{FF2B5EF4-FFF2-40B4-BE49-F238E27FC236}">
                <a16:creationId xmlns:a16="http://schemas.microsoft.com/office/drawing/2014/main" id="{59193494-CD50-B40C-4895-CF804AED795E}"/>
              </a:ext>
            </a:extLst>
          </p:cNvPr>
          <p:cNvSpPr txBox="1">
            <a:spLocks/>
          </p:cNvSpPr>
          <p:nvPr/>
        </p:nvSpPr>
        <p:spPr>
          <a:xfrm>
            <a:off x="4168228" y="1412603"/>
            <a:ext cx="807544" cy="15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>
              <a:buSzPts val="6000"/>
            </a:pPr>
            <a:r>
              <a:rPr lang="en" dirty="0"/>
              <a:t>2</a:t>
            </a:r>
          </a:p>
        </p:txBody>
      </p:sp>
      <p:sp>
        <p:nvSpPr>
          <p:cNvPr id="14" name="Google Shape;223;p4">
            <a:extLst>
              <a:ext uri="{FF2B5EF4-FFF2-40B4-BE49-F238E27FC236}">
                <a16:creationId xmlns:a16="http://schemas.microsoft.com/office/drawing/2014/main" id="{28AEF562-2D77-D88E-6E0B-857857FCFD4A}"/>
              </a:ext>
            </a:extLst>
          </p:cNvPr>
          <p:cNvSpPr txBox="1">
            <a:spLocks/>
          </p:cNvSpPr>
          <p:nvPr/>
        </p:nvSpPr>
        <p:spPr>
          <a:xfrm>
            <a:off x="6602203" y="1412603"/>
            <a:ext cx="807544" cy="15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>
              <a:buSzPts val="6000"/>
            </a:pPr>
            <a:r>
              <a:rPr lang="en" dirty="0"/>
              <a:t>3</a:t>
            </a:r>
          </a:p>
        </p:txBody>
      </p:sp>
      <p:sp>
        <p:nvSpPr>
          <p:cNvPr id="15" name="Google Shape;223;p4">
            <a:extLst>
              <a:ext uri="{FF2B5EF4-FFF2-40B4-BE49-F238E27FC236}">
                <a16:creationId xmlns:a16="http://schemas.microsoft.com/office/drawing/2014/main" id="{0AA920A9-73EC-F2B0-923B-96F9AB80BB39}"/>
              </a:ext>
            </a:extLst>
          </p:cNvPr>
          <p:cNvSpPr txBox="1">
            <a:spLocks/>
          </p:cNvSpPr>
          <p:nvPr/>
        </p:nvSpPr>
        <p:spPr>
          <a:xfrm>
            <a:off x="1734253" y="3172400"/>
            <a:ext cx="807544" cy="15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>
              <a:buSzPts val="6000"/>
            </a:pPr>
            <a:r>
              <a:rPr lang="en" dirty="0"/>
              <a:t>4</a:t>
            </a:r>
          </a:p>
        </p:txBody>
      </p:sp>
      <p:sp>
        <p:nvSpPr>
          <p:cNvPr id="16" name="Google Shape;223;p4">
            <a:extLst>
              <a:ext uri="{FF2B5EF4-FFF2-40B4-BE49-F238E27FC236}">
                <a16:creationId xmlns:a16="http://schemas.microsoft.com/office/drawing/2014/main" id="{E2EAA570-B523-1528-4CB8-534D43096DA4}"/>
              </a:ext>
            </a:extLst>
          </p:cNvPr>
          <p:cNvSpPr txBox="1">
            <a:spLocks/>
          </p:cNvSpPr>
          <p:nvPr/>
        </p:nvSpPr>
        <p:spPr>
          <a:xfrm>
            <a:off x="4173300" y="3172400"/>
            <a:ext cx="807544" cy="15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>
              <a:buSzPts val="6000"/>
            </a:pPr>
            <a:r>
              <a:rPr lang="en" dirty="0"/>
              <a:t>01</a:t>
            </a:r>
          </a:p>
        </p:txBody>
      </p:sp>
      <p:sp>
        <p:nvSpPr>
          <p:cNvPr id="17" name="Google Shape;223;p4">
            <a:extLst>
              <a:ext uri="{FF2B5EF4-FFF2-40B4-BE49-F238E27FC236}">
                <a16:creationId xmlns:a16="http://schemas.microsoft.com/office/drawing/2014/main" id="{9FF29325-03C7-DCB3-B896-F64538728890}"/>
              </a:ext>
            </a:extLst>
          </p:cNvPr>
          <p:cNvSpPr txBox="1">
            <a:spLocks/>
          </p:cNvSpPr>
          <p:nvPr/>
        </p:nvSpPr>
        <p:spPr>
          <a:xfrm>
            <a:off x="6602203" y="3172400"/>
            <a:ext cx="807544" cy="15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>
              <a:buSzPts val="6000"/>
            </a:pPr>
            <a:r>
              <a:rPr lang="en" dirty="0"/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9ab1a84fc_0_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54" name="Google Shape;254;g1b9ab1a84fc_0_0"/>
          <p:cNvSpPr txBox="1">
            <a:spLocks noGrp="1"/>
          </p:cNvSpPr>
          <p:nvPr>
            <p:ph type="subTitle" idx="4294967295"/>
          </p:nvPr>
        </p:nvSpPr>
        <p:spPr>
          <a:xfrm>
            <a:off x="163100" y="1210213"/>
            <a:ext cx="4071900" cy="17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the comparison group, 16 percent of households were having conflict with family members over water-related issues, while 12 percent were in disagreement with neighbors, and there are negative tensions in treatment, Ceteris Paribus.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pic>
        <p:nvPicPr>
          <p:cNvPr id="255" name="Google Shape;255;g1b9ab1a84f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000" y="744875"/>
            <a:ext cx="4604337" cy="20789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6" name="Google Shape;256;g1b9ab1a84fc_0_0"/>
          <p:cNvSpPr txBox="1">
            <a:spLocks noGrp="1"/>
          </p:cNvSpPr>
          <p:nvPr>
            <p:ph type="subTitle" idx="4294967295"/>
          </p:nvPr>
        </p:nvSpPr>
        <p:spPr>
          <a:xfrm>
            <a:off x="163100" y="3212925"/>
            <a:ext cx="43377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/>
              <a:t>23 percent of respondents in the control group report that the life of their household has improved compared to a year ago, this rises by 21 percent, Ceteris Paribus.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pic>
        <p:nvPicPr>
          <p:cNvPr id="257" name="Google Shape;257;g1b9ab1a84f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375" y="2950525"/>
            <a:ext cx="4128949" cy="196508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0af2f9e4e_0_19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80af2f9e4e_0_19"/>
          <p:cNvSpPr txBox="1">
            <a:spLocks noGrp="1"/>
          </p:cNvSpPr>
          <p:nvPr>
            <p:ph type="title"/>
          </p:nvPr>
        </p:nvSpPr>
        <p:spPr>
          <a:xfrm>
            <a:off x="1286100" y="2417025"/>
            <a:ext cx="7115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Relevance to Pakistan</a:t>
            </a:r>
            <a:endParaRPr b="1" dirty="0"/>
          </a:p>
        </p:txBody>
      </p:sp>
      <p:sp>
        <p:nvSpPr>
          <p:cNvPr id="264" name="Google Shape;264;g180af2f9e4e_0_19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/>
              <a:t>6</a:t>
            </a:r>
            <a:endParaRPr dirty="0"/>
          </a:p>
        </p:txBody>
      </p:sp>
      <p:cxnSp>
        <p:nvCxnSpPr>
          <p:cNvPr id="265" name="Google Shape;265;g180af2f9e4e_0_19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0af2f9e4e_0_26"/>
          <p:cNvSpPr txBox="1">
            <a:spLocks noGrp="1"/>
          </p:cNvSpPr>
          <p:nvPr>
            <p:ph type="title"/>
          </p:nvPr>
        </p:nvSpPr>
        <p:spPr>
          <a:xfrm>
            <a:off x="57425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</a:t>
            </a:r>
            <a:endParaRPr/>
          </a:p>
        </p:txBody>
      </p:sp>
      <p:sp>
        <p:nvSpPr>
          <p:cNvPr id="271" name="Google Shape;271;g180af2f9e4e_0_26"/>
          <p:cNvSpPr txBox="1">
            <a:spLocks noGrp="1"/>
          </p:cNvSpPr>
          <p:nvPr>
            <p:ph type="subTitle" idx="4294967295"/>
          </p:nvPr>
        </p:nvSpPr>
        <p:spPr>
          <a:xfrm>
            <a:off x="471700" y="1608375"/>
            <a:ext cx="39699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finding that may not be significant: Heath Issues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Providing public facilities at credit and installment basis might be a way out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Balochistan. Sindh and South Punjab can benefit if they are provided clean water resource</a:t>
            </a:r>
            <a:endParaRPr sz="2000"/>
          </a:p>
        </p:txBody>
      </p:sp>
      <p:pic>
        <p:nvPicPr>
          <p:cNvPr id="272" name="Google Shape;272;g180af2f9e4e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933" y="1027800"/>
            <a:ext cx="4461170" cy="3087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8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 smtClean="0"/>
              <a:t>Thank You!</a:t>
            </a:r>
            <a:endParaRPr b="1" dirty="0"/>
          </a:p>
        </p:txBody>
      </p:sp>
      <p:cxnSp>
        <p:nvCxnSpPr>
          <p:cNvPr id="585" name="Google Shape;585;p18"/>
          <p:cNvCxnSpPr/>
          <p:nvPr/>
        </p:nvCxnSpPr>
        <p:spPr>
          <a:xfrm>
            <a:off x="2756850" y="3814900"/>
            <a:ext cx="36303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"/>
          <p:cNvSpPr txBox="1">
            <a:spLocks noGrp="1"/>
          </p:cNvSpPr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 b="1"/>
          </a:p>
        </p:txBody>
      </p:sp>
      <p:sp>
        <p:nvSpPr>
          <p:cNvPr id="223" name="Google Shape;223;p4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dirty="0"/>
              <a:t>1</a:t>
            </a:r>
            <a:endParaRPr dirty="0"/>
          </a:p>
        </p:txBody>
      </p:sp>
      <p:cxnSp>
        <p:nvCxnSpPr>
          <p:cNvPr id="224" name="Google Shape;224;p4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0af2f9e4e_0_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78" name="Google Shape;278;g180af2f9e4e_0_34"/>
          <p:cNvSpPr txBox="1">
            <a:spLocks noGrp="1"/>
          </p:cNvSpPr>
          <p:nvPr>
            <p:ph type="subTitle" idx="4294967295"/>
          </p:nvPr>
        </p:nvSpPr>
        <p:spPr>
          <a:xfrm>
            <a:off x="720000" y="1539800"/>
            <a:ext cx="7704000" cy="30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Most interventions to connect poor households to the drinking water network are primarily concerned with physical health.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Researchers conducted a randomized evaluation to look at the effect of private connections in a setting where most households already had access to high-quality water through public taps.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 Morocco had a high willingness to pay for piped water.</a:t>
            </a:r>
          </a:p>
        </p:txBody>
      </p:sp>
    </p:spTree>
    <p:extLst>
      <p:ext uri="{BB962C8B-B14F-4D97-AF65-F5344CB8AC3E}">
        <p14:creationId xmlns:p14="http://schemas.microsoft.com/office/powerpoint/2010/main" val="374649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80af2f9e4e_0_5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80af2f9e4e_0_5"/>
          <p:cNvSpPr txBox="1">
            <a:spLocks noGrp="1"/>
          </p:cNvSpPr>
          <p:nvPr>
            <p:ph type="title"/>
          </p:nvPr>
        </p:nvSpPr>
        <p:spPr>
          <a:xfrm>
            <a:off x="2391900" y="3039476"/>
            <a:ext cx="436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Data &amp; Policy Issue</a:t>
            </a:r>
            <a:endParaRPr lang="en-US" b="1" dirty="0"/>
          </a:p>
        </p:txBody>
      </p:sp>
      <p:sp>
        <p:nvSpPr>
          <p:cNvPr id="231" name="Google Shape;231;g180af2f9e4e_0_5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/>
              <a:t>2</a:t>
            </a:r>
            <a:endParaRPr dirty="0"/>
          </a:p>
        </p:txBody>
      </p:sp>
      <p:cxnSp>
        <p:nvCxnSpPr>
          <p:cNvPr id="232" name="Google Shape;232;g180af2f9e4e_0_5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5672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0af2f9e4e_0_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&amp; Policy Issue</a:t>
            </a:r>
            <a:endParaRPr dirty="0"/>
          </a:p>
        </p:txBody>
      </p:sp>
      <p:sp>
        <p:nvSpPr>
          <p:cNvPr id="278" name="Google Shape;278;g180af2f9e4e_0_34"/>
          <p:cNvSpPr txBox="1">
            <a:spLocks noGrp="1"/>
          </p:cNvSpPr>
          <p:nvPr>
            <p:ph type="subTitle" idx="4294967295"/>
          </p:nvPr>
        </p:nvSpPr>
        <p:spPr>
          <a:xfrm>
            <a:off x="720000" y="1539800"/>
            <a:ext cx="7704000" cy="30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The sample included 845 households residing on 732 plots.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Three surveys were conducts to gather data:</a:t>
            </a:r>
          </a:p>
          <a:p>
            <a:pPr lvl="1"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US" sz="1800" dirty="0"/>
              <a:t>Baseline Household Survey</a:t>
            </a:r>
          </a:p>
          <a:p>
            <a:pPr lvl="1"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US" sz="1800" dirty="0"/>
              <a:t>Incidence of Illness</a:t>
            </a:r>
          </a:p>
          <a:p>
            <a:pPr lvl="1"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US" sz="1800" dirty="0"/>
              <a:t>Endline Household Survey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Access to water is a critical factor in household welfare.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Limited water supply affects the lives of the poor in many ways beyond health.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Fetching water is time-and-labor-intensive.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Source of tension within and among households.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945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80af2f9e4e_0_5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80af2f9e4e_0_5"/>
          <p:cNvSpPr txBox="1">
            <a:spLocks noGrp="1"/>
          </p:cNvSpPr>
          <p:nvPr>
            <p:ph type="title"/>
          </p:nvPr>
        </p:nvSpPr>
        <p:spPr>
          <a:xfrm>
            <a:off x="2052395" y="3039476"/>
            <a:ext cx="503921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Context of the evaluation</a:t>
            </a:r>
            <a:endParaRPr lang="en-US" b="1" dirty="0"/>
          </a:p>
        </p:txBody>
      </p:sp>
      <p:sp>
        <p:nvSpPr>
          <p:cNvPr id="231" name="Google Shape;231;g180af2f9e4e_0_5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/>
              <a:t>3</a:t>
            </a:r>
            <a:endParaRPr dirty="0"/>
          </a:p>
        </p:txBody>
      </p:sp>
      <p:cxnSp>
        <p:nvCxnSpPr>
          <p:cNvPr id="232" name="Google Shape;232;g180af2f9e4e_0_5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5987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0af2f9e4e_0_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 of the evaluation</a:t>
            </a:r>
            <a:endParaRPr dirty="0"/>
          </a:p>
        </p:txBody>
      </p:sp>
      <p:sp>
        <p:nvSpPr>
          <p:cNvPr id="278" name="Google Shape;278;g180af2f9e4e_0_34"/>
          <p:cNvSpPr txBox="1">
            <a:spLocks noGrp="1"/>
          </p:cNvSpPr>
          <p:nvPr>
            <p:ph type="subTitle" idx="4294967295"/>
          </p:nvPr>
        </p:nvSpPr>
        <p:spPr>
          <a:xfrm>
            <a:off x="720000" y="1539800"/>
            <a:ext cx="7704000" cy="30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Households that rely on public taps spent more than seven hours a week collecting water.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65 percent of households without a water connection reported that water was a major source of concern: 16 percent had a water-related conflict within the family, and 12 percent had a conflict with their neighbors.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Thus, both within the family and between families, water was an important source of stress and tension.</a:t>
            </a:r>
          </a:p>
        </p:txBody>
      </p:sp>
    </p:spTree>
    <p:extLst>
      <p:ext uri="{BB962C8B-B14F-4D97-AF65-F5344CB8AC3E}">
        <p14:creationId xmlns:p14="http://schemas.microsoft.com/office/powerpoint/2010/main" val="234927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80af2f9e4e_0_5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80af2f9e4e_0_5"/>
          <p:cNvSpPr txBox="1">
            <a:spLocks noGrp="1"/>
          </p:cNvSpPr>
          <p:nvPr>
            <p:ph type="title"/>
          </p:nvPr>
        </p:nvSpPr>
        <p:spPr>
          <a:xfrm>
            <a:off x="2052395" y="3039476"/>
            <a:ext cx="503921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Details of the intervention</a:t>
            </a:r>
            <a:endParaRPr lang="en-US" b="1" dirty="0"/>
          </a:p>
        </p:txBody>
      </p:sp>
      <p:sp>
        <p:nvSpPr>
          <p:cNvPr id="231" name="Google Shape;231;g180af2f9e4e_0_5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/>
              <a:t>4</a:t>
            </a:r>
            <a:endParaRPr dirty="0"/>
          </a:p>
        </p:txBody>
      </p:sp>
      <p:cxnSp>
        <p:nvCxnSpPr>
          <p:cNvPr id="232" name="Google Shape;232;g180af2f9e4e_0_5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65009286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1468</Words>
  <Application>Microsoft Office PowerPoint</Application>
  <PresentationFormat>On-screen Show (16:9)</PresentationFormat>
  <Paragraphs>124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Open Sans</vt:lpstr>
      <vt:lpstr>Arial</vt:lpstr>
      <vt:lpstr>Times New Roman</vt:lpstr>
      <vt:lpstr>Lexend Deca</vt:lpstr>
      <vt:lpstr>Catamaran</vt:lpstr>
      <vt:lpstr>Pastel Minimalist Elegant Lines Portfolio by Slidesgo</vt:lpstr>
      <vt:lpstr>Happiness on Tap: Piped Water Adoption in Urban Morocco</vt:lpstr>
      <vt:lpstr>Table of Conents</vt:lpstr>
      <vt:lpstr>Introduction</vt:lpstr>
      <vt:lpstr>Introduction</vt:lpstr>
      <vt:lpstr>Data &amp; Policy Issue</vt:lpstr>
      <vt:lpstr>Data &amp; Policy Issue</vt:lpstr>
      <vt:lpstr>Context of the evaluation</vt:lpstr>
      <vt:lpstr>Context of the evaluation</vt:lpstr>
      <vt:lpstr>Details of the intervention</vt:lpstr>
      <vt:lpstr>Details of the intervention</vt:lpstr>
      <vt:lpstr>Details of the intervention</vt:lpstr>
      <vt:lpstr>Details of the intervention</vt:lpstr>
      <vt:lpstr>Details of the intervention</vt:lpstr>
      <vt:lpstr>Findings</vt:lpstr>
      <vt:lpstr>Regression Equation</vt:lpstr>
      <vt:lpstr>Key Takeaways from Regression Estimates</vt:lpstr>
      <vt:lpstr>Impact on Time Costs</vt:lpstr>
      <vt:lpstr>Impact on Financial Costs</vt:lpstr>
      <vt:lpstr>Findings</vt:lpstr>
      <vt:lpstr>Findings</vt:lpstr>
      <vt:lpstr>Relevance to Pakistan</vt:lpstr>
      <vt:lpstr>Relevance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 on Tap: Piped Water Adoption in Urban Morocco</dc:title>
  <dc:creator>student</dc:creator>
  <cp:lastModifiedBy>student</cp:lastModifiedBy>
  <cp:revision>12</cp:revision>
  <dcterms:modified xsi:type="dcterms:W3CDTF">2022-12-15T06:33:27Z</dcterms:modified>
</cp:coreProperties>
</file>