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7" r:id="rId3"/>
    <p:sldId id="263" r:id="rId4"/>
    <p:sldId id="265" r:id="rId5"/>
    <p:sldId id="273" r:id="rId6"/>
    <p:sldId id="264" r:id="rId7"/>
    <p:sldId id="266" r:id="rId8"/>
    <p:sldId id="272" r:id="rId9"/>
    <p:sldId id="257" r:id="rId10"/>
    <p:sldId id="258" r:id="rId11"/>
    <p:sldId id="259" r:id="rId12"/>
    <p:sldId id="269" r:id="rId13"/>
    <p:sldId id="270" r:id="rId14"/>
    <p:sldId id="260" r:id="rId15"/>
    <p:sldId id="261" r:id="rId16"/>
    <p:sldId id="262" r:id="rId17"/>
    <p:sldId id="271" r:id="rId1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2" autoAdjust="0"/>
    <p:restoredTop sz="83399" autoAdjust="0"/>
  </p:normalViewPr>
  <p:slideViewPr>
    <p:cSldViewPr snapToGrid="0">
      <p:cViewPr varScale="1">
        <p:scale>
          <a:sx n="91" d="100"/>
          <a:sy n="91" d="100"/>
        </p:scale>
        <p:origin x="1392"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Sufi.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tudent\Downloads\Sufi.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esktop\Sufi.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1fbb86b216254a95/Uni/Semester%208/Financial%20Markets/Presentation%20Assignmen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1fbb86b216254a95/Uni/Semester%208/Financial%20Markets/Presentation%20Assignment/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0"/>
          <c:tx>
            <c:strRef>
              <c:f>Sheet1!$D$2</c:f>
              <c:strCache>
                <c:ptCount val="1"/>
                <c:pt idx="0">
                  <c:v>Foreign Cash</c:v>
                </c:pt>
              </c:strCache>
            </c:strRef>
          </c:tx>
          <c:spPr>
            <a:solidFill>
              <a:schemeClr val="accent3"/>
            </a:solidFill>
            <a:ln>
              <a:noFill/>
            </a:ln>
            <a:effectLst/>
          </c:spPr>
          <c:invertIfNegative val="0"/>
          <c:cat>
            <c:numRef>
              <c:f>Sheet1!$A$4:$A$8</c:f>
              <c:numCache>
                <c:formatCode>General</c:formatCode>
                <c:ptCount val="5"/>
                <c:pt idx="0">
                  <c:v>2017</c:v>
                </c:pt>
                <c:pt idx="1">
                  <c:v>2018</c:v>
                </c:pt>
                <c:pt idx="2">
                  <c:v>2019</c:v>
                </c:pt>
                <c:pt idx="3">
                  <c:v>2020</c:v>
                </c:pt>
                <c:pt idx="4">
                  <c:v>2021</c:v>
                </c:pt>
              </c:numCache>
            </c:numRef>
          </c:cat>
          <c:val>
            <c:numRef>
              <c:f>Sheet1!$D$4:$D$8</c:f>
              <c:numCache>
                <c:formatCode>#,##0</c:formatCode>
                <c:ptCount val="5"/>
                <c:pt idx="0">
                  <c:v>1646801</c:v>
                </c:pt>
                <c:pt idx="1">
                  <c:v>1935969</c:v>
                </c:pt>
                <c:pt idx="2">
                  <c:v>2441156</c:v>
                </c:pt>
                <c:pt idx="3">
                  <c:v>4030731</c:v>
                </c:pt>
                <c:pt idx="4">
                  <c:v>4059596</c:v>
                </c:pt>
              </c:numCache>
            </c:numRef>
          </c:val>
          <c:extLst>
            <c:ext xmlns:c16="http://schemas.microsoft.com/office/drawing/2014/chart" uri="{C3380CC4-5D6E-409C-BE32-E72D297353CC}">
              <c16:uniqueId val="{00000000-149C-4A46-9053-A39A7DDA5F2E}"/>
            </c:ext>
          </c:extLst>
        </c:ser>
        <c:ser>
          <c:idx val="1"/>
          <c:order val="1"/>
          <c:tx>
            <c:strRef>
              <c:f>Sheet1!$B$2</c:f>
              <c:strCache>
                <c:ptCount val="1"/>
                <c:pt idx="0">
                  <c:v>Local Cash</c:v>
                </c:pt>
              </c:strCache>
            </c:strRef>
          </c:tx>
          <c:spPr>
            <a:solidFill>
              <a:schemeClr val="accent2"/>
            </a:solidFill>
            <a:ln>
              <a:noFill/>
            </a:ln>
            <a:effectLst/>
          </c:spPr>
          <c:invertIfNegative val="0"/>
          <c:cat>
            <c:numRef>
              <c:f>Sheet1!$A$4:$A$8</c:f>
              <c:numCache>
                <c:formatCode>General</c:formatCode>
                <c:ptCount val="5"/>
                <c:pt idx="0">
                  <c:v>2017</c:v>
                </c:pt>
                <c:pt idx="1">
                  <c:v>2018</c:v>
                </c:pt>
                <c:pt idx="2">
                  <c:v>2019</c:v>
                </c:pt>
                <c:pt idx="3">
                  <c:v>2020</c:v>
                </c:pt>
                <c:pt idx="4">
                  <c:v>2021</c:v>
                </c:pt>
              </c:numCache>
            </c:numRef>
          </c:cat>
          <c:val>
            <c:numRef>
              <c:f>Sheet1!$B$4:$B$8</c:f>
              <c:numCache>
                <c:formatCode>#,##0</c:formatCode>
                <c:ptCount val="5"/>
                <c:pt idx="0">
                  <c:v>9348230</c:v>
                </c:pt>
                <c:pt idx="1">
                  <c:v>10368791</c:v>
                </c:pt>
                <c:pt idx="2">
                  <c:v>11990404</c:v>
                </c:pt>
                <c:pt idx="3">
                  <c:v>17290446</c:v>
                </c:pt>
                <c:pt idx="4">
                  <c:v>21150705</c:v>
                </c:pt>
              </c:numCache>
            </c:numRef>
          </c:val>
          <c:extLst>
            <c:ext xmlns:c16="http://schemas.microsoft.com/office/drawing/2014/chart" uri="{C3380CC4-5D6E-409C-BE32-E72D297353CC}">
              <c16:uniqueId val="{00000001-149C-4A46-9053-A39A7DDA5F2E}"/>
            </c:ext>
          </c:extLst>
        </c:ser>
        <c:ser>
          <c:idx val="0"/>
          <c:order val="2"/>
          <c:tx>
            <c:strRef>
              <c:f>Sheet1!$E$2</c:f>
              <c:strCache>
                <c:ptCount val="1"/>
                <c:pt idx="0">
                  <c:v>Total Cash in Hand</c:v>
                </c:pt>
              </c:strCache>
            </c:strRef>
          </c:tx>
          <c:spPr>
            <a:solidFill>
              <a:schemeClr val="accent1"/>
            </a:solidFill>
            <a:ln>
              <a:noFill/>
            </a:ln>
            <a:effectLst/>
          </c:spPr>
          <c:invertIfNegative val="0"/>
          <c:cat>
            <c:numRef>
              <c:f>Sheet1!$A$4:$A$8</c:f>
              <c:numCache>
                <c:formatCode>General</c:formatCode>
                <c:ptCount val="5"/>
                <c:pt idx="0">
                  <c:v>2017</c:v>
                </c:pt>
                <c:pt idx="1">
                  <c:v>2018</c:v>
                </c:pt>
                <c:pt idx="2">
                  <c:v>2019</c:v>
                </c:pt>
                <c:pt idx="3">
                  <c:v>2020</c:v>
                </c:pt>
                <c:pt idx="4">
                  <c:v>2021</c:v>
                </c:pt>
              </c:numCache>
            </c:numRef>
          </c:cat>
          <c:val>
            <c:numRef>
              <c:f>Sheet1!$E$4:$E$8</c:f>
              <c:numCache>
                <c:formatCode>#,##0</c:formatCode>
                <c:ptCount val="5"/>
                <c:pt idx="0">
                  <c:v>10995031</c:v>
                </c:pt>
                <c:pt idx="1">
                  <c:v>12304760</c:v>
                </c:pt>
                <c:pt idx="2">
                  <c:v>14431560</c:v>
                </c:pt>
                <c:pt idx="3">
                  <c:v>21321177</c:v>
                </c:pt>
                <c:pt idx="4">
                  <c:v>25210301</c:v>
                </c:pt>
              </c:numCache>
            </c:numRef>
          </c:val>
          <c:extLst>
            <c:ext xmlns:c16="http://schemas.microsoft.com/office/drawing/2014/chart" uri="{C3380CC4-5D6E-409C-BE32-E72D297353CC}">
              <c16:uniqueId val="{00000002-149C-4A46-9053-A39A7DDA5F2E}"/>
            </c:ext>
          </c:extLst>
        </c:ser>
        <c:dLbls>
          <c:showLegendKey val="0"/>
          <c:showVal val="0"/>
          <c:showCatName val="0"/>
          <c:showSerName val="0"/>
          <c:showPercent val="0"/>
          <c:showBubbleSize val="0"/>
        </c:dLbls>
        <c:gapWidth val="150"/>
        <c:axId val="415333840"/>
        <c:axId val="415330560"/>
      </c:barChart>
      <c:catAx>
        <c:axId val="4153338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PK"/>
          </a:p>
        </c:txPr>
        <c:crossAx val="415330560"/>
        <c:crosses val="autoZero"/>
        <c:auto val="1"/>
        <c:lblAlgn val="ctr"/>
        <c:lblOffset val="100"/>
        <c:noMultiLvlLbl val="0"/>
      </c:catAx>
      <c:valAx>
        <c:axId val="415330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(Rupees in ‘000)</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PK"/>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PK"/>
          </a:p>
        </c:txPr>
        <c:crossAx val="4153338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800" b="0" i="0" u="none" strike="noStrike" kern="1200" baseline="0">
                <a:solidFill>
                  <a:schemeClr val="tx1">
                    <a:lumMod val="65000"/>
                    <a:lumOff val="35000"/>
                  </a:schemeClr>
                </a:solidFill>
                <a:latin typeface="+mn-lt"/>
                <a:ea typeface="+mn-ea"/>
                <a:cs typeface="+mn-cs"/>
              </a:defRPr>
            </a:pPr>
            <a:endParaRPr lang="en-PK"/>
          </a:p>
        </c:txPr>
      </c:dTable>
      <c:spPr>
        <a:noFill/>
        <a:ln>
          <a:noFill/>
        </a:ln>
        <a:effectLst/>
      </c:spPr>
    </c:plotArea>
    <c:plotVisOnly val="1"/>
    <c:dispBlanksAs val="gap"/>
    <c:showDLblsOverMax val="0"/>
  </c:chart>
  <c:spPr>
    <a:noFill/>
    <a:ln>
      <a:noFill/>
    </a:ln>
    <a:effectLst/>
  </c:spPr>
  <c:txPr>
    <a:bodyPr/>
    <a:lstStyle/>
    <a:p>
      <a:pPr>
        <a:defRPr/>
      </a:pPr>
      <a:endParaRPr lang="en-PK"/>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2"/>
          <c:order val="0"/>
          <c:tx>
            <c:strRef>
              <c:f>Sheet1!$I$2</c:f>
              <c:strCache>
                <c:ptCount val="1"/>
                <c:pt idx="0">
                  <c:v>Exchange Rate</c:v>
                </c:pt>
              </c:strCache>
            </c:strRef>
          </c:tx>
          <c:spPr>
            <a:ln w="28575" cap="rnd">
              <a:solidFill>
                <a:schemeClr val="accent3"/>
              </a:solidFill>
              <a:round/>
            </a:ln>
            <a:effectLst/>
          </c:spPr>
          <c:marker>
            <c:symbol val="none"/>
          </c:marker>
          <c:cat>
            <c:numRef>
              <c:f>Sheet1!$A$4:$A$8</c:f>
              <c:numCache>
                <c:formatCode>General</c:formatCode>
                <c:ptCount val="5"/>
                <c:pt idx="0">
                  <c:v>2017</c:v>
                </c:pt>
                <c:pt idx="1">
                  <c:v>2018</c:v>
                </c:pt>
                <c:pt idx="2">
                  <c:v>2019</c:v>
                </c:pt>
                <c:pt idx="3">
                  <c:v>2020</c:v>
                </c:pt>
                <c:pt idx="4">
                  <c:v>2021</c:v>
                </c:pt>
              </c:numCache>
            </c:numRef>
          </c:cat>
          <c:val>
            <c:numRef>
              <c:f>Sheet1!$I$4:$I$8</c:f>
              <c:numCache>
                <c:formatCode>#,##0.00</c:formatCode>
                <c:ptCount val="5"/>
                <c:pt idx="0">
                  <c:v>110.42</c:v>
                </c:pt>
                <c:pt idx="1">
                  <c:v>138.86000000000001</c:v>
                </c:pt>
                <c:pt idx="2">
                  <c:v>154.85</c:v>
                </c:pt>
                <c:pt idx="3">
                  <c:v>159.83000000000001</c:v>
                </c:pt>
                <c:pt idx="4">
                  <c:v>176.51</c:v>
                </c:pt>
              </c:numCache>
            </c:numRef>
          </c:val>
          <c:smooth val="0"/>
          <c:extLst>
            <c:ext xmlns:c16="http://schemas.microsoft.com/office/drawing/2014/chart" uri="{C3380CC4-5D6E-409C-BE32-E72D297353CC}">
              <c16:uniqueId val="{00000000-9188-498D-9560-4884D013079E}"/>
            </c:ext>
          </c:extLst>
        </c:ser>
        <c:dLbls>
          <c:showLegendKey val="0"/>
          <c:showVal val="0"/>
          <c:showCatName val="0"/>
          <c:showSerName val="0"/>
          <c:showPercent val="0"/>
          <c:showBubbleSize val="0"/>
        </c:dLbls>
        <c:marker val="1"/>
        <c:smooth val="0"/>
        <c:axId val="1998841583"/>
        <c:axId val="1996816703"/>
      </c:lineChart>
      <c:lineChart>
        <c:grouping val="standard"/>
        <c:varyColors val="0"/>
        <c:ser>
          <c:idx val="3"/>
          <c:order val="1"/>
          <c:tx>
            <c:strRef>
              <c:f>Sheet1!$D$2</c:f>
              <c:strCache>
                <c:ptCount val="1"/>
                <c:pt idx="0">
                  <c:v>Foreign Cash</c:v>
                </c:pt>
              </c:strCache>
            </c:strRef>
          </c:tx>
          <c:spPr>
            <a:ln w="28575" cap="rnd">
              <a:solidFill>
                <a:schemeClr val="accent4"/>
              </a:solidFill>
              <a:round/>
            </a:ln>
            <a:effectLst/>
          </c:spPr>
          <c:marker>
            <c:symbol val="none"/>
          </c:marker>
          <c:cat>
            <c:numRef>
              <c:f>Sheet1!$A$4:$A$8</c:f>
              <c:numCache>
                <c:formatCode>General</c:formatCode>
                <c:ptCount val="5"/>
                <c:pt idx="0">
                  <c:v>2017</c:v>
                </c:pt>
                <c:pt idx="1">
                  <c:v>2018</c:v>
                </c:pt>
                <c:pt idx="2">
                  <c:v>2019</c:v>
                </c:pt>
                <c:pt idx="3">
                  <c:v>2020</c:v>
                </c:pt>
                <c:pt idx="4">
                  <c:v>2021</c:v>
                </c:pt>
              </c:numCache>
            </c:numRef>
          </c:cat>
          <c:val>
            <c:numRef>
              <c:f>Sheet1!$D$4:$D$8</c:f>
              <c:numCache>
                <c:formatCode>#,##0</c:formatCode>
                <c:ptCount val="5"/>
                <c:pt idx="0">
                  <c:v>1646801</c:v>
                </c:pt>
                <c:pt idx="1">
                  <c:v>1935969</c:v>
                </c:pt>
                <c:pt idx="2">
                  <c:v>2441156</c:v>
                </c:pt>
                <c:pt idx="3">
                  <c:v>4030731</c:v>
                </c:pt>
                <c:pt idx="4">
                  <c:v>4059596</c:v>
                </c:pt>
              </c:numCache>
            </c:numRef>
          </c:val>
          <c:smooth val="0"/>
          <c:extLst>
            <c:ext xmlns:c16="http://schemas.microsoft.com/office/drawing/2014/chart" uri="{C3380CC4-5D6E-409C-BE32-E72D297353CC}">
              <c16:uniqueId val="{00000001-9188-498D-9560-4884D013079E}"/>
            </c:ext>
          </c:extLst>
        </c:ser>
        <c:dLbls>
          <c:showLegendKey val="0"/>
          <c:showVal val="0"/>
          <c:showCatName val="0"/>
          <c:showSerName val="0"/>
          <c:showPercent val="0"/>
          <c:showBubbleSize val="0"/>
        </c:dLbls>
        <c:marker val="1"/>
        <c:smooth val="0"/>
        <c:axId val="1899190255"/>
        <c:axId val="2004569551"/>
      </c:lineChart>
      <c:catAx>
        <c:axId val="1998841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PK"/>
          </a:p>
        </c:txPr>
        <c:crossAx val="1996816703"/>
        <c:crosses val="autoZero"/>
        <c:auto val="1"/>
        <c:lblAlgn val="ctr"/>
        <c:lblOffset val="100"/>
        <c:noMultiLvlLbl val="0"/>
      </c:catAx>
      <c:valAx>
        <c:axId val="199681670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PK"/>
          </a:p>
        </c:txPr>
        <c:crossAx val="1998841583"/>
        <c:crosses val="autoZero"/>
        <c:crossBetween val="between"/>
      </c:valAx>
      <c:valAx>
        <c:axId val="2004569551"/>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PK"/>
          </a:p>
        </c:txPr>
        <c:crossAx val="1899190255"/>
        <c:crosses val="max"/>
        <c:crossBetween val="between"/>
      </c:valAx>
      <c:catAx>
        <c:axId val="1899190255"/>
        <c:scaling>
          <c:orientation val="minMax"/>
        </c:scaling>
        <c:delete val="1"/>
        <c:axPos val="b"/>
        <c:numFmt formatCode="General" sourceLinked="1"/>
        <c:majorTickMark val="out"/>
        <c:minorTickMark val="none"/>
        <c:tickLblPos val="nextTo"/>
        <c:crossAx val="2004569551"/>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PK"/>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Sheet1!$G$2</c:f>
              <c:strCache>
                <c:ptCount val="1"/>
                <c:pt idx="0">
                  <c:v>Foreign Currency/Total cash in hand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PK"/>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Sheet1!$A$4:$A$8</c:f>
              <c:numCache>
                <c:formatCode>General</c:formatCode>
                <c:ptCount val="5"/>
                <c:pt idx="0">
                  <c:v>2017</c:v>
                </c:pt>
                <c:pt idx="1">
                  <c:v>2018</c:v>
                </c:pt>
                <c:pt idx="2">
                  <c:v>2019</c:v>
                </c:pt>
                <c:pt idx="3">
                  <c:v>2020</c:v>
                </c:pt>
                <c:pt idx="4">
                  <c:v>2021</c:v>
                </c:pt>
              </c:numCache>
            </c:numRef>
          </c:cat>
          <c:val>
            <c:numRef>
              <c:f>Sheet1!$G$4:$G$8</c:f>
              <c:numCache>
                <c:formatCode>0%</c:formatCode>
                <c:ptCount val="5"/>
                <c:pt idx="0">
                  <c:v>0.14977684010167866</c:v>
                </c:pt>
                <c:pt idx="1">
                  <c:v>0.15733496630572233</c:v>
                </c:pt>
                <c:pt idx="2">
                  <c:v>0.16915399305411197</c:v>
                </c:pt>
                <c:pt idx="3">
                  <c:v>0.18904824062949246</c:v>
                </c:pt>
                <c:pt idx="4">
                  <c:v>0.1610292554618844</c:v>
                </c:pt>
              </c:numCache>
            </c:numRef>
          </c:val>
          <c:extLst>
            <c:ext xmlns:c16="http://schemas.microsoft.com/office/drawing/2014/chart" uri="{C3380CC4-5D6E-409C-BE32-E72D297353CC}">
              <c16:uniqueId val="{00000000-F952-450F-81C7-B2EF27C670AB}"/>
            </c:ext>
          </c:extLst>
        </c:ser>
        <c:dLbls>
          <c:dLblPos val="outEnd"/>
          <c:showLegendKey val="0"/>
          <c:showVal val="1"/>
          <c:showCatName val="0"/>
          <c:showSerName val="0"/>
          <c:showPercent val="0"/>
          <c:showBubbleSize val="0"/>
        </c:dLbls>
        <c:gapWidth val="219"/>
        <c:overlap val="-27"/>
        <c:axId val="545849520"/>
        <c:axId val="545846568"/>
      </c:barChart>
      <c:catAx>
        <c:axId val="54584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PK"/>
          </a:p>
        </c:txPr>
        <c:crossAx val="545846568"/>
        <c:crosses val="autoZero"/>
        <c:auto val="1"/>
        <c:lblAlgn val="ctr"/>
        <c:lblOffset val="100"/>
        <c:noMultiLvlLbl val="0"/>
      </c:catAx>
      <c:valAx>
        <c:axId val="5458465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PK"/>
          </a:p>
        </c:txPr>
        <c:crossAx val="545849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PK"/>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r>
              <a:rPr lang="en-US" sz="2000" b="1"/>
              <a:t>Mark-up Earned on Balances with banks</a:t>
            </a:r>
          </a:p>
        </c:rich>
      </c:tx>
      <c:overlay val="0"/>
      <c:spPr>
        <a:noFill/>
        <a:ln>
          <a:noFill/>
        </a:ln>
        <a:effectLst/>
      </c:spPr>
      <c:txPr>
        <a:bodyPr rot="0" spcFirstLastPara="1" vertOverflow="ellipsis" vert="horz" wrap="square" anchor="ctr" anchorCtr="1"/>
        <a:lstStyle/>
        <a:p>
          <a:pPr>
            <a:defRPr sz="2000" b="1" i="0" u="none" strike="noStrike" kern="1200" cap="all" spc="0" baseline="0">
              <a:gradFill>
                <a:gsLst>
                  <a:gs pos="0">
                    <a:schemeClr val="dk1">
                      <a:lumMod val="50000"/>
                      <a:lumOff val="50000"/>
                    </a:schemeClr>
                  </a:gs>
                  <a:gs pos="100000">
                    <a:schemeClr val="dk1">
                      <a:lumMod val="85000"/>
                      <a:lumOff val="15000"/>
                    </a:schemeClr>
                  </a:gs>
                </a:gsLst>
                <a:lin ang="5400000" scaled="0"/>
              </a:gradFill>
              <a:latin typeface="+mn-lt"/>
              <a:ea typeface="+mn-ea"/>
              <a:cs typeface="+mn-cs"/>
            </a:defRPr>
          </a:pPr>
          <a:endParaRPr lang="en-PK"/>
        </a:p>
      </c:txPr>
    </c:title>
    <c:autoTitleDeleted val="0"/>
    <c:plotArea>
      <c:layout/>
      <c:lineChart>
        <c:grouping val="standard"/>
        <c:varyColors val="0"/>
        <c:ser>
          <c:idx val="0"/>
          <c:order val="0"/>
          <c:tx>
            <c:strRef>
              <c:f>[s.xlsx]Sheet1!$B$1</c:f>
              <c:strCache>
                <c:ptCount val="1"/>
                <c:pt idx="0">
                  <c:v>Mark-up Earned on Balances with banks</c:v>
                </c:pt>
              </c:strCache>
            </c:strRef>
          </c:tx>
          <c:spPr>
            <a:ln w="19050" cap="rnd" cmpd="sng" algn="ctr">
              <a:solidFill>
                <a:schemeClr val="accent1">
                  <a:shade val="95000"/>
                  <a:satMod val="105000"/>
                </a:schemeClr>
              </a:solidFill>
              <a:round/>
            </a:ln>
            <a:effectLst/>
          </c:spPr>
          <c:marker>
            <c:symbol val="circle"/>
            <c:size val="17"/>
            <c:spPr>
              <a:solidFill>
                <a:schemeClr val="lt1"/>
              </a:solidFill>
              <a:ln>
                <a:noFill/>
              </a:ln>
              <a:effectLst/>
            </c:spPr>
          </c:marker>
          <c:dLbls>
            <c:dLbl>
              <c:idx val="0"/>
              <c:layout>
                <c:manualLayout>
                  <c:x val="-3.7459954233409608E-2"/>
                  <c:y val="2.988419872992155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422-40EB-84A9-7FD915247A32}"/>
                </c:ext>
              </c:extLst>
            </c:dLbl>
            <c:dLbl>
              <c:idx val="1"/>
              <c:layout>
                <c:manualLayout>
                  <c:x val="-4.2036613272311216E-2"/>
                  <c:y val="5.60328726186028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422-40EB-84A9-7FD915247A32}"/>
                </c:ext>
              </c:extLst>
            </c:dLbl>
            <c:dLbl>
              <c:idx val="2"/>
              <c:layout>
                <c:manualLayout>
                  <c:x val="-3.6636155606407324E-2"/>
                  <c:y val="3.36197235711616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422-40EB-84A9-7FD915247A32}"/>
                </c:ext>
              </c:extLst>
            </c:dLbl>
            <c:dLbl>
              <c:idx val="3"/>
              <c:layout>
                <c:manualLayout>
                  <c:x val="-4.1212814645308925E-2"/>
                  <c:y val="-3.36197235711617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422-40EB-84A9-7FD915247A32}"/>
                </c:ext>
              </c:extLst>
            </c:dLbl>
            <c:dLbl>
              <c:idx val="4"/>
              <c:layout>
                <c:manualLayout>
                  <c:x val="-1.8009153318077804E-2"/>
                  <c:y val="-2.988419872992155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422-40EB-84A9-7FD915247A32}"/>
                </c:ext>
              </c:extLst>
            </c:dLbl>
            <c:dLbl>
              <c:idx val="5"/>
              <c:layout>
                <c:manualLayout>
                  <c:x val="-2.1121281464530892E-2"/>
                  <c:y val="-1.120657452372058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422-40EB-84A9-7FD915247A32}"/>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PK"/>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[s.xlsx]Sheet1!$A$2:$A$7</c:f>
              <c:numCache>
                <c:formatCode>General</c:formatCode>
                <c:ptCount val="6"/>
                <c:pt idx="0">
                  <c:v>2016</c:v>
                </c:pt>
                <c:pt idx="1">
                  <c:v>2017</c:v>
                </c:pt>
                <c:pt idx="2">
                  <c:v>2018</c:v>
                </c:pt>
                <c:pt idx="3">
                  <c:v>2019</c:v>
                </c:pt>
                <c:pt idx="4">
                  <c:v>2020</c:v>
                </c:pt>
                <c:pt idx="5">
                  <c:v>2021</c:v>
                </c:pt>
              </c:numCache>
            </c:numRef>
          </c:cat>
          <c:val>
            <c:numRef>
              <c:f>[s.xlsx]Sheet1!$B$2:$B$7</c:f>
              <c:numCache>
                <c:formatCode>General</c:formatCode>
                <c:ptCount val="6"/>
                <c:pt idx="0">
                  <c:v>75094000</c:v>
                </c:pt>
                <c:pt idx="1">
                  <c:v>99183000</c:v>
                </c:pt>
                <c:pt idx="2">
                  <c:v>106818000</c:v>
                </c:pt>
                <c:pt idx="3">
                  <c:v>142505000</c:v>
                </c:pt>
                <c:pt idx="4">
                  <c:v>85804000</c:v>
                </c:pt>
                <c:pt idx="5">
                  <c:v>9378000</c:v>
                </c:pt>
              </c:numCache>
            </c:numRef>
          </c:val>
          <c:smooth val="0"/>
          <c:extLst>
            <c:ext xmlns:c16="http://schemas.microsoft.com/office/drawing/2014/chart" uri="{C3380CC4-5D6E-409C-BE32-E72D297353CC}">
              <c16:uniqueId val="{00000006-7422-40EB-84A9-7FD915247A32}"/>
            </c:ext>
          </c:extLst>
        </c:ser>
        <c:dLbls>
          <c:dLblPos val="ctr"/>
          <c:showLegendKey val="0"/>
          <c:showVal val="1"/>
          <c:showCatName val="0"/>
          <c:showSerName val="0"/>
          <c:showPercent val="0"/>
          <c:showBubbleSize val="0"/>
        </c:dLbls>
        <c:marker val="1"/>
        <c:smooth val="0"/>
        <c:axId val="1003624703"/>
        <c:axId val="1003628447"/>
      </c:lineChart>
      <c:catAx>
        <c:axId val="1003624703"/>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dk1">
                    <a:lumMod val="65000"/>
                    <a:lumOff val="35000"/>
                  </a:schemeClr>
                </a:solidFill>
                <a:latin typeface="Arial Rounded MT Bold" panose="020F0704030504030204" pitchFamily="34" charset="0"/>
                <a:ea typeface="+mn-ea"/>
                <a:cs typeface="+mn-cs"/>
              </a:defRPr>
            </a:pPr>
            <a:endParaRPr lang="en-PK"/>
          </a:p>
        </c:txPr>
        <c:crossAx val="1003628447"/>
        <c:crosses val="autoZero"/>
        <c:auto val="1"/>
        <c:lblAlgn val="ctr"/>
        <c:lblOffset val="100"/>
        <c:noMultiLvlLbl val="0"/>
      </c:catAx>
      <c:valAx>
        <c:axId val="1003628447"/>
        <c:scaling>
          <c:orientation val="minMax"/>
        </c:scaling>
        <c:delete val="1"/>
        <c:axPos val="l"/>
        <c:numFmt formatCode="General" sourceLinked="1"/>
        <c:majorTickMark val="none"/>
        <c:minorTickMark val="none"/>
        <c:tickLblPos val="nextTo"/>
        <c:crossAx val="1003624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PK"/>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1" i="0" u="none" strike="noStrike" kern="1200" cap="all" spc="120" normalizeH="0" baseline="0">
              <a:solidFill>
                <a:schemeClr val="tx1">
                  <a:lumMod val="65000"/>
                  <a:lumOff val="35000"/>
                </a:schemeClr>
              </a:solidFill>
              <a:latin typeface="+mn-lt"/>
              <a:ea typeface="+mn-ea"/>
              <a:cs typeface="+mn-cs"/>
            </a:defRPr>
          </a:pPr>
          <a:endParaRPr lang="en-PK"/>
        </a:p>
      </c:txPr>
    </c:title>
    <c:autoTitleDeleted val="0"/>
    <c:plotArea>
      <c:layout/>
      <c:barChart>
        <c:barDir val="col"/>
        <c:grouping val="clustered"/>
        <c:varyColors val="0"/>
        <c:ser>
          <c:idx val="0"/>
          <c:order val="0"/>
          <c:tx>
            <c:strRef>
              <c:f>[s.xlsx]Sheet1!$B$46</c:f>
              <c:strCache>
                <c:ptCount val="1"/>
                <c:pt idx="0">
                  <c:v>Balances with Other Banks in Million Rupees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200" b="1" i="0" u="none" strike="noStrike" kern="1200" baseline="0">
                    <a:solidFill>
                      <a:schemeClr val="tx1">
                        <a:lumMod val="50000"/>
                        <a:lumOff val="50000"/>
                      </a:schemeClr>
                    </a:solidFill>
                    <a:latin typeface="+mn-lt"/>
                    <a:ea typeface="+mn-ea"/>
                    <a:cs typeface="+mn-cs"/>
                  </a:defRPr>
                </a:pPr>
                <a:endParaRPr lang="en-PK"/>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[s.xlsx]Sheet1!$A$47:$A$52</c:f>
              <c:numCache>
                <c:formatCode>General</c:formatCode>
                <c:ptCount val="6"/>
                <c:pt idx="0">
                  <c:v>2016</c:v>
                </c:pt>
                <c:pt idx="1">
                  <c:v>2017</c:v>
                </c:pt>
                <c:pt idx="2">
                  <c:v>2018</c:v>
                </c:pt>
                <c:pt idx="3">
                  <c:v>2019</c:v>
                </c:pt>
                <c:pt idx="4">
                  <c:v>2020</c:v>
                </c:pt>
                <c:pt idx="5">
                  <c:v>2021</c:v>
                </c:pt>
              </c:numCache>
            </c:numRef>
          </c:cat>
          <c:val>
            <c:numRef>
              <c:f>[s.xlsx]Sheet1!$B$47:$B$52</c:f>
              <c:numCache>
                <c:formatCode>General</c:formatCode>
                <c:ptCount val="6"/>
                <c:pt idx="0">
                  <c:v>5846</c:v>
                </c:pt>
                <c:pt idx="1">
                  <c:v>3194</c:v>
                </c:pt>
                <c:pt idx="2">
                  <c:v>4093</c:v>
                </c:pt>
                <c:pt idx="3">
                  <c:v>7887</c:v>
                </c:pt>
                <c:pt idx="4">
                  <c:v>7720</c:v>
                </c:pt>
                <c:pt idx="5">
                  <c:v>3455</c:v>
                </c:pt>
              </c:numCache>
            </c:numRef>
          </c:val>
          <c:extLst>
            <c:ext xmlns:c16="http://schemas.microsoft.com/office/drawing/2014/chart" uri="{C3380CC4-5D6E-409C-BE32-E72D297353CC}">
              <c16:uniqueId val="{00000000-4710-4F8E-B563-6A841DB46C5E}"/>
            </c:ext>
          </c:extLst>
        </c:ser>
        <c:dLbls>
          <c:dLblPos val="outEnd"/>
          <c:showLegendKey val="0"/>
          <c:showVal val="1"/>
          <c:showCatName val="0"/>
          <c:showSerName val="0"/>
          <c:showPercent val="0"/>
          <c:showBubbleSize val="0"/>
        </c:dLbls>
        <c:gapWidth val="444"/>
        <c:overlap val="-90"/>
        <c:axId val="1415294320"/>
        <c:axId val="1415303888"/>
      </c:barChart>
      <c:catAx>
        <c:axId val="14152943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cap="all" spc="120" normalizeH="0" baseline="0">
                <a:solidFill>
                  <a:schemeClr val="tx1">
                    <a:lumMod val="65000"/>
                    <a:lumOff val="35000"/>
                  </a:schemeClr>
                </a:solidFill>
                <a:latin typeface="+mn-lt"/>
                <a:ea typeface="+mn-ea"/>
                <a:cs typeface="+mn-cs"/>
              </a:defRPr>
            </a:pPr>
            <a:endParaRPr lang="en-PK"/>
          </a:p>
        </c:txPr>
        <c:crossAx val="1415303888"/>
        <c:crosses val="autoZero"/>
        <c:auto val="1"/>
        <c:lblAlgn val="ctr"/>
        <c:lblOffset val="100"/>
        <c:noMultiLvlLbl val="0"/>
      </c:catAx>
      <c:valAx>
        <c:axId val="1415303888"/>
        <c:scaling>
          <c:orientation val="minMax"/>
        </c:scaling>
        <c:delete val="1"/>
        <c:axPos val="l"/>
        <c:numFmt formatCode="General" sourceLinked="1"/>
        <c:majorTickMark val="none"/>
        <c:minorTickMark val="none"/>
        <c:tickLblPos val="nextTo"/>
        <c:crossAx val="14152943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34">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00" kern="120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cs:styleClr val="auto"/>
    </cs:fontRef>
    <cs:spPr/>
    <cs:defRPr sz="900" b="1" i="0" u="none" strike="noStrike" kern="1200" baseline="0"/>
  </cs:dataLabel>
  <cs:dataLabelCallout>
    <cs:lnRef idx="0"/>
    <cs:fillRef idx="0"/>
    <cs:effectRef idx="0"/>
    <cs:fontRef idx="minor">
      <a:schemeClr val="dk1">
        <a:lumMod val="65000"/>
        <a:lumOff val="35000"/>
      </a:schemeClr>
    </cs:fontRef>
    <cs:spPr>
      <a:solidFill>
        <a:schemeClr val="lt1"/>
      </a:solidFill>
      <a:ln w="9575">
        <a:solidFill>
          <a:schemeClr val="lt1">
            <a:lumMod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19050" cap="rnd" cmpd="sng" algn="ctr">
        <a:solidFill>
          <a:schemeClr val="phClr">
            <a:shade val="95000"/>
            <a:satMod val="105000"/>
          </a:schemeClr>
        </a:solidFill>
        <a:round/>
      </a:ln>
    </cs:spPr>
  </cs:dataPointLine>
  <cs:dataPointMarker>
    <cs:lnRef idx="0"/>
    <cs:fillRef idx="0"/>
    <cs:effectRef idx="0"/>
    <cs:fontRef idx="minor">
      <a:schemeClr val="dk1"/>
    </cs:fontRef>
    <cs:spPr>
      <a:solidFill>
        <a:schemeClr val="lt1"/>
      </a:solidFill>
    </cs:spPr>
  </cs:dataPointMarker>
  <cs:dataPointMarkerLayout symbol="circle" size="17"/>
  <cs:dataPointWireframe>
    <cs:lnRef idx="0">
      <cs:styleClr val="auto"/>
    </cs:lnRef>
    <cs:fillRef idx="1"/>
    <cs:effectRef idx="0"/>
    <cs:fontRef idx="minor">
      <a:schemeClr val="dk1"/>
    </cs:fontRef>
    <cs:spPr>
      <a:ln w="9525">
        <a:solidFill>
          <a:schemeClr val="phClr"/>
        </a:solidFill>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35000"/>
            <a:lumOff val="65000"/>
          </a:schemeClr>
        </a:solidFill>
      </a:ln>
    </cs:spPr>
  </cs:dropLine>
  <cs:errorBar>
    <cs:lnRef idx="0"/>
    <cs:fillRef idx="0"/>
    <cs:effectRef idx="0"/>
    <cs:fontRef idx="minor">
      <a:schemeClr val="dk1"/>
    </cs:fontRef>
    <cs:spPr>
      <a:ln w="9525">
        <a:solidFill>
          <a:schemeClr val="dk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ln>
    </cs:spPr>
  </cs:seriesLine>
  <cs:title>
    <cs:lnRef idx="0"/>
    <cs:fillRef idx="0"/>
    <cs:effectRef idx="0"/>
    <cs:fontRef idx="minor">
      <a:schemeClr val="dk1"/>
    </cs:fontRef>
    <cs:defRPr sz="1440" b="0" kern="1200" cap="all" spc="0" baseline="0">
      <a:gradFill>
        <a:gsLst>
          <a:gs pos="0">
            <a:schemeClr val="dk1">
              <a:lumMod val="50000"/>
              <a:lumOff val="50000"/>
            </a:schemeClr>
          </a:gs>
          <a:gs pos="100000">
            <a:schemeClr val="dk1">
              <a:lumMod val="85000"/>
              <a:lumOff val="15000"/>
            </a:schemeClr>
          </a:gs>
        </a:gsLst>
        <a:lin ang="5400000" scaled="0"/>
      </a:gradFill>
    </cs:defRPr>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50000"/>
            <a:lumOff val="50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C489F-1AE0-4BF4-A0E8-99E11A76F1F3}" type="datetimeFigureOut">
              <a:rPr lang="en-AE" smtClean="0"/>
              <a:t>20/02/2023</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DDDD1-A7D9-4654-8AB2-C6D266C22B7F}" type="slidenum">
              <a:rPr lang="en-AE" smtClean="0"/>
              <a:t>‹#›</a:t>
            </a:fld>
            <a:endParaRPr lang="en-AE"/>
          </a:p>
        </p:txBody>
      </p:sp>
    </p:spTree>
    <p:extLst>
      <p:ext uri="{BB962C8B-B14F-4D97-AF65-F5344CB8AC3E}">
        <p14:creationId xmlns:p14="http://schemas.microsoft.com/office/powerpoint/2010/main" val="3815768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AFDDDD1-A7D9-4654-8AB2-C6D266C22B7F}" type="slidenum">
              <a:rPr lang="en-AE" smtClean="0"/>
              <a:t>2</a:t>
            </a:fld>
            <a:endParaRPr lang="en-AE"/>
          </a:p>
        </p:txBody>
      </p:sp>
    </p:spTree>
    <p:extLst>
      <p:ext uri="{BB962C8B-B14F-4D97-AF65-F5344CB8AC3E}">
        <p14:creationId xmlns:p14="http://schemas.microsoft.com/office/powerpoint/2010/main" val="2181187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 of these foreign currencies are translated to Pakistani Rupee at the exchange rates prevailing at the reporting date.</a:t>
            </a:r>
            <a:endParaRPr lang="en-AE" dirty="0"/>
          </a:p>
          <a:p>
            <a:endParaRPr lang="en-AE" dirty="0"/>
          </a:p>
        </p:txBody>
      </p:sp>
      <p:sp>
        <p:nvSpPr>
          <p:cNvPr id="4" name="Slide Number Placeholder 3"/>
          <p:cNvSpPr>
            <a:spLocks noGrp="1"/>
          </p:cNvSpPr>
          <p:nvPr>
            <p:ph type="sldNum" sz="quarter" idx="5"/>
          </p:nvPr>
        </p:nvSpPr>
        <p:spPr/>
        <p:txBody>
          <a:bodyPr/>
          <a:lstStyle/>
          <a:p>
            <a:fld id="{4AFDDDD1-A7D9-4654-8AB2-C6D266C22B7F}" type="slidenum">
              <a:rPr lang="en-AE" smtClean="0"/>
              <a:t>3</a:t>
            </a:fld>
            <a:endParaRPr lang="en-AE"/>
          </a:p>
        </p:txBody>
      </p:sp>
    </p:spTree>
    <p:extLst>
      <p:ext uri="{BB962C8B-B14F-4D97-AF65-F5344CB8AC3E}">
        <p14:creationId xmlns:p14="http://schemas.microsoft.com/office/powerpoint/2010/main" val="2103770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AFDDDD1-A7D9-4654-8AB2-C6D266C22B7F}" type="slidenum">
              <a:rPr lang="en-AE" smtClean="0"/>
              <a:t>6</a:t>
            </a:fld>
            <a:endParaRPr lang="en-AE"/>
          </a:p>
        </p:txBody>
      </p:sp>
    </p:spTree>
    <p:extLst>
      <p:ext uri="{BB962C8B-B14F-4D97-AF65-F5344CB8AC3E}">
        <p14:creationId xmlns:p14="http://schemas.microsoft.com/office/powerpoint/2010/main" val="387746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AFDDDD1-A7D9-4654-8AB2-C6D266C22B7F}" type="slidenum">
              <a:rPr lang="en-AE" smtClean="0"/>
              <a:t>7</a:t>
            </a:fld>
            <a:endParaRPr lang="en-AE"/>
          </a:p>
        </p:txBody>
      </p:sp>
    </p:spTree>
    <p:extLst>
      <p:ext uri="{BB962C8B-B14F-4D97-AF65-F5344CB8AC3E}">
        <p14:creationId xmlns:p14="http://schemas.microsoft.com/office/powerpoint/2010/main" val="423399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these factors, the COVID-19 pandemic has also had an impact on the demand for foreign currency by commercial banks in Pakistan. The pandemic has disrupted global supply chains, leading to shortages of some goods and a rise in prices. As a result, commercial banks have had to purchase foreign currency to facilitate import payments for essential goods. Overall, these factors have contributed to the rise in demand for foreign currency by commercial banks in Pakistan over the past 5 years. While some of these factors may change in the future, it is likely that demand for foreign currency by commercial banks in Pakistan will remain significant given the country's trade deficit, external debt, and large diaspora population.</a:t>
            </a:r>
          </a:p>
        </p:txBody>
      </p:sp>
      <p:sp>
        <p:nvSpPr>
          <p:cNvPr id="4" name="Slide Number Placeholder 3"/>
          <p:cNvSpPr>
            <a:spLocks noGrp="1"/>
          </p:cNvSpPr>
          <p:nvPr>
            <p:ph type="sldNum" sz="quarter" idx="5"/>
          </p:nvPr>
        </p:nvSpPr>
        <p:spPr/>
        <p:txBody>
          <a:bodyPr/>
          <a:lstStyle/>
          <a:p>
            <a:fld id="{4AFDDDD1-A7D9-4654-8AB2-C6D266C22B7F}" type="slidenum">
              <a:rPr lang="en-AE" smtClean="0"/>
              <a:t>8</a:t>
            </a:fld>
            <a:endParaRPr lang="en-AE"/>
          </a:p>
        </p:txBody>
      </p:sp>
    </p:spTree>
    <p:extLst>
      <p:ext uri="{BB962C8B-B14F-4D97-AF65-F5344CB8AC3E}">
        <p14:creationId xmlns:p14="http://schemas.microsoft.com/office/powerpoint/2010/main" val="3521217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53AB-1FE6-4854-BC2C-153CC39213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9E0B72B0-A301-4448-98E4-CE9B663B4B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9A09D2A9-1E97-401E-AA37-E13015A94FCA}"/>
              </a:ext>
            </a:extLst>
          </p:cNvPr>
          <p:cNvSpPr>
            <a:spLocks noGrp="1"/>
          </p:cNvSpPr>
          <p:nvPr>
            <p:ph type="dt" sz="half" idx="10"/>
          </p:nvPr>
        </p:nvSpPr>
        <p:spPr/>
        <p:txBody>
          <a:bodyPr/>
          <a:lstStyle/>
          <a:p>
            <a:fld id="{6C33C97D-C2AB-4BF5-A3E0-9B9582A73F0E}" type="datetimeFigureOut">
              <a:rPr lang="en-PK" smtClean="0"/>
              <a:t>20/02/2023</a:t>
            </a:fld>
            <a:endParaRPr lang="en-PK"/>
          </a:p>
        </p:txBody>
      </p:sp>
      <p:sp>
        <p:nvSpPr>
          <p:cNvPr id="5" name="Footer Placeholder 4">
            <a:extLst>
              <a:ext uri="{FF2B5EF4-FFF2-40B4-BE49-F238E27FC236}">
                <a16:creationId xmlns:a16="http://schemas.microsoft.com/office/drawing/2014/main" id="{D14855C7-E2DB-4D92-9F35-B35451AE2DF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226AD4E-3FCC-47FB-8EB8-8A5D873683D5}"/>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311068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DC2B-90F2-4469-9EAA-0FC076DAEE1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47377F6-2A5F-41C1-9BA8-EF1FCB8A5B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DD399B4-1225-46E0-AC44-607B6B917448}"/>
              </a:ext>
            </a:extLst>
          </p:cNvPr>
          <p:cNvSpPr>
            <a:spLocks noGrp="1"/>
          </p:cNvSpPr>
          <p:nvPr>
            <p:ph type="dt" sz="half" idx="10"/>
          </p:nvPr>
        </p:nvSpPr>
        <p:spPr/>
        <p:txBody>
          <a:bodyPr/>
          <a:lstStyle/>
          <a:p>
            <a:fld id="{6C33C97D-C2AB-4BF5-A3E0-9B9582A73F0E}" type="datetimeFigureOut">
              <a:rPr lang="en-PK" smtClean="0"/>
              <a:t>20/02/2023</a:t>
            </a:fld>
            <a:endParaRPr lang="en-PK"/>
          </a:p>
        </p:txBody>
      </p:sp>
      <p:sp>
        <p:nvSpPr>
          <p:cNvPr id="5" name="Footer Placeholder 4">
            <a:extLst>
              <a:ext uri="{FF2B5EF4-FFF2-40B4-BE49-F238E27FC236}">
                <a16:creationId xmlns:a16="http://schemas.microsoft.com/office/drawing/2014/main" id="{798BEA27-0171-4DBF-B44E-B6DDF9EB7D4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D8AAE87-C5FA-4C65-AC68-28775E4DEA5A}"/>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108134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0866A1-63C0-4492-9E9D-42CFCE545C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543E905-50E0-4BB2-AA69-F01DA383E3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9785EAC-A7FD-46B6-92A1-173CF9758888}"/>
              </a:ext>
            </a:extLst>
          </p:cNvPr>
          <p:cNvSpPr>
            <a:spLocks noGrp="1"/>
          </p:cNvSpPr>
          <p:nvPr>
            <p:ph type="dt" sz="half" idx="10"/>
          </p:nvPr>
        </p:nvSpPr>
        <p:spPr/>
        <p:txBody>
          <a:bodyPr/>
          <a:lstStyle/>
          <a:p>
            <a:fld id="{6C33C97D-C2AB-4BF5-A3E0-9B9582A73F0E}" type="datetimeFigureOut">
              <a:rPr lang="en-PK" smtClean="0"/>
              <a:t>20/02/2023</a:t>
            </a:fld>
            <a:endParaRPr lang="en-PK"/>
          </a:p>
        </p:txBody>
      </p:sp>
      <p:sp>
        <p:nvSpPr>
          <p:cNvPr id="5" name="Footer Placeholder 4">
            <a:extLst>
              <a:ext uri="{FF2B5EF4-FFF2-40B4-BE49-F238E27FC236}">
                <a16:creationId xmlns:a16="http://schemas.microsoft.com/office/drawing/2014/main" id="{F48E0F95-FAC2-407E-8497-0E51BCF1F82F}"/>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EE2DAE0-8A84-484C-BD0D-0B0E01EB00E8}"/>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394699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6718-87B4-44C5-AB1F-FAB1B9A5879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DEE0F10-7662-40E7-BFD4-DB31C2E0C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6015ABE-B16C-4C41-8005-489DFD350788}"/>
              </a:ext>
            </a:extLst>
          </p:cNvPr>
          <p:cNvSpPr>
            <a:spLocks noGrp="1"/>
          </p:cNvSpPr>
          <p:nvPr>
            <p:ph type="dt" sz="half" idx="10"/>
          </p:nvPr>
        </p:nvSpPr>
        <p:spPr/>
        <p:txBody>
          <a:bodyPr/>
          <a:lstStyle/>
          <a:p>
            <a:fld id="{6C33C97D-C2AB-4BF5-A3E0-9B9582A73F0E}" type="datetimeFigureOut">
              <a:rPr lang="en-PK" smtClean="0"/>
              <a:t>20/02/2023</a:t>
            </a:fld>
            <a:endParaRPr lang="en-PK"/>
          </a:p>
        </p:txBody>
      </p:sp>
      <p:sp>
        <p:nvSpPr>
          <p:cNvPr id="5" name="Footer Placeholder 4">
            <a:extLst>
              <a:ext uri="{FF2B5EF4-FFF2-40B4-BE49-F238E27FC236}">
                <a16:creationId xmlns:a16="http://schemas.microsoft.com/office/drawing/2014/main" id="{30585B15-EFD4-420B-9A81-A7E0B464C78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F367859-27BF-4234-93F1-0D871A7A0A35}"/>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370649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E56FE-4B6C-4BFA-8124-C1E59697FC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62C081EC-89D6-41F8-B983-4304539C31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81E825-5391-4CAA-92BB-1C127AE5CC79}"/>
              </a:ext>
            </a:extLst>
          </p:cNvPr>
          <p:cNvSpPr>
            <a:spLocks noGrp="1"/>
          </p:cNvSpPr>
          <p:nvPr>
            <p:ph type="dt" sz="half" idx="10"/>
          </p:nvPr>
        </p:nvSpPr>
        <p:spPr/>
        <p:txBody>
          <a:bodyPr/>
          <a:lstStyle/>
          <a:p>
            <a:fld id="{6C33C97D-C2AB-4BF5-A3E0-9B9582A73F0E}" type="datetimeFigureOut">
              <a:rPr lang="en-PK" smtClean="0"/>
              <a:t>20/02/2023</a:t>
            </a:fld>
            <a:endParaRPr lang="en-PK"/>
          </a:p>
        </p:txBody>
      </p:sp>
      <p:sp>
        <p:nvSpPr>
          <p:cNvPr id="5" name="Footer Placeholder 4">
            <a:extLst>
              <a:ext uri="{FF2B5EF4-FFF2-40B4-BE49-F238E27FC236}">
                <a16:creationId xmlns:a16="http://schemas.microsoft.com/office/drawing/2014/main" id="{C3411CE4-D843-4F70-A9C7-46418BAF048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429FE77-3A7F-49D3-BAA5-9EA6A745D3E5}"/>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178844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2ABF7-785A-4C49-99B7-08584753954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BD93B16-905E-4507-ABCE-EE8774CCF8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56C02A60-0AEF-4ED8-8B5B-DD6A1E4D8D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CFAD0EE4-9095-4FC2-A236-7E88CCE5B824}"/>
              </a:ext>
            </a:extLst>
          </p:cNvPr>
          <p:cNvSpPr>
            <a:spLocks noGrp="1"/>
          </p:cNvSpPr>
          <p:nvPr>
            <p:ph type="dt" sz="half" idx="10"/>
          </p:nvPr>
        </p:nvSpPr>
        <p:spPr/>
        <p:txBody>
          <a:bodyPr/>
          <a:lstStyle/>
          <a:p>
            <a:fld id="{6C33C97D-C2AB-4BF5-A3E0-9B9582A73F0E}" type="datetimeFigureOut">
              <a:rPr lang="en-PK" smtClean="0"/>
              <a:t>20/02/2023</a:t>
            </a:fld>
            <a:endParaRPr lang="en-PK"/>
          </a:p>
        </p:txBody>
      </p:sp>
      <p:sp>
        <p:nvSpPr>
          <p:cNvPr id="6" name="Footer Placeholder 5">
            <a:extLst>
              <a:ext uri="{FF2B5EF4-FFF2-40B4-BE49-F238E27FC236}">
                <a16:creationId xmlns:a16="http://schemas.microsoft.com/office/drawing/2014/main" id="{210F41F7-5041-4A3B-B6B4-07575E93AF2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5065456-220B-4142-83F0-B0479AA43251}"/>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128696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3EF7-9133-4027-B38D-2C861E2CB9AF}"/>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607A165-B177-4643-8EAB-5FC17339D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AE40B9-CE14-4598-86C1-435F70A079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1F7DD09-CDB1-4584-AAB6-E607F502D2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6E5D05-ADCA-4436-9407-3C0057293E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EEB30E72-D922-45CC-BDE0-A1169187586F}"/>
              </a:ext>
            </a:extLst>
          </p:cNvPr>
          <p:cNvSpPr>
            <a:spLocks noGrp="1"/>
          </p:cNvSpPr>
          <p:nvPr>
            <p:ph type="dt" sz="half" idx="10"/>
          </p:nvPr>
        </p:nvSpPr>
        <p:spPr/>
        <p:txBody>
          <a:bodyPr/>
          <a:lstStyle/>
          <a:p>
            <a:fld id="{6C33C97D-C2AB-4BF5-A3E0-9B9582A73F0E}" type="datetimeFigureOut">
              <a:rPr lang="en-PK" smtClean="0"/>
              <a:t>20/02/2023</a:t>
            </a:fld>
            <a:endParaRPr lang="en-PK"/>
          </a:p>
        </p:txBody>
      </p:sp>
      <p:sp>
        <p:nvSpPr>
          <p:cNvPr id="8" name="Footer Placeholder 7">
            <a:extLst>
              <a:ext uri="{FF2B5EF4-FFF2-40B4-BE49-F238E27FC236}">
                <a16:creationId xmlns:a16="http://schemas.microsoft.com/office/drawing/2014/main" id="{5262068D-6185-4A67-8224-855906481D0A}"/>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AB630D66-30B5-4861-9364-18AA4071D954}"/>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24421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A617-D300-4671-B23C-7F2B614044F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6CBEE6E0-E1FE-44FD-903F-1C8495A9F886}"/>
              </a:ext>
            </a:extLst>
          </p:cNvPr>
          <p:cNvSpPr>
            <a:spLocks noGrp="1"/>
          </p:cNvSpPr>
          <p:nvPr>
            <p:ph type="dt" sz="half" idx="10"/>
          </p:nvPr>
        </p:nvSpPr>
        <p:spPr/>
        <p:txBody>
          <a:bodyPr/>
          <a:lstStyle/>
          <a:p>
            <a:fld id="{6C33C97D-C2AB-4BF5-A3E0-9B9582A73F0E}" type="datetimeFigureOut">
              <a:rPr lang="en-PK" smtClean="0"/>
              <a:t>20/02/2023</a:t>
            </a:fld>
            <a:endParaRPr lang="en-PK"/>
          </a:p>
        </p:txBody>
      </p:sp>
      <p:sp>
        <p:nvSpPr>
          <p:cNvPr id="4" name="Footer Placeholder 3">
            <a:extLst>
              <a:ext uri="{FF2B5EF4-FFF2-40B4-BE49-F238E27FC236}">
                <a16:creationId xmlns:a16="http://schemas.microsoft.com/office/drawing/2014/main" id="{61CC2BA1-2C6F-43A6-9929-7408A12660D3}"/>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6557B516-8B7E-43AD-9A2C-9973AFCA0366}"/>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413596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31D9B-CE74-4135-8C19-5A86D46963BB}"/>
              </a:ext>
            </a:extLst>
          </p:cNvPr>
          <p:cNvSpPr>
            <a:spLocks noGrp="1"/>
          </p:cNvSpPr>
          <p:nvPr>
            <p:ph type="dt" sz="half" idx="10"/>
          </p:nvPr>
        </p:nvSpPr>
        <p:spPr/>
        <p:txBody>
          <a:bodyPr/>
          <a:lstStyle/>
          <a:p>
            <a:fld id="{6C33C97D-C2AB-4BF5-A3E0-9B9582A73F0E}" type="datetimeFigureOut">
              <a:rPr lang="en-PK" smtClean="0"/>
              <a:t>20/02/2023</a:t>
            </a:fld>
            <a:endParaRPr lang="en-PK"/>
          </a:p>
        </p:txBody>
      </p:sp>
      <p:sp>
        <p:nvSpPr>
          <p:cNvPr id="3" name="Footer Placeholder 2">
            <a:extLst>
              <a:ext uri="{FF2B5EF4-FFF2-40B4-BE49-F238E27FC236}">
                <a16:creationId xmlns:a16="http://schemas.microsoft.com/office/drawing/2014/main" id="{5D4E4C8E-2182-48CE-A703-EB8BC050802B}"/>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DCF35D04-B79B-42E3-91E8-7D61123B34FC}"/>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935038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1C34-07A8-41A9-9591-ABF1E74EE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FF3DB037-4BC5-4DE3-8B89-17DEBC414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757B4FAD-0C14-4FE6-AA02-B1703CB8D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A097A-4308-4E44-8086-6EF1261012AD}"/>
              </a:ext>
            </a:extLst>
          </p:cNvPr>
          <p:cNvSpPr>
            <a:spLocks noGrp="1"/>
          </p:cNvSpPr>
          <p:nvPr>
            <p:ph type="dt" sz="half" idx="10"/>
          </p:nvPr>
        </p:nvSpPr>
        <p:spPr/>
        <p:txBody>
          <a:bodyPr/>
          <a:lstStyle/>
          <a:p>
            <a:fld id="{6C33C97D-C2AB-4BF5-A3E0-9B9582A73F0E}" type="datetimeFigureOut">
              <a:rPr lang="en-PK" smtClean="0"/>
              <a:t>20/02/2023</a:t>
            </a:fld>
            <a:endParaRPr lang="en-PK"/>
          </a:p>
        </p:txBody>
      </p:sp>
      <p:sp>
        <p:nvSpPr>
          <p:cNvPr id="6" name="Footer Placeholder 5">
            <a:extLst>
              <a:ext uri="{FF2B5EF4-FFF2-40B4-BE49-F238E27FC236}">
                <a16:creationId xmlns:a16="http://schemas.microsoft.com/office/drawing/2014/main" id="{79316526-6959-4490-94F0-D6DD0EAB9E7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A1C1AC6F-2079-45FE-BA75-A836A2F887C0}"/>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2078701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D4E4-C1CF-49A3-ADD8-2AE3E813CA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E32CAE8D-72BE-4A38-B2B2-369D5A2B47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1E808C4C-952A-43F2-9FC0-C52D8A557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F8DCE-EF3E-429E-B323-330C0B301FD3}"/>
              </a:ext>
            </a:extLst>
          </p:cNvPr>
          <p:cNvSpPr>
            <a:spLocks noGrp="1"/>
          </p:cNvSpPr>
          <p:nvPr>
            <p:ph type="dt" sz="half" idx="10"/>
          </p:nvPr>
        </p:nvSpPr>
        <p:spPr/>
        <p:txBody>
          <a:bodyPr/>
          <a:lstStyle/>
          <a:p>
            <a:fld id="{6C33C97D-C2AB-4BF5-A3E0-9B9582A73F0E}" type="datetimeFigureOut">
              <a:rPr lang="en-PK" smtClean="0"/>
              <a:t>20/02/2023</a:t>
            </a:fld>
            <a:endParaRPr lang="en-PK"/>
          </a:p>
        </p:txBody>
      </p:sp>
      <p:sp>
        <p:nvSpPr>
          <p:cNvPr id="6" name="Footer Placeholder 5">
            <a:extLst>
              <a:ext uri="{FF2B5EF4-FFF2-40B4-BE49-F238E27FC236}">
                <a16:creationId xmlns:a16="http://schemas.microsoft.com/office/drawing/2014/main" id="{462F0123-CB40-444E-8E95-83C4FD77AE3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210089A-9938-486D-8D44-A44BA6567541}"/>
              </a:ext>
            </a:extLst>
          </p:cNvPr>
          <p:cNvSpPr>
            <a:spLocks noGrp="1"/>
          </p:cNvSpPr>
          <p:nvPr>
            <p:ph type="sldNum" sz="quarter" idx="12"/>
          </p:nvPr>
        </p:nvSpPr>
        <p:spPr/>
        <p:txBody>
          <a:bodyPr/>
          <a:lstStyle/>
          <a:p>
            <a:fld id="{38B149FB-4425-4B69-B40B-87BD07098EDE}" type="slidenum">
              <a:rPr lang="en-PK" smtClean="0"/>
              <a:t>‹#›</a:t>
            </a:fld>
            <a:endParaRPr lang="en-PK"/>
          </a:p>
        </p:txBody>
      </p:sp>
    </p:spTree>
    <p:extLst>
      <p:ext uri="{BB962C8B-B14F-4D97-AF65-F5344CB8AC3E}">
        <p14:creationId xmlns:p14="http://schemas.microsoft.com/office/powerpoint/2010/main" val="126024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D052E2-7BB6-4E47-88E9-E2C9D4E9A6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0D6C1503-79F8-4C31-A3B2-CBD59F5753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7F40747-27EB-4F9D-BAF2-2EA666CF69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3C97D-C2AB-4BF5-A3E0-9B9582A73F0E}" type="datetimeFigureOut">
              <a:rPr lang="en-PK" smtClean="0"/>
              <a:t>20/02/2023</a:t>
            </a:fld>
            <a:endParaRPr lang="en-PK"/>
          </a:p>
        </p:txBody>
      </p:sp>
      <p:sp>
        <p:nvSpPr>
          <p:cNvPr id="5" name="Footer Placeholder 4">
            <a:extLst>
              <a:ext uri="{FF2B5EF4-FFF2-40B4-BE49-F238E27FC236}">
                <a16:creationId xmlns:a16="http://schemas.microsoft.com/office/drawing/2014/main" id="{9E4C9FBA-A555-4124-8BCF-6E2FB6DF8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BE286E79-B12D-4A10-B5B1-E2335A6016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149FB-4425-4B69-B40B-87BD07098EDE}" type="slidenum">
              <a:rPr lang="en-PK" smtClean="0"/>
              <a:t>‹#›</a:t>
            </a:fld>
            <a:endParaRPr lang="en-PK"/>
          </a:p>
        </p:txBody>
      </p:sp>
    </p:spTree>
    <p:extLst>
      <p:ext uri="{BB962C8B-B14F-4D97-AF65-F5344CB8AC3E}">
        <p14:creationId xmlns:p14="http://schemas.microsoft.com/office/powerpoint/2010/main" val="2421540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5B1A-A0C6-4691-8F52-3A5B56BFBB0B}"/>
              </a:ext>
            </a:extLst>
          </p:cNvPr>
          <p:cNvSpPr>
            <a:spLocks noGrp="1"/>
          </p:cNvSpPr>
          <p:nvPr>
            <p:ph type="ctrTitle"/>
          </p:nvPr>
        </p:nvSpPr>
        <p:spPr/>
        <p:txBody>
          <a:bodyPr/>
          <a:lstStyle/>
          <a:p>
            <a:r>
              <a:rPr lang="en-US" dirty="0"/>
              <a:t>Askari Bank</a:t>
            </a:r>
            <a:endParaRPr lang="en-PK" dirty="0"/>
          </a:p>
        </p:txBody>
      </p:sp>
      <p:sp>
        <p:nvSpPr>
          <p:cNvPr id="3" name="Subtitle 2">
            <a:extLst>
              <a:ext uri="{FF2B5EF4-FFF2-40B4-BE49-F238E27FC236}">
                <a16:creationId xmlns:a16="http://schemas.microsoft.com/office/drawing/2014/main" id="{372F9790-55AC-4061-A634-4C1983E23967}"/>
              </a:ext>
            </a:extLst>
          </p:cNvPr>
          <p:cNvSpPr>
            <a:spLocks noGrp="1"/>
          </p:cNvSpPr>
          <p:nvPr>
            <p:ph type="subTitle" idx="1"/>
          </p:nvPr>
        </p:nvSpPr>
        <p:spPr>
          <a:xfrm>
            <a:off x="1524000" y="4071668"/>
            <a:ext cx="9144000" cy="2786332"/>
          </a:xfrm>
        </p:spPr>
        <p:txBody>
          <a:bodyPr>
            <a:normAutofit fontScale="92500" lnSpcReduction="10000"/>
          </a:bodyPr>
          <a:lstStyle/>
          <a:p>
            <a:r>
              <a:rPr lang="en-US" sz="2800" b="1" dirty="0">
                <a:latin typeface="Times New Roman" panose="02020603050405020304" pitchFamily="18" charset="0"/>
                <a:cs typeface="Times New Roman" panose="02020603050405020304" pitchFamily="18" charset="0"/>
              </a:rPr>
              <a:t>Presentation by:</a:t>
            </a:r>
          </a:p>
          <a:p>
            <a:r>
              <a:rPr lang="en-US" sz="2800" dirty="0">
                <a:latin typeface="Times New Roman" panose="02020603050405020304" pitchFamily="18" charset="0"/>
                <a:cs typeface="Times New Roman" panose="02020603050405020304" pitchFamily="18" charset="0"/>
              </a:rPr>
              <a:t>Abdul Rehman Shaukat</a:t>
            </a:r>
          </a:p>
          <a:p>
            <a:r>
              <a:rPr lang="en-US" sz="2800" dirty="0" err="1">
                <a:latin typeface="Times New Roman" panose="02020603050405020304" pitchFamily="18" charset="0"/>
                <a:cs typeface="Times New Roman" panose="02020603050405020304" pitchFamily="18" charset="0"/>
              </a:rPr>
              <a:t>Jehanzeb</a:t>
            </a:r>
            <a:r>
              <a:rPr lang="en-US" sz="2800" dirty="0">
                <a:latin typeface="Times New Roman" panose="02020603050405020304" pitchFamily="18" charset="0"/>
                <a:cs typeface="Times New Roman" panose="02020603050405020304" pitchFamily="18" charset="0"/>
              </a:rPr>
              <a:t> Shahzad</a:t>
            </a:r>
          </a:p>
          <a:p>
            <a:r>
              <a:rPr lang="en-US" sz="2800" dirty="0">
                <a:latin typeface="Times New Roman" panose="02020603050405020304" pitchFamily="18" charset="0"/>
                <a:cs typeface="Times New Roman" panose="02020603050405020304" pitchFamily="18" charset="0"/>
              </a:rPr>
              <a:t>Mirza Kashif</a:t>
            </a:r>
          </a:p>
          <a:p>
            <a:r>
              <a:rPr lang="en-US" sz="2800" dirty="0">
                <a:latin typeface="Times New Roman" panose="02020603050405020304" pitchFamily="18" charset="0"/>
                <a:cs typeface="Times New Roman" panose="02020603050405020304" pitchFamily="18" charset="0"/>
              </a:rPr>
              <a:t>Muhammad Usman</a:t>
            </a:r>
          </a:p>
          <a:p>
            <a:r>
              <a:rPr lang="en-US" sz="2800" dirty="0">
                <a:latin typeface="Times New Roman" panose="02020603050405020304" pitchFamily="18" charset="0"/>
                <a:cs typeface="Times New Roman" panose="02020603050405020304" pitchFamily="18" charset="0"/>
              </a:rPr>
              <a:t>Zain Khan</a:t>
            </a:r>
          </a:p>
          <a:p>
            <a:endParaRPr lang="en-PK" sz="1200" dirty="0"/>
          </a:p>
        </p:txBody>
      </p:sp>
      <p:pic>
        <p:nvPicPr>
          <p:cNvPr id="5" name="Picture 4">
            <a:extLst>
              <a:ext uri="{FF2B5EF4-FFF2-40B4-BE49-F238E27FC236}">
                <a16:creationId xmlns:a16="http://schemas.microsoft.com/office/drawing/2014/main" id="{BD1482E1-E9EE-94D2-B9FE-F66B7BDAD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8114"/>
            <a:ext cx="12179346" cy="3093554"/>
          </a:xfrm>
          <a:prstGeom prst="rect">
            <a:avLst/>
          </a:prstGeom>
        </p:spPr>
      </p:pic>
    </p:spTree>
    <p:extLst>
      <p:ext uri="{BB962C8B-B14F-4D97-AF65-F5344CB8AC3E}">
        <p14:creationId xmlns:p14="http://schemas.microsoft.com/office/powerpoint/2010/main" val="912811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1D67-7781-47B6-9B7A-20B95B42770F}"/>
              </a:ext>
            </a:extLst>
          </p:cNvPr>
          <p:cNvSpPr>
            <a:spLocks noGrp="1"/>
          </p:cNvSpPr>
          <p:nvPr>
            <p:ph type="title"/>
          </p:nvPr>
        </p:nvSpPr>
        <p:spPr/>
        <p:txBody>
          <a:bodyPr/>
          <a:lstStyle/>
          <a:p>
            <a:r>
              <a:rPr lang="en-US" dirty="0"/>
              <a:t>KIBOR rates (Daily 2016-2021)</a:t>
            </a:r>
            <a:endParaRPr lang="en-PK" dirty="0"/>
          </a:p>
        </p:txBody>
      </p:sp>
      <p:pic>
        <p:nvPicPr>
          <p:cNvPr id="4" name="Content Placeholder 3">
            <a:extLst>
              <a:ext uri="{FF2B5EF4-FFF2-40B4-BE49-F238E27FC236}">
                <a16:creationId xmlns:a16="http://schemas.microsoft.com/office/drawing/2014/main" id="{13DC1B38-A8E4-41BF-AB5F-96D053A5993D}"/>
              </a:ext>
            </a:extLst>
          </p:cNvPr>
          <p:cNvPicPr>
            <a:picLocks noGrp="1" noChangeAspect="1"/>
          </p:cNvPicPr>
          <p:nvPr>
            <p:ph idx="1"/>
          </p:nvPr>
        </p:nvPicPr>
        <p:blipFill rotWithShape="1">
          <a:blip r:embed="rId2"/>
          <a:srcRect t="1288" b="-1"/>
          <a:stretch/>
        </p:blipFill>
        <p:spPr>
          <a:xfrm>
            <a:off x="0" y="1690687"/>
            <a:ext cx="12192000" cy="5321457"/>
          </a:xfrm>
          <a:prstGeom prst="rect">
            <a:avLst/>
          </a:prstGeom>
        </p:spPr>
      </p:pic>
    </p:spTree>
    <p:extLst>
      <p:ext uri="{BB962C8B-B14F-4D97-AF65-F5344CB8AC3E}">
        <p14:creationId xmlns:p14="http://schemas.microsoft.com/office/powerpoint/2010/main" val="207309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ACA5-E508-4E5D-ABDB-62D035581D13}"/>
              </a:ext>
            </a:extLst>
          </p:cNvPr>
          <p:cNvSpPr>
            <a:spLocks noGrp="1"/>
          </p:cNvSpPr>
          <p:nvPr>
            <p:ph type="title"/>
          </p:nvPr>
        </p:nvSpPr>
        <p:spPr/>
        <p:txBody>
          <a:bodyPr/>
          <a:lstStyle/>
          <a:p>
            <a:r>
              <a:rPr lang="en-US" dirty="0"/>
              <a:t>KIBOR rates (Yearly Average 2016-2021)</a:t>
            </a:r>
            <a:endParaRPr lang="en-PK" dirty="0"/>
          </a:p>
        </p:txBody>
      </p:sp>
      <p:pic>
        <p:nvPicPr>
          <p:cNvPr id="4" name="Content Placeholder 3">
            <a:extLst>
              <a:ext uri="{FF2B5EF4-FFF2-40B4-BE49-F238E27FC236}">
                <a16:creationId xmlns:a16="http://schemas.microsoft.com/office/drawing/2014/main" id="{2B08D29A-6B00-4D46-842E-06A7342BEFF8}"/>
              </a:ext>
            </a:extLst>
          </p:cNvPr>
          <p:cNvPicPr>
            <a:picLocks noGrp="1" noChangeAspect="1"/>
          </p:cNvPicPr>
          <p:nvPr>
            <p:ph idx="1"/>
          </p:nvPr>
        </p:nvPicPr>
        <p:blipFill>
          <a:blip r:embed="rId2"/>
          <a:stretch>
            <a:fillRect/>
          </a:stretch>
        </p:blipFill>
        <p:spPr>
          <a:xfrm>
            <a:off x="0" y="1690688"/>
            <a:ext cx="12192000" cy="5159265"/>
          </a:xfrm>
          <a:prstGeom prst="rect">
            <a:avLst/>
          </a:prstGeom>
        </p:spPr>
      </p:pic>
    </p:spTree>
    <p:extLst>
      <p:ext uri="{BB962C8B-B14F-4D97-AF65-F5344CB8AC3E}">
        <p14:creationId xmlns:p14="http://schemas.microsoft.com/office/powerpoint/2010/main" val="1089823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71D67-7781-47B6-9B7A-20B95B42770F}"/>
              </a:ext>
            </a:extLst>
          </p:cNvPr>
          <p:cNvSpPr>
            <a:spLocks noGrp="1"/>
          </p:cNvSpPr>
          <p:nvPr>
            <p:ph type="title"/>
          </p:nvPr>
        </p:nvSpPr>
        <p:spPr/>
        <p:txBody>
          <a:bodyPr/>
          <a:lstStyle/>
          <a:p>
            <a:r>
              <a:rPr lang="en-US" dirty="0"/>
              <a:t>KIBOR rates (Daily 2016-2021)</a:t>
            </a:r>
            <a:endParaRPr lang="en-PK" dirty="0"/>
          </a:p>
        </p:txBody>
      </p:sp>
      <p:pic>
        <p:nvPicPr>
          <p:cNvPr id="4" name="Content Placeholder 3">
            <a:extLst>
              <a:ext uri="{FF2B5EF4-FFF2-40B4-BE49-F238E27FC236}">
                <a16:creationId xmlns:a16="http://schemas.microsoft.com/office/drawing/2014/main" id="{13DC1B38-A8E4-41BF-AB5F-96D053A5993D}"/>
              </a:ext>
            </a:extLst>
          </p:cNvPr>
          <p:cNvPicPr>
            <a:picLocks noGrp="1" noChangeAspect="1"/>
          </p:cNvPicPr>
          <p:nvPr>
            <p:ph idx="1"/>
          </p:nvPr>
        </p:nvPicPr>
        <p:blipFill rotWithShape="1">
          <a:blip r:embed="rId2"/>
          <a:srcRect t="1288" b="-1"/>
          <a:stretch/>
        </p:blipFill>
        <p:spPr>
          <a:xfrm>
            <a:off x="0" y="1690687"/>
            <a:ext cx="12192000" cy="5321457"/>
          </a:xfrm>
          <a:prstGeom prst="rect">
            <a:avLst/>
          </a:prstGeom>
        </p:spPr>
      </p:pic>
    </p:spTree>
    <p:extLst>
      <p:ext uri="{BB962C8B-B14F-4D97-AF65-F5344CB8AC3E}">
        <p14:creationId xmlns:p14="http://schemas.microsoft.com/office/powerpoint/2010/main" val="3446184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7ACA5-E508-4E5D-ABDB-62D035581D13}"/>
              </a:ext>
            </a:extLst>
          </p:cNvPr>
          <p:cNvSpPr>
            <a:spLocks noGrp="1"/>
          </p:cNvSpPr>
          <p:nvPr>
            <p:ph type="title"/>
          </p:nvPr>
        </p:nvSpPr>
        <p:spPr/>
        <p:txBody>
          <a:bodyPr/>
          <a:lstStyle/>
          <a:p>
            <a:r>
              <a:rPr lang="en-US" dirty="0"/>
              <a:t>KIBOR rates (Yearly Average 2016-2021)</a:t>
            </a:r>
            <a:endParaRPr lang="en-PK" dirty="0"/>
          </a:p>
        </p:txBody>
      </p:sp>
      <p:pic>
        <p:nvPicPr>
          <p:cNvPr id="4" name="Content Placeholder 3">
            <a:extLst>
              <a:ext uri="{FF2B5EF4-FFF2-40B4-BE49-F238E27FC236}">
                <a16:creationId xmlns:a16="http://schemas.microsoft.com/office/drawing/2014/main" id="{2B08D29A-6B00-4D46-842E-06A7342BEFF8}"/>
              </a:ext>
            </a:extLst>
          </p:cNvPr>
          <p:cNvPicPr>
            <a:picLocks noGrp="1" noChangeAspect="1"/>
          </p:cNvPicPr>
          <p:nvPr>
            <p:ph idx="1"/>
          </p:nvPr>
        </p:nvPicPr>
        <p:blipFill>
          <a:blip r:embed="rId2"/>
          <a:stretch>
            <a:fillRect/>
          </a:stretch>
        </p:blipFill>
        <p:spPr>
          <a:xfrm>
            <a:off x="0" y="1690688"/>
            <a:ext cx="12192000" cy="5159265"/>
          </a:xfrm>
          <a:prstGeom prst="rect">
            <a:avLst/>
          </a:prstGeom>
        </p:spPr>
      </p:pic>
    </p:spTree>
    <p:extLst>
      <p:ext uri="{BB962C8B-B14F-4D97-AF65-F5344CB8AC3E}">
        <p14:creationId xmlns:p14="http://schemas.microsoft.com/office/powerpoint/2010/main" val="293121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F951-68A2-4FDB-B3BC-28E561BD3EE0}"/>
              </a:ext>
            </a:extLst>
          </p:cNvPr>
          <p:cNvSpPr>
            <a:spLocks noGrp="1"/>
          </p:cNvSpPr>
          <p:nvPr>
            <p:ph type="title"/>
          </p:nvPr>
        </p:nvSpPr>
        <p:spPr/>
        <p:txBody>
          <a:bodyPr/>
          <a:lstStyle/>
          <a:p>
            <a:r>
              <a:rPr lang="en-US" dirty="0">
                <a:ea typeface="Verdana" panose="020B0604030504040204" pitchFamily="34" charset="0"/>
              </a:rPr>
              <a:t>Mark-Up Earned on </a:t>
            </a:r>
          </a:p>
        </p:txBody>
      </p:sp>
      <p:sp>
        <p:nvSpPr>
          <p:cNvPr id="3" name="Content Placeholder 2">
            <a:extLst>
              <a:ext uri="{FF2B5EF4-FFF2-40B4-BE49-F238E27FC236}">
                <a16:creationId xmlns:a16="http://schemas.microsoft.com/office/drawing/2014/main" id="{C1742317-5340-4932-B19F-F2EFFCBAD1D4}"/>
              </a:ext>
            </a:extLst>
          </p:cNvPr>
          <p:cNvSpPr>
            <a:spLocks noGrp="1"/>
          </p:cNvSpPr>
          <p:nvPr>
            <p:ph idx="1"/>
          </p:nvPr>
        </p:nvSpPr>
        <p:spPr>
          <a:xfrm>
            <a:off x="838199" y="1825625"/>
            <a:ext cx="10715625" cy="4351338"/>
          </a:xfrm>
        </p:spPr>
        <p:txBody>
          <a:bodyPr>
            <a:noAutofit/>
          </a:bodyPr>
          <a:lstStyle/>
          <a:p>
            <a:r>
              <a:rPr lang="en-US" sz="2400" b="1" dirty="0">
                <a:latin typeface="Verdana" panose="020B0604030504040204" pitchFamily="34" charset="0"/>
                <a:ea typeface="Verdana" panose="020B0604030504040204" pitchFamily="34" charset="0"/>
              </a:rPr>
              <a:t>Conventional Markup: </a:t>
            </a:r>
            <a:r>
              <a:rPr lang="en-US" sz="2400" b="0" i="0" dirty="0">
                <a:effectLst/>
                <a:latin typeface="Verdana" panose="020B0604030504040204" pitchFamily="34" charset="0"/>
                <a:ea typeface="Verdana" panose="020B0604030504040204" pitchFamily="34" charset="0"/>
              </a:rPr>
              <a:t>When you buy a securities from a broker-dealer or market maker, you pay a markup. The markup is either a percentage of the selling price or a flat fee, over and above the amount it cost the broker-dealer to purchase the security.</a:t>
            </a:r>
          </a:p>
          <a:p>
            <a:r>
              <a:rPr lang="en-US" sz="2400" b="1" dirty="0">
                <a:latin typeface="Verdana" panose="020B0604030504040204" pitchFamily="34" charset="0"/>
                <a:ea typeface="Verdana" panose="020B0604030504040204" pitchFamily="34" charset="0"/>
              </a:rPr>
              <a:t>Banking Markup: </a:t>
            </a:r>
            <a:r>
              <a:rPr lang="en-US" sz="2400" dirty="0">
                <a:latin typeface="Verdana" panose="020B0604030504040204" pitchFamily="34" charset="0"/>
                <a:ea typeface="Verdana" panose="020B0604030504040204" pitchFamily="34" charset="0"/>
              </a:rPr>
              <a:t>The profit that a banks earns when another banks borrows money from them at the current day KIBOR Rate. It’s the % above the cost of the amount of money borrowed</a:t>
            </a:r>
          </a:p>
          <a:p>
            <a:r>
              <a:rPr lang="en-US" sz="2400" b="1" dirty="0">
                <a:latin typeface="Verdana" panose="020B0604030504040204" pitchFamily="34" charset="0"/>
                <a:ea typeface="Verdana" panose="020B0604030504040204" pitchFamily="34" charset="0"/>
              </a:rPr>
              <a:t>Islamic Banking: </a:t>
            </a:r>
            <a:r>
              <a:rPr lang="en-US" sz="2400" b="0" i="0" dirty="0">
                <a:effectLst/>
                <a:latin typeface="Verdana" panose="020B0604030504040204" pitchFamily="34" charset="0"/>
                <a:ea typeface="Verdana" panose="020B0604030504040204" pitchFamily="34" charset="0"/>
              </a:rPr>
              <a:t>It is an agreement in which the bank agrees to finance the purchase of equipment or some commodity for its client at a price that includes a fixed pre- agreed profit for the bank.</a:t>
            </a:r>
            <a:endParaRPr lang="en-US"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71666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AE69789-5BED-434F-AC2C-EC2B4BEF6B2B}"/>
              </a:ext>
            </a:extLst>
          </p:cNvPr>
          <p:cNvGraphicFramePr>
            <a:graphicFrameLocks noGrp="1"/>
          </p:cNvGraphicFramePr>
          <p:nvPr>
            <p:ph idx="1"/>
          </p:nvPr>
        </p:nvGraphicFramePr>
        <p:xfrm>
          <a:off x="838200" y="474785"/>
          <a:ext cx="10515600" cy="57021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5441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50AFB63-5888-469F-8298-8962B20374F5}"/>
              </a:ext>
            </a:extLst>
          </p:cNvPr>
          <p:cNvGraphicFramePr>
            <a:graphicFrameLocks noGrp="1"/>
          </p:cNvGraphicFramePr>
          <p:nvPr>
            <p:ph idx="1"/>
          </p:nvPr>
        </p:nvGraphicFramePr>
        <p:xfrm>
          <a:off x="838200" y="571500"/>
          <a:ext cx="10515600" cy="5605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30088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intuition </a:t>
            </a:r>
          </a:p>
        </p:txBody>
      </p:sp>
      <p:sp>
        <p:nvSpPr>
          <p:cNvPr id="3" name="Content Placeholder 2"/>
          <p:cNvSpPr>
            <a:spLocks noGrp="1"/>
          </p:cNvSpPr>
          <p:nvPr>
            <p:ph sz="half" idx="1"/>
          </p:nvPr>
        </p:nvSpPr>
        <p:spPr/>
        <p:txBody>
          <a:bodyPr>
            <a:normAutofit lnSpcReduction="10000"/>
          </a:bodyPr>
          <a:lstStyle/>
          <a:p>
            <a:r>
              <a:rPr lang="en-US" dirty="0"/>
              <a:t>KIBOR was very low between 2016-2018 </a:t>
            </a:r>
          </a:p>
          <a:p>
            <a:r>
              <a:rPr lang="en-US" dirty="0"/>
              <a:t>GDP was rising with modest inflation (4.09%)</a:t>
            </a:r>
          </a:p>
          <a:p>
            <a:r>
              <a:rPr lang="en-US" dirty="0"/>
              <a:t>Increased in 2019 and reached 14% in 2019</a:t>
            </a:r>
          </a:p>
          <a:p>
            <a:r>
              <a:rPr lang="en-US" dirty="0"/>
              <a:t> To control inflation – Banks would lend out less</a:t>
            </a:r>
          </a:p>
          <a:p>
            <a:r>
              <a:rPr lang="en-US" dirty="0"/>
              <a:t>Kept rising because of instability an contractionary policies </a:t>
            </a:r>
          </a:p>
        </p:txBody>
      </p:sp>
      <p:pic>
        <p:nvPicPr>
          <p:cNvPr id="5" name="Content Placeholder 3">
            <a:extLst>
              <a:ext uri="{FF2B5EF4-FFF2-40B4-BE49-F238E27FC236}">
                <a16:creationId xmlns:a16="http://schemas.microsoft.com/office/drawing/2014/main" id="{13DC1B38-A8E4-41BF-AB5F-96D053A5993D}"/>
              </a:ext>
            </a:extLst>
          </p:cNvPr>
          <p:cNvPicPr>
            <a:picLocks noGrp="1" noChangeAspect="1"/>
          </p:cNvPicPr>
          <p:nvPr>
            <p:ph sz="half" idx="2"/>
          </p:nvPr>
        </p:nvPicPr>
        <p:blipFill rotWithShape="1">
          <a:blip r:embed="rId2"/>
          <a:srcRect t="1288" b="-1"/>
          <a:stretch/>
        </p:blipFill>
        <p:spPr>
          <a:xfrm>
            <a:off x="6019800" y="1969650"/>
            <a:ext cx="6172200" cy="4358464"/>
          </a:xfrm>
          <a:prstGeom prst="rect">
            <a:avLst/>
          </a:prstGeom>
        </p:spPr>
      </p:pic>
    </p:spTree>
    <p:extLst>
      <p:ext uri="{BB962C8B-B14F-4D97-AF65-F5344CB8AC3E}">
        <p14:creationId xmlns:p14="http://schemas.microsoft.com/office/powerpoint/2010/main" val="872172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AE676-FD60-BA8F-E4AF-F505C089B00A}"/>
              </a:ext>
            </a:extLst>
          </p:cNvPr>
          <p:cNvSpPr>
            <a:spLocks noGrp="1"/>
          </p:cNvSpPr>
          <p:nvPr>
            <p:ph type="title"/>
          </p:nvPr>
        </p:nvSpPr>
        <p:spPr/>
        <p:txBody>
          <a:bodyPr/>
          <a:lstStyle/>
          <a:p>
            <a:r>
              <a:rPr lang="en-US" dirty="0"/>
              <a:t>Overview</a:t>
            </a:r>
            <a:endParaRPr lang="en-AE" dirty="0"/>
          </a:p>
        </p:txBody>
      </p:sp>
      <p:sp>
        <p:nvSpPr>
          <p:cNvPr id="3" name="Content Placeholder 2">
            <a:extLst>
              <a:ext uri="{FF2B5EF4-FFF2-40B4-BE49-F238E27FC236}">
                <a16:creationId xmlns:a16="http://schemas.microsoft.com/office/drawing/2014/main" id="{B20B22AD-0CDF-0D6F-E5E5-922E83DA50BA}"/>
              </a:ext>
            </a:extLst>
          </p:cNvPr>
          <p:cNvSpPr>
            <a:spLocks noGrp="1"/>
          </p:cNvSpPr>
          <p:nvPr>
            <p:ph idx="1"/>
          </p:nvPr>
        </p:nvSpPr>
        <p:spPr/>
        <p:txBody>
          <a:bodyPr>
            <a:normAutofit fontScale="85000" lnSpcReduction="20000"/>
          </a:bodyPr>
          <a:lstStyle/>
          <a:p>
            <a:r>
              <a:rPr lang="en-US" dirty="0"/>
              <a:t>Cash in Hand</a:t>
            </a:r>
          </a:p>
          <a:p>
            <a:endParaRPr lang="en-US" dirty="0"/>
          </a:p>
          <a:p>
            <a:r>
              <a:rPr lang="en-US" dirty="0"/>
              <a:t>Trend Implications</a:t>
            </a:r>
          </a:p>
          <a:p>
            <a:endParaRPr lang="en-US" dirty="0"/>
          </a:p>
          <a:p>
            <a:r>
              <a:rPr lang="en-US" sz="2800" dirty="0"/>
              <a:t>KIBOR</a:t>
            </a:r>
          </a:p>
          <a:p>
            <a:endParaRPr lang="en-US" sz="2800" dirty="0"/>
          </a:p>
          <a:p>
            <a:r>
              <a:rPr lang="en-US" dirty="0">
                <a:ea typeface="Verdana" panose="020B0604030504040204" pitchFamily="34" charset="0"/>
              </a:rPr>
              <a:t>Mark-Up Earned </a:t>
            </a:r>
          </a:p>
          <a:p>
            <a:endParaRPr lang="en-US" dirty="0">
              <a:ea typeface="Verdana" panose="020B0604030504040204" pitchFamily="34" charset="0"/>
            </a:endParaRPr>
          </a:p>
          <a:p>
            <a:r>
              <a:rPr lang="en-US" dirty="0"/>
              <a:t>Economic Implications</a:t>
            </a:r>
          </a:p>
          <a:p>
            <a:endParaRPr lang="en-US" sz="2800" dirty="0"/>
          </a:p>
          <a:p>
            <a:r>
              <a:rPr lang="en-US" sz="2800" dirty="0"/>
              <a:t>Conclusion</a:t>
            </a:r>
          </a:p>
          <a:p>
            <a:endParaRPr lang="en-US" dirty="0"/>
          </a:p>
          <a:p>
            <a:endParaRPr lang="en-US" dirty="0"/>
          </a:p>
          <a:p>
            <a:endParaRPr lang="en-AE" dirty="0"/>
          </a:p>
        </p:txBody>
      </p:sp>
    </p:spTree>
    <p:extLst>
      <p:ext uri="{BB962C8B-B14F-4D97-AF65-F5344CB8AC3E}">
        <p14:creationId xmlns:p14="http://schemas.microsoft.com/office/powerpoint/2010/main" val="2982977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C7B1-3675-96F5-E0EC-5488C634A51C}"/>
              </a:ext>
            </a:extLst>
          </p:cNvPr>
          <p:cNvSpPr>
            <a:spLocks noGrp="1"/>
          </p:cNvSpPr>
          <p:nvPr>
            <p:ph type="title"/>
          </p:nvPr>
        </p:nvSpPr>
        <p:spPr/>
        <p:txBody>
          <a:bodyPr/>
          <a:lstStyle/>
          <a:p>
            <a:r>
              <a:rPr lang="en-US" dirty="0"/>
              <a:t>Total Cash in Hand</a:t>
            </a:r>
            <a:endParaRPr lang="en-AE" dirty="0"/>
          </a:p>
        </p:txBody>
      </p:sp>
      <p:graphicFrame>
        <p:nvGraphicFramePr>
          <p:cNvPr id="6" name="Content Placeholder 5">
            <a:extLst>
              <a:ext uri="{FF2B5EF4-FFF2-40B4-BE49-F238E27FC236}">
                <a16:creationId xmlns:a16="http://schemas.microsoft.com/office/drawing/2014/main" id="{6D87AE29-C030-108F-D014-38928D7DC057}"/>
              </a:ext>
            </a:extLst>
          </p:cNvPr>
          <p:cNvGraphicFramePr>
            <a:graphicFrameLocks noGrp="1"/>
          </p:cNvGraphicFramePr>
          <p:nvPr>
            <p:ph idx="1"/>
            <p:extLst>
              <p:ext uri="{D42A27DB-BD31-4B8C-83A1-F6EECF244321}">
                <p14:modId xmlns:p14="http://schemas.microsoft.com/office/powerpoint/2010/main" val="3695831456"/>
              </p:ext>
            </p:extLst>
          </p:nvPr>
        </p:nvGraphicFramePr>
        <p:xfrm>
          <a:off x="0" y="1690688"/>
          <a:ext cx="12192000" cy="51673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30015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73CD-E5BE-BB1B-C792-C5A806B69E81}"/>
              </a:ext>
            </a:extLst>
          </p:cNvPr>
          <p:cNvSpPr>
            <a:spLocks noGrp="1"/>
          </p:cNvSpPr>
          <p:nvPr>
            <p:ph type="title"/>
          </p:nvPr>
        </p:nvSpPr>
        <p:spPr/>
        <p:txBody>
          <a:bodyPr/>
          <a:lstStyle/>
          <a:p>
            <a:r>
              <a:rPr lang="en-US" dirty="0"/>
              <a:t>Exchange Rate at Reporting Dates</a:t>
            </a:r>
            <a:endParaRPr lang="en-AE" dirty="0"/>
          </a:p>
        </p:txBody>
      </p:sp>
      <p:pic>
        <p:nvPicPr>
          <p:cNvPr id="21" name="Content Placeholder 20">
            <a:extLst>
              <a:ext uri="{FF2B5EF4-FFF2-40B4-BE49-F238E27FC236}">
                <a16:creationId xmlns:a16="http://schemas.microsoft.com/office/drawing/2014/main" id="{6DC13DCE-6FFF-DA10-4E2E-87AAF3BE5823}"/>
              </a:ext>
            </a:extLst>
          </p:cNvPr>
          <p:cNvPicPr>
            <a:picLocks noGrp="1" noChangeAspect="1"/>
          </p:cNvPicPr>
          <p:nvPr>
            <p:ph idx="1"/>
          </p:nvPr>
        </p:nvPicPr>
        <p:blipFill>
          <a:blip r:embed="rId2"/>
          <a:stretch>
            <a:fillRect/>
          </a:stretch>
        </p:blipFill>
        <p:spPr>
          <a:xfrm>
            <a:off x="2798439" y="1325563"/>
            <a:ext cx="6595122" cy="5167312"/>
          </a:xfrm>
          <a:prstGeom prst="rect">
            <a:avLst/>
          </a:prstGeom>
        </p:spPr>
      </p:pic>
    </p:spTree>
    <p:extLst>
      <p:ext uri="{BB962C8B-B14F-4D97-AF65-F5344CB8AC3E}">
        <p14:creationId xmlns:p14="http://schemas.microsoft.com/office/powerpoint/2010/main" val="3627576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0E12-0F7B-41CA-8C83-1BC3BC2E95BD}"/>
              </a:ext>
            </a:extLst>
          </p:cNvPr>
          <p:cNvSpPr>
            <a:spLocks noGrp="1"/>
          </p:cNvSpPr>
          <p:nvPr>
            <p:ph type="title"/>
          </p:nvPr>
        </p:nvSpPr>
        <p:spPr/>
        <p:txBody>
          <a:bodyPr/>
          <a:lstStyle/>
          <a:p>
            <a:r>
              <a:rPr lang="en-US" dirty="0"/>
              <a:t>Foreign Cash &amp; Exchange Rate</a:t>
            </a:r>
            <a:endParaRPr lang="en-PK" dirty="0"/>
          </a:p>
        </p:txBody>
      </p:sp>
      <p:graphicFrame>
        <p:nvGraphicFramePr>
          <p:cNvPr id="4" name="Content Placeholder 3">
            <a:extLst>
              <a:ext uri="{FF2B5EF4-FFF2-40B4-BE49-F238E27FC236}">
                <a16:creationId xmlns:a16="http://schemas.microsoft.com/office/drawing/2014/main" id="{ABB9C3D3-53FA-4120-8276-FD20A55AFEC8}"/>
              </a:ext>
            </a:extLst>
          </p:cNvPr>
          <p:cNvGraphicFramePr>
            <a:graphicFrameLocks noGrp="1"/>
          </p:cNvGraphicFramePr>
          <p:nvPr>
            <p:ph idx="1"/>
            <p:extLst>
              <p:ext uri="{D42A27DB-BD31-4B8C-83A1-F6EECF244321}">
                <p14:modId xmlns:p14="http://schemas.microsoft.com/office/powerpoint/2010/main" val="630575061"/>
              </p:ext>
            </p:extLst>
          </p:nvPr>
        </p:nvGraphicFramePr>
        <p:xfrm>
          <a:off x="0" y="1975945"/>
          <a:ext cx="12192000" cy="48820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120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94EE-20FC-61AC-2F0B-9B0BCAF92110}"/>
              </a:ext>
            </a:extLst>
          </p:cNvPr>
          <p:cNvSpPr>
            <a:spLocks noGrp="1"/>
          </p:cNvSpPr>
          <p:nvPr>
            <p:ph type="title"/>
          </p:nvPr>
        </p:nvSpPr>
        <p:spPr/>
        <p:txBody>
          <a:bodyPr>
            <a:normAutofit/>
          </a:bodyPr>
          <a:lstStyle/>
          <a:p>
            <a:r>
              <a:rPr lang="en-US" sz="4000" dirty="0"/>
              <a:t>Percentage Of Foreign Cash As A Percentage Of Total Cash In Hand</a:t>
            </a:r>
            <a:endParaRPr lang="en-AE" sz="4000" dirty="0"/>
          </a:p>
        </p:txBody>
      </p:sp>
      <p:graphicFrame>
        <p:nvGraphicFramePr>
          <p:cNvPr id="4" name="Content Placeholder 3">
            <a:extLst>
              <a:ext uri="{FF2B5EF4-FFF2-40B4-BE49-F238E27FC236}">
                <a16:creationId xmlns:a16="http://schemas.microsoft.com/office/drawing/2014/main" id="{D6DC4551-085B-2B58-7268-C8C233665911}"/>
              </a:ext>
            </a:extLst>
          </p:cNvPr>
          <p:cNvGraphicFramePr>
            <a:graphicFrameLocks noGrp="1"/>
          </p:cNvGraphicFramePr>
          <p:nvPr>
            <p:ph idx="1"/>
            <p:extLst>
              <p:ext uri="{D42A27DB-BD31-4B8C-83A1-F6EECF244321}">
                <p14:modId xmlns:p14="http://schemas.microsoft.com/office/powerpoint/2010/main" val="4153790517"/>
              </p:ext>
            </p:extLst>
          </p:nvPr>
        </p:nvGraphicFramePr>
        <p:xfrm>
          <a:off x="0" y="1690688"/>
          <a:ext cx="12192000" cy="51673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808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C6671-47B1-74A4-F5C3-699A0E90CC21}"/>
              </a:ext>
            </a:extLst>
          </p:cNvPr>
          <p:cNvSpPr>
            <a:spLocks noGrp="1"/>
          </p:cNvSpPr>
          <p:nvPr>
            <p:ph type="title"/>
          </p:nvPr>
        </p:nvSpPr>
        <p:spPr/>
        <p:txBody>
          <a:bodyPr/>
          <a:lstStyle/>
          <a:p>
            <a:r>
              <a:rPr lang="en-US" dirty="0"/>
              <a:t>Implications</a:t>
            </a:r>
            <a:endParaRPr lang="en-AE" dirty="0"/>
          </a:p>
        </p:txBody>
      </p:sp>
      <p:sp>
        <p:nvSpPr>
          <p:cNvPr id="3" name="Content Placeholder 2">
            <a:extLst>
              <a:ext uri="{FF2B5EF4-FFF2-40B4-BE49-F238E27FC236}">
                <a16:creationId xmlns:a16="http://schemas.microsoft.com/office/drawing/2014/main" id="{B1C3DE78-11AF-4A74-2996-66B04F3738DC}"/>
              </a:ext>
            </a:extLst>
          </p:cNvPr>
          <p:cNvSpPr>
            <a:spLocks noGrp="1"/>
          </p:cNvSpPr>
          <p:nvPr>
            <p:ph idx="1"/>
          </p:nvPr>
        </p:nvSpPr>
        <p:spPr/>
        <p:txBody>
          <a:bodyPr/>
          <a:lstStyle/>
          <a:p>
            <a:pPr>
              <a:lnSpc>
                <a:spcPct val="107000"/>
              </a:lnSpc>
              <a:spcAft>
                <a:spcPts val="800"/>
              </a:spcAft>
              <a:tabLst>
                <a:tab pos="457200" algn="l"/>
              </a:tabLst>
            </a:pPr>
            <a:r>
              <a:rPr lang="en-AE" sz="2400" dirty="0">
                <a:effectLst/>
                <a:latin typeface="Calibri" panose="020F0502020204030204" pitchFamily="34" charset="0"/>
                <a:ea typeface="Calibri" panose="020F0502020204030204" pitchFamily="34" charset="0"/>
                <a:cs typeface="Times New Roman" panose="02020603050405020304" pitchFamily="18" charset="0"/>
              </a:rPr>
              <a:t>Trade: Since in general the overall incomes of people has been rising, </a:t>
            </a:r>
            <a:r>
              <a:rPr lang="en-AE" sz="2400" dirty="0">
                <a:latin typeface="Calibri" panose="020F0502020204030204" pitchFamily="34" charset="0"/>
                <a:ea typeface="Calibri" panose="020F0502020204030204" pitchFamily="34" charset="0"/>
                <a:cs typeface="Times New Roman" panose="02020603050405020304" pitchFamily="18" charset="0"/>
              </a:rPr>
              <a:t>c</a:t>
            </a:r>
            <a:r>
              <a:rPr lang="en-AE" sz="2400" dirty="0">
                <a:effectLst/>
                <a:latin typeface="Calibri" panose="020F0502020204030204" pitchFamily="34" charset="0"/>
                <a:ea typeface="Calibri" panose="020F0502020204030204" pitchFamily="34" charset="0"/>
                <a:cs typeface="Times New Roman" panose="02020603050405020304" pitchFamily="18" charset="0"/>
              </a:rPr>
              <a:t>ommercial banks have to purchase foreign currency to facilitate import payments, which has contributed to the rise in demand for foreign currency over the years.</a:t>
            </a:r>
          </a:p>
          <a:p>
            <a:pPr>
              <a:lnSpc>
                <a:spcPct val="107000"/>
              </a:lnSpc>
              <a:spcAft>
                <a:spcPts val="800"/>
              </a:spcAft>
              <a:tabLst>
                <a:tab pos="457200" algn="l"/>
              </a:tabLst>
            </a:pPr>
            <a:endParaRPr lang="en-AE"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57200" algn="l"/>
              </a:tabLst>
            </a:pPr>
            <a:r>
              <a:rPr lang="en-AE" sz="2400" dirty="0">
                <a:effectLst/>
                <a:latin typeface="Calibri" panose="020F0502020204030204" pitchFamily="34" charset="0"/>
                <a:ea typeface="Calibri" panose="020F0502020204030204" pitchFamily="34" charset="0"/>
                <a:cs typeface="Times New Roman" panose="02020603050405020304" pitchFamily="18" charset="0"/>
              </a:rPr>
              <a:t>Remittances: Pakistan is one of the largest recipients of remittances in the world. In 2021, the country received over $31 billion in remittances, which was a record high. As a result, commercial banks in Pakistan have had to purchase foreign currency to convert the remittances into Pakistani rupees.</a:t>
            </a:r>
          </a:p>
          <a:p>
            <a:pPr marL="342900" lvl="0" indent="-342900">
              <a:lnSpc>
                <a:spcPct val="107000"/>
              </a:lnSpc>
              <a:spcAft>
                <a:spcPts val="800"/>
              </a:spcAft>
              <a:buFont typeface="+mj-lt"/>
              <a:buAutoNum type="arabicPeriod"/>
              <a:tabLst>
                <a:tab pos="457200" algn="l"/>
              </a:tabLst>
            </a:pPr>
            <a:endParaRPr lang="en-A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E" dirty="0"/>
          </a:p>
        </p:txBody>
      </p:sp>
    </p:spTree>
    <p:extLst>
      <p:ext uri="{BB962C8B-B14F-4D97-AF65-F5344CB8AC3E}">
        <p14:creationId xmlns:p14="http://schemas.microsoft.com/office/powerpoint/2010/main" val="2610734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C609-6581-84F1-7479-9DAB6BCA8797}"/>
              </a:ext>
            </a:extLst>
          </p:cNvPr>
          <p:cNvSpPr>
            <a:spLocks noGrp="1"/>
          </p:cNvSpPr>
          <p:nvPr>
            <p:ph type="title"/>
          </p:nvPr>
        </p:nvSpPr>
        <p:spPr/>
        <p:txBody>
          <a:bodyPr/>
          <a:lstStyle/>
          <a:p>
            <a:r>
              <a:rPr lang="en-US" dirty="0"/>
              <a:t>Implications (cont.)</a:t>
            </a:r>
          </a:p>
        </p:txBody>
      </p:sp>
      <p:sp>
        <p:nvSpPr>
          <p:cNvPr id="3" name="Content Placeholder 2">
            <a:extLst>
              <a:ext uri="{FF2B5EF4-FFF2-40B4-BE49-F238E27FC236}">
                <a16:creationId xmlns:a16="http://schemas.microsoft.com/office/drawing/2014/main" id="{7D24964E-46FA-6CD5-91CA-61930ECC88BD}"/>
              </a:ext>
            </a:extLst>
          </p:cNvPr>
          <p:cNvSpPr>
            <a:spLocks noGrp="1"/>
          </p:cNvSpPr>
          <p:nvPr>
            <p:ph idx="1"/>
          </p:nvPr>
        </p:nvSpPr>
        <p:spPr/>
        <p:txBody>
          <a:bodyPr>
            <a:normAutofit fontScale="77500" lnSpcReduction="20000"/>
          </a:bodyPr>
          <a:lstStyle/>
          <a:p>
            <a:r>
              <a:rPr lang="en-US" dirty="0"/>
              <a:t>Debt servicing: Pakistan has a large external debt, and Askari Bank had to purchase foreign currency to make payments on behalf of their clients for principal and interest on foreign loans.</a:t>
            </a:r>
          </a:p>
          <a:p>
            <a:r>
              <a:rPr lang="en-US" dirty="0"/>
              <a:t>Foreign investment: Pakistan has been attracting foreign investment, particularly in the energy and infrastructure sectors. Askari Bank had to meet the foreign currency demands of these investors, which has also contributed to the rise in demand for foreign currency.</a:t>
            </a:r>
          </a:p>
          <a:p>
            <a:r>
              <a:rPr lang="en-US" dirty="0"/>
              <a:t>Political and economic instability: Pakistan has faced political and economic instability in the past 5 years, which has led to fluctuations in the exchange rate. This has encouraged Askari Bank to hold foreign currency as a hedge against currency risk.</a:t>
            </a:r>
          </a:p>
          <a:p>
            <a:r>
              <a:rPr lang="en-US" dirty="0"/>
              <a:t>Speculation: Askari Bank may also hold foreign currency as a speculative investment, in anticipation of a potential appreciation in the value of the currency.</a:t>
            </a:r>
          </a:p>
          <a:p>
            <a:r>
              <a:rPr lang="en-US" dirty="0"/>
              <a:t>Market conditions: Fluctuations in the exchange rate or other market conditions could have led to increased demand for foreign currency by Askari Bank Limited, particularly if the bank was looking to manage currency risk on behalf of its clients.</a:t>
            </a:r>
          </a:p>
        </p:txBody>
      </p:sp>
    </p:spTree>
    <p:extLst>
      <p:ext uri="{BB962C8B-B14F-4D97-AF65-F5344CB8AC3E}">
        <p14:creationId xmlns:p14="http://schemas.microsoft.com/office/powerpoint/2010/main" val="26789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DE69-1871-427C-8C83-EE36130FA83F}"/>
              </a:ext>
            </a:extLst>
          </p:cNvPr>
          <p:cNvSpPr>
            <a:spLocks noGrp="1"/>
          </p:cNvSpPr>
          <p:nvPr>
            <p:ph type="title"/>
          </p:nvPr>
        </p:nvSpPr>
        <p:spPr/>
        <p:txBody>
          <a:bodyPr/>
          <a:lstStyle/>
          <a:p>
            <a:r>
              <a:rPr lang="en-US" dirty="0"/>
              <a:t>KIBOR</a:t>
            </a:r>
            <a:endParaRPr lang="en-PK" dirty="0"/>
          </a:p>
        </p:txBody>
      </p:sp>
      <p:sp>
        <p:nvSpPr>
          <p:cNvPr id="3" name="Content Placeholder 2">
            <a:extLst>
              <a:ext uri="{FF2B5EF4-FFF2-40B4-BE49-F238E27FC236}">
                <a16:creationId xmlns:a16="http://schemas.microsoft.com/office/drawing/2014/main" id="{025EA17E-FADF-4CB5-9797-01888F96225B}"/>
              </a:ext>
            </a:extLst>
          </p:cNvPr>
          <p:cNvSpPr>
            <a:spLocks noGrp="1"/>
          </p:cNvSpPr>
          <p:nvPr>
            <p:ph idx="1"/>
          </p:nvPr>
        </p:nvSpPr>
        <p:spPr/>
        <p:txBody>
          <a:bodyPr>
            <a:normAutofit/>
          </a:bodyPr>
          <a:lstStyle/>
          <a:p>
            <a:r>
              <a:rPr lang="en-US" b="1" i="0" dirty="0">
                <a:solidFill>
                  <a:srgbClr val="333333"/>
                </a:solidFill>
                <a:effectLst/>
                <a:latin typeface="Verdana" panose="020B0604030504040204" pitchFamily="34" charset="0"/>
              </a:rPr>
              <a:t>Karachi inter-bank offered rate</a:t>
            </a:r>
            <a:r>
              <a:rPr lang="en-US" b="0" i="0" dirty="0">
                <a:solidFill>
                  <a:srgbClr val="333333"/>
                </a:solidFill>
                <a:effectLst/>
                <a:latin typeface="Verdana" panose="020B0604030504040204" pitchFamily="34" charset="0"/>
              </a:rPr>
              <a:t> (</a:t>
            </a:r>
            <a:r>
              <a:rPr lang="en-US" b="1" i="0" dirty="0">
                <a:solidFill>
                  <a:srgbClr val="333333"/>
                </a:solidFill>
                <a:effectLst/>
                <a:latin typeface="Verdana" panose="020B0604030504040204" pitchFamily="34" charset="0"/>
              </a:rPr>
              <a:t>KIBOR)</a:t>
            </a:r>
            <a:r>
              <a:rPr lang="en-US" b="0" i="0" dirty="0">
                <a:solidFill>
                  <a:srgbClr val="333333"/>
                </a:solidFill>
                <a:effectLst/>
                <a:latin typeface="Verdana" panose="020B0604030504040204" pitchFamily="34" charset="0"/>
              </a:rPr>
              <a:t> </a:t>
            </a:r>
            <a:r>
              <a:rPr lang="en-US" dirty="0">
                <a:solidFill>
                  <a:srgbClr val="333333"/>
                </a:solidFill>
                <a:latin typeface="Verdana" panose="020B0604030504040204" pitchFamily="34" charset="0"/>
              </a:rPr>
              <a:t>is</a:t>
            </a:r>
            <a:r>
              <a:rPr lang="en-US" b="0" i="0" dirty="0">
                <a:solidFill>
                  <a:srgbClr val="333333"/>
                </a:solidFill>
                <a:effectLst/>
                <a:latin typeface="Verdana" panose="020B0604030504040204" pitchFamily="34" charset="0"/>
              </a:rPr>
              <a:t> interbank clean (without collateral) lending/borrowing rates quoted by the banks. </a:t>
            </a:r>
          </a:p>
          <a:p>
            <a:r>
              <a:rPr lang="en-US" b="0" i="0" dirty="0">
                <a:solidFill>
                  <a:srgbClr val="333333"/>
                </a:solidFill>
                <a:effectLst/>
                <a:latin typeface="Verdana" panose="020B0604030504040204" pitchFamily="34" charset="0"/>
              </a:rPr>
              <a:t>The banks under this arrangement quote these rates at specified time i.e. 11:30 am at Reuters. </a:t>
            </a:r>
          </a:p>
          <a:p>
            <a:r>
              <a:rPr lang="en-US" b="0" i="0" dirty="0">
                <a:solidFill>
                  <a:srgbClr val="333333"/>
                </a:solidFill>
                <a:effectLst/>
                <a:latin typeface="Verdana" panose="020B0604030504040204" pitchFamily="34" charset="0"/>
              </a:rPr>
              <a:t>Currently 20 banks are members of KIBOR club.</a:t>
            </a:r>
          </a:p>
          <a:p>
            <a:r>
              <a:rPr lang="en-US" b="0" i="0" dirty="0">
                <a:solidFill>
                  <a:srgbClr val="333333"/>
                </a:solidFill>
                <a:effectLst/>
                <a:latin typeface="Verdana" panose="020B0604030504040204" pitchFamily="34" charset="0"/>
              </a:rPr>
              <a:t>KIBOR is used as a benchmark for corporate lending rates.</a:t>
            </a:r>
            <a:endParaRPr lang="en-PK" dirty="0"/>
          </a:p>
        </p:txBody>
      </p:sp>
    </p:spTree>
    <p:extLst>
      <p:ext uri="{BB962C8B-B14F-4D97-AF65-F5344CB8AC3E}">
        <p14:creationId xmlns:p14="http://schemas.microsoft.com/office/powerpoint/2010/main" val="2591387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830</Words>
  <Application>Microsoft Office PowerPoint</Application>
  <PresentationFormat>Widescreen</PresentationFormat>
  <Paragraphs>69</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Verdana</vt:lpstr>
      <vt:lpstr>Office Theme</vt:lpstr>
      <vt:lpstr>Askari Bank</vt:lpstr>
      <vt:lpstr>Overview</vt:lpstr>
      <vt:lpstr>Total Cash in Hand</vt:lpstr>
      <vt:lpstr>Exchange Rate at Reporting Dates</vt:lpstr>
      <vt:lpstr>Foreign Cash &amp; Exchange Rate</vt:lpstr>
      <vt:lpstr>Percentage Of Foreign Cash As A Percentage Of Total Cash In Hand</vt:lpstr>
      <vt:lpstr>Implications</vt:lpstr>
      <vt:lpstr>Implications (cont.)</vt:lpstr>
      <vt:lpstr>KIBOR</vt:lpstr>
      <vt:lpstr>KIBOR rates (Daily 2016-2021)</vt:lpstr>
      <vt:lpstr>KIBOR rates (Yearly Average 2016-2021)</vt:lpstr>
      <vt:lpstr>KIBOR rates (Daily 2016-2021)</vt:lpstr>
      <vt:lpstr>KIBOR rates (Yearly Average 2016-2021)</vt:lpstr>
      <vt:lpstr>Mark-Up Earned on </vt:lpstr>
      <vt:lpstr>PowerPoint Presentation</vt:lpstr>
      <vt:lpstr>PowerPoint Presentation</vt:lpstr>
      <vt:lpstr>Economic intuition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Sheikh Usman</dc:creator>
  <cp:lastModifiedBy>Student</cp:lastModifiedBy>
  <cp:revision>33</cp:revision>
  <dcterms:created xsi:type="dcterms:W3CDTF">2023-02-19T14:29:48Z</dcterms:created>
  <dcterms:modified xsi:type="dcterms:W3CDTF">2023-02-20T06:45:23Z</dcterms:modified>
</cp:coreProperties>
</file>