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435" autoAdjust="0"/>
  </p:normalViewPr>
  <p:slideViewPr>
    <p:cSldViewPr snapToGrid="0">
      <p:cViewPr varScale="1">
        <p:scale>
          <a:sx n="54" d="100"/>
          <a:sy n="54" d="100"/>
        </p:scale>
        <p:origin x="13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29691-D20E-425E-B084-C0F524F29FFE}" type="datetimeFigureOut">
              <a:rPr lang="en-AE" smtClean="0"/>
              <a:t>12/12/22</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FE5E29-DE4F-4312-A1C8-30C760BD81D3}" type="slidenum">
              <a:rPr lang="en-AE" smtClean="0"/>
              <a:t>‹#›</a:t>
            </a:fld>
            <a:endParaRPr lang="en-AE"/>
          </a:p>
        </p:txBody>
      </p:sp>
    </p:spTree>
    <p:extLst>
      <p:ext uri="{BB962C8B-B14F-4D97-AF65-F5344CB8AC3E}">
        <p14:creationId xmlns:p14="http://schemas.microsoft.com/office/powerpoint/2010/main" val="105870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contribute substantially and positively in achieving stable and sustainable economic growth </a:t>
            </a:r>
            <a:endParaRPr lang="en-AE" dirty="0"/>
          </a:p>
        </p:txBody>
      </p:sp>
      <p:sp>
        <p:nvSpPr>
          <p:cNvPr id="4" name="Slide Number Placeholder 3"/>
          <p:cNvSpPr>
            <a:spLocks noGrp="1"/>
          </p:cNvSpPr>
          <p:nvPr>
            <p:ph type="sldNum" sz="quarter" idx="5"/>
          </p:nvPr>
        </p:nvSpPr>
        <p:spPr/>
        <p:txBody>
          <a:bodyPr/>
          <a:lstStyle/>
          <a:p>
            <a:fld id="{5FFE5E29-DE4F-4312-A1C8-30C760BD81D3}" type="slidenum">
              <a:rPr lang="en-AE" smtClean="0"/>
              <a:t>2</a:t>
            </a:fld>
            <a:endParaRPr lang="en-AE"/>
          </a:p>
        </p:txBody>
      </p:sp>
    </p:spTree>
    <p:extLst>
      <p:ext uri="{BB962C8B-B14F-4D97-AF65-F5344CB8AC3E}">
        <p14:creationId xmlns:p14="http://schemas.microsoft.com/office/powerpoint/2010/main" val="2960551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Neo-classical theory: Exports and Imports</a:t>
            </a:r>
          </a:p>
          <a:p>
            <a:r>
              <a:rPr lang="en-US" sz="1200" dirty="0" err="1"/>
              <a:t>Schnabl</a:t>
            </a:r>
            <a:r>
              <a:rPr lang="en-US" sz="1200" dirty="0"/>
              <a:t>, 2008: Three channels volatility enhance economic growth</a:t>
            </a:r>
          </a:p>
          <a:p>
            <a:r>
              <a:rPr lang="en-US" sz="1200" dirty="0"/>
              <a:t>Real option theory: Macroeconomic uncertainty </a:t>
            </a:r>
          </a:p>
          <a:p>
            <a:r>
              <a:rPr lang="en-US" sz="1200" dirty="0" err="1"/>
              <a:t>Ibrar</a:t>
            </a:r>
            <a:r>
              <a:rPr lang="en-US" sz="1200" dirty="0"/>
              <a:t> et al., 2019: </a:t>
            </a:r>
            <a:r>
              <a:rPr lang="en-US" sz="1200" dirty="0" err="1"/>
              <a:t>MarshallLerner</a:t>
            </a:r>
            <a:r>
              <a:rPr lang="en-US" sz="1200" dirty="0"/>
              <a:t> met: Local output increase</a:t>
            </a:r>
            <a:endParaRPr lang="en-AE" dirty="0"/>
          </a:p>
        </p:txBody>
      </p:sp>
      <p:sp>
        <p:nvSpPr>
          <p:cNvPr id="4" name="Slide Number Placeholder 3"/>
          <p:cNvSpPr>
            <a:spLocks noGrp="1"/>
          </p:cNvSpPr>
          <p:nvPr>
            <p:ph type="sldNum" sz="quarter" idx="5"/>
          </p:nvPr>
        </p:nvSpPr>
        <p:spPr/>
        <p:txBody>
          <a:bodyPr/>
          <a:lstStyle/>
          <a:p>
            <a:fld id="{5FFE5E29-DE4F-4312-A1C8-30C760BD81D3}" type="slidenum">
              <a:rPr lang="en-AE" smtClean="0"/>
              <a:t>4</a:t>
            </a:fld>
            <a:endParaRPr lang="en-AE"/>
          </a:p>
        </p:txBody>
      </p:sp>
    </p:spTree>
    <p:extLst>
      <p:ext uri="{BB962C8B-B14F-4D97-AF65-F5344CB8AC3E}">
        <p14:creationId xmlns:p14="http://schemas.microsoft.com/office/powerpoint/2010/main" val="2200034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Ahmed &amp; </a:t>
            </a:r>
            <a:r>
              <a:rPr lang="en-US" dirty="0" err="1"/>
              <a:t>Mortaza</a:t>
            </a:r>
            <a:r>
              <a:rPr lang="en-US" dirty="0"/>
              <a:t>, 2005: Moderate and sustained inflation rates lead to growth in the economy by </a:t>
            </a:r>
            <a:r>
              <a:rPr lang="en-US" b="1" dirty="0"/>
              <a:t>increasing savings returns, encouraging investment, and hastening national economic progress </a:t>
            </a:r>
          </a:p>
          <a:p>
            <a:r>
              <a:rPr lang="en-US" dirty="0"/>
              <a:t>Classicists: implicitly only through its effect on a firm’s profit levels  and saving</a:t>
            </a:r>
          </a:p>
          <a:p>
            <a:r>
              <a:rPr lang="en-US" dirty="0"/>
              <a:t>Keynesians: Trade-off in SR and NO trade-off in LR</a:t>
            </a:r>
          </a:p>
        </p:txBody>
      </p:sp>
      <p:sp>
        <p:nvSpPr>
          <p:cNvPr id="4" name="Slide Number Placeholder 3"/>
          <p:cNvSpPr>
            <a:spLocks noGrp="1"/>
          </p:cNvSpPr>
          <p:nvPr>
            <p:ph type="sldNum" sz="quarter" idx="5"/>
          </p:nvPr>
        </p:nvSpPr>
        <p:spPr/>
        <p:txBody>
          <a:bodyPr/>
          <a:lstStyle/>
          <a:p>
            <a:fld id="{5FFE5E29-DE4F-4312-A1C8-30C760BD81D3}" type="slidenum">
              <a:rPr lang="en-AE" smtClean="0"/>
              <a:t>5</a:t>
            </a:fld>
            <a:endParaRPr lang="en-AE"/>
          </a:p>
        </p:txBody>
      </p:sp>
    </p:spTree>
    <p:extLst>
      <p:ext uri="{BB962C8B-B14F-4D97-AF65-F5344CB8AC3E}">
        <p14:creationId xmlns:p14="http://schemas.microsoft.com/office/powerpoint/2010/main" val="2541826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Sidrauski</a:t>
            </a:r>
            <a:r>
              <a:rPr lang="en-US" dirty="0"/>
              <a:t> Effect: inflation do not affect the growth – money is neutral in utility function</a:t>
            </a:r>
          </a:p>
          <a:p>
            <a:r>
              <a:rPr lang="en-US" dirty="0"/>
              <a:t>Tobin effect: money is a substitute for capital - inflation positively affects long-term growth</a:t>
            </a:r>
          </a:p>
          <a:p>
            <a:r>
              <a:rPr lang="en-US" dirty="0"/>
              <a:t>Stockman Effect: money is complementary to capital at cash in advance, causing inflation to harm growth </a:t>
            </a:r>
          </a:p>
          <a:p>
            <a:r>
              <a:rPr lang="en-US" dirty="0"/>
              <a:t>Threshold Effect: Detrimental after a certain  threshold </a:t>
            </a:r>
            <a:endParaRPr lang="en-AE" dirty="0"/>
          </a:p>
        </p:txBody>
      </p:sp>
      <p:sp>
        <p:nvSpPr>
          <p:cNvPr id="4" name="Slide Number Placeholder 3"/>
          <p:cNvSpPr>
            <a:spLocks noGrp="1"/>
          </p:cNvSpPr>
          <p:nvPr>
            <p:ph type="sldNum" sz="quarter" idx="5"/>
          </p:nvPr>
        </p:nvSpPr>
        <p:spPr/>
        <p:txBody>
          <a:bodyPr/>
          <a:lstStyle/>
          <a:p>
            <a:fld id="{5FFE5E29-DE4F-4312-A1C8-30C760BD81D3}" type="slidenum">
              <a:rPr lang="en-AE" smtClean="0"/>
              <a:t>6</a:t>
            </a:fld>
            <a:endParaRPr lang="en-AE"/>
          </a:p>
        </p:txBody>
      </p:sp>
    </p:spTree>
    <p:extLst>
      <p:ext uri="{BB962C8B-B14F-4D97-AF65-F5344CB8AC3E}">
        <p14:creationId xmlns:p14="http://schemas.microsoft.com/office/powerpoint/2010/main" val="203313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2C52E-60C8-2104-F2E6-3735AA3640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A11BC77E-C14D-276C-046E-8009D97935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CBF729B4-34CA-8C39-7B17-4EF243CFFF0A}"/>
              </a:ext>
            </a:extLst>
          </p:cNvPr>
          <p:cNvSpPr>
            <a:spLocks noGrp="1"/>
          </p:cNvSpPr>
          <p:nvPr>
            <p:ph type="dt" sz="half" idx="10"/>
          </p:nvPr>
        </p:nvSpPr>
        <p:spPr/>
        <p:txBody>
          <a:bodyPr/>
          <a:lstStyle/>
          <a:p>
            <a:fld id="{F1DBBCA8-E229-4FAB-9728-9CE04CE0226E}" type="datetimeFigureOut">
              <a:rPr lang="en-AE" smtClean="0"/>
              <a:t>12/12/22</a:t>
            </a:fld>
            <a:endParaRPr lang="en-AE"/>
          </a:p>
        </p:txBody>
      </p:sp>
      <p:sp>
        <p:nvSpPr>
          <p:cNvPr id="5" name="Footer Placeholder 4">
            <a:extLst>
              <a:ext uri="{FF2B5EF4-FFF2-40B4-BE49-F238E27FC236}">
                <a16:creationId xmlns:a16="http://schemas.microsoft.com/office/drawing/2014/main" id="{9059C837-297F-4EEE-92F1-1A2DB2F5B63C}"/>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9868A817-7C78-127C-B1A7-B9C185138D2E}"/>
              </a:ext>
            </a:extLst>
          </p:cNvPr>
          <p:cNvSpPr>
            <a:spLocks noGrp="1"/>
          </p:cNvSpPr>
          <p:nvPr>
            <p:ph type="sldNum" sz="quarter" idx="12"/>
          </p:nvPr>
        </p:nvSpPr>
        <p:spPr/>
        <p:txBody>
          <a:bodyPr/>
          <a:lstStyle/>
          <a:p>
            <a:fld id="{A73D2845-7B96-44FB-A484-ADCA479529AD}" type="slidenum">
              <a:rPr lang="en-AE" smtClean="0"/>
              <a:t>‹#›</a:t>
            </a:fld>
            <a:endParaRPr lang="en-AE"/>
          </a:p>
        </p:txBody>
      </p:sp>
    </p:spTree>
    <p:extLst>
      <p:ext uri="{BB962C8B-B14F-4D97-AF65-F5344CB8AC3E}">
        <p14:creationId xmlns:p14="http://schemas.microsoft.com/office/powerpoint/2010/main" val="20333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7285-3F08-208C-C860-D2C8D56642A7}"/>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173DFE04-F2A9-5719-F1A1-D69E7C105B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1BA345E8-0AB4-DA4C-6773-9ECE5F7D995E}"/>
              </a:ext>
            </a:extLst>
          </p:cNvPr>
          <p:cNvSpPr>
            <a:spLocks noGrp="1"/>
          </p:cNvSpPr>
          <p:nvPr>
            <p:ph type="dt" sz="half" idx="10"/>
          </p:nvPr>
        </p:nvSpPr>
        <p:spPr/>
        <p:txBody>
          <a:bodyPr/>
          <a:lstStyle/>
          <a:p>
            <a:fld id="{F1DBBCA8-E229-4FAB-9728-9CE04CE0226E}" type="datetimeFigureOut">
              <a:rPr lang="en-AE" smtClean="0"/>
              <a:t>12/12/22</a:t>
            </a:fld>
            <a:endParaRPr lang="en-AE"/>
          </a:p>
        </p:txBody>
      </p:sp>
      <p:sp>
        <p:nvSpPr>
          <p:cNvPr id="5" name="Footer Placeholder 4">
            <a:extLst>
              <a:ext uri="{FF2B5EF4-FFF2-40B4-BE49-F238E27FC236}">
                <a16:creationId xmlns:a16="http://schemas.microsoft.com/office/drawing/2014/main" id="{7343ECAB-0407-A76A-C7E3-73D606BA81FA}"/>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BB4E690C-6C31-204B-4138-9338677B9E7F}"/>
              </a:ext>
            </a:extLst>
          </p:cNvPr>
          <p:cNvSpPr>
            <a:spLocks noGrp="1"/>
          </p:cNvSpPr>
          <p:nvPr>
            <p:ph type="sldNum" sz="quarter" idx="12"/>
          </p:nvPr>
        </p:nvSpPr>
        <p:spPr/>
        <p:txBody>
          <a:bodyPr/>
          <a:lstStyle/>
          <a:p>
            <a:fld id="{A73D2845-7B96-44FB-A484-ADCA479529AD}" type="slidenum">
              <a:rPr lang="en-AE" smtClean="0"/>
              <a:t>‹#›</a:t>
            </a:fld>
            <a:endParaRPr lang="en-AE"/>
          </a:p>
        </p:txBody>
      </p:sp>
    </p:spTree>
    <p:extLst>
      <p:ext uri="{BB962C8B-B14F-4D97-AF65-F5344CB8AC3E}">
        <p14:creationId xmlns:p14="http://schemas.microsoft.com/office/powerpoint/2010/main" val="4087681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AAC33A-25D1-C9D5-198B-BF66FA7AC4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D4D56185-F103-6B2D-1605-5484D698B1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8E218A6D-FA68-3CDC-4A55-882BB7293F44}"/>
              </a:ext>
            </a:extLst>
          </p:cNvPr>
          <p:cNvSpPr>
            <a:spLocks noGrp="1"/>
          </p:cNvSpPr>
          <p:nvPr>
            <p:ph type="dt" sz="half" idx="10"/>
          </p:nvPr>
        </p:nvSpPr>
        <p:spPr/>
        <p:txBody>
          <a:bodyPr/>
          <a:lstStyle/>
          <a:p>
            <a:fld id="{F1DBBCA8-E229-4FAB-9728-9CE04CE0226E}" type="datetimeFigureOut">
              <a:rPr lang="en-AE" smtClean="0"/>
              <a:t>12/12/22</a:t>
            </a:fld>
            <a:endParaRPr lang="en-AE"/>
          </a:p>
        </p:txBody>
      </p:sp>
      <p:sp>
        <p:nvSpPr>
          <p:cNvPr id="5" name="Footer Placeholder 4">
            <a:extLst>
              <a:ext uri="{FF2B5EF4-FFF2-40B4-BE49-F238E27FC236}">
                <a16:creationId xmlns:a16="http://schemas.microsoft.com/office/drawing/2014/main" id="{C31C4EBD-7321-1585-B83D-8A956C4404DB}"/>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F314D3A0-F505-314F-67A7-D025CB92682D}"/>
              </a:ext>
            </a:extLst>
          </p:cNvPr>
          <p:cNvSpPr>
            <a:spLocks noGrp="1"/>
          </p:cNvSpPr>
          <p:nvPr>
            <p:ph type="sldNum" sz="quarter" idx="12"/>
          </p:nvPr>
        </p:nvSpPr>
        <p:spPr/>
        <p:txBody>
          <a:bodyPr/>
          <a:lstStyle/>
          <a:p>
            <a:fld id="{A73D2845-7B96-44FB-A484-ADCA479529AD}" type="slidenum">
              <a:rPr lang="en-AE" smtClean="0"/>
              <a:t>‹#›</a:t>
            </a:fld>
            <a:endParaRPr lang="en-AE"/>
          </a:p>
        </p:txBody>
      </p:sp>
    </p:spTree>
    <p:extLst>
      <p:ext uri="{BB962C8B-B14F-4D97-AF65-F5344CB8AC3E}">
        <p14:creationId xmlns:p14="http://schemas.microsoft.com/office/powerpoint/2010/main" val="881593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BCE77-9CEF-EF18-C440-19F7CEB99C7E}"/>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CC9E70BE-1B36-40D8-0B19-6BDE2EA675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CB7072D5-4518-C43B-73C1-111D52469667}"/>
              </a:ext>
            </a:extLst>
          </p:cNvPr>
          <p:cNvSpPr>
            <a:spLocks noGrp="1"/>
          </p:cNvSpPr>
          <p:nvPr>
            <p:ph type="dt" sz="half" idx="10"/>
          </p:nvPr>
        </p:nvSpPr>
        <p:spPr/>
        <p:txBody>
          <a:bodyPr/>
          <a:lstStyle/>
          <a:p>
            <a:fld id="{F1DBBCA8-E229-4FAB-9728-9CE04CE0226E}" type="datetimeFigureOut">
              <a:rPr lang="en-AE" smtClean="0"/>
              <a:t>12/12/22</a:t>
            </a:fld>
            <a:endParaRPr lang="en-AE"/>
          </a:p>
        </p:txBody>
      </p:sp>
      <p:sp>
        <p:nvSpPr>
          <p:cNvPr id="5" name="Footer Placeholder 4">
            <a:extLst>
              <a:ext uri="{FF2B5EF4-FFF2-40B4-BE49-F238E27FC236}">
                <a16:creationId xmlns:a16="http://schemas.microsoft.com/office/drawing/2014/main" id="{F397F51C-78D6-4839-D910-B54C7E6F7330}"/>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5EDEA975-BD23-A4CA-6882-78C1CCFDF648}"/>
              </a:ext>
            </a:extLst>
          </p:cNvPr>
          <p:cNvSpPr>
            <a:spLocks noGrp="1"/>
          </p:cNvSpPr>
          <p:nvPr>
            <p:ph type="sldNum" sz="quarter" idx="12"/>
          </p:nvPr>
        </p:nvSpPr>
        <p:spPr/>
        <p:txBody>
          <a:bodyPr/>
          <a:lstStyle/>
          <a:p>
            <a:fld id="{A73D2845-7B96-44FB-A484-ADCA479529AD}" type="slidenum">
              <a:rPr lang="en-AE" smtClean="0"/>
              <a:t>‹#›</a:t>
            </a:fld>
            <a:endParaRPr lang="en-AE"/>
          </a:p>
        </p:txBody>
      </p:sp>
    </p:spTree>
    <p:extLst>
      <p:ext uri="{BB962C8B-B14F-4D97-AF65-F5344CB8AC3E}">
        <p14:creationId xmlns:p14="http://schemas.microsoft.com/office/powerpoint/2010/main" val="3167440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12821-5D53-E316-5699-7B3538527B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12948A8D-B8F1-79F6-FDE7-6219B37BC0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ACFE2E-1960-6ECB-3425-25F2ED645C00}"/>
              </a:ext>
            </a:extLst>
          </p:cNvPr>
          <p:cNvSpPr>
            <a:spLocks noGrp="1"/>
          </p:cNvSpPr>
          <p:nvPr>
            <p:ph type="dt" sz="half" idx="10"/>
          </p:nvPr>
        </p:nvSpPr>
        <p:spPr/>
        <p:txBody>
          <a:bodyPr/>
          <a:lstStyle/>
          <a:p>
            <a:fld id="{F1DBBCA8-E229-4FAB-9728-9CE04CE0226E}" type="datetimeFigureOut">
              <a:rPr lang="en-AE" smtClean="0"/>
              <a:t>12/12/22</a:t>
            </a:fld>
            <a:endParaRPr lang="en-AE"/>
          </a:p>
        </p:txBody>
      </p:sp>
      <p:sp>
        <p:nvSpPr>
          <p:cNvPr id="5" name="Footer Placeholder 4">
            <a:extLst>
              <a:ext uri="{FF2B5EF4-FFF2-40B4-BE49-F238E27FC236}">
                <a16:creationId xmlns:a16="http://schemas.microsoft.com/office/drawing/2014/main" id="{2296A155-FB3C-66F2-58A3-88CAFEDA7154}"/>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5DEE8F73-0A32-C4AB-1133-C147B314E9A5}"/>
              </a:ext>
            </a:extLst>
          </p:cNvPr>
          <p:cNvSpPr>
            <a:spLocks noGrp="1"/>
          </p:cNvSpPr>
          <p:nvPr>
            <p:ph type="sldNum" sz="quarter" idx="12"/>
          </p:nvPr>
        </p:nvSpPr>
        <p:spPr/>
        <p:txBody>
          <a:bodyPr/>
          <a:lstStyle/>
          <a:p>
            <a:fld id="{A73D2845-7B96-44FB-A484-ADCA479529AD}" type="slidenum">
              <a:rPr lang="en-AE" smtClean="0"/>
              <a:t>‹#›</a:t>
            </a:fld>
            <a:endParaRPr lang="en-AE"/>
          </a:p>
        </p:txBody>
      </p:sp>
    </p:spTree>
    <p:extLst>
      <p:ext uri="{BB962C8B-B14F-4D97-AF65-F5344CB8AC3E}">
        <p14:creationId xmlns:p14="http://schemas.microsoft.com/office/powerpoint/2010/main" val="374859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3979-60D0-19B6-11AA-E8506F8BAC67}"/>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B0078FED-AD7E-3F0A-E00F-BE10A5F9B8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CD25C89A-DEDF-98A0-80FB-D8CD5981F3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A0DF0719-1473-E09A-AB72-F5A263830D53}"/>
              </a:ext>
            </a:extLst>
          </p:cNvPr>
          <p:cNvSpPr>
            <a:spLocks noGrp="1"/>
          </p:cNvSpPr>
          <p:nvPr>
            <p:ph type="dt" sz="half" idx="10"/>
          </p:nvPr>
        </p:nvSpPr>
        <p:spPr/>
        <p:txBody>
          <a:bodyPr/>
          <a:lstStyle/>
          <a:p>
            <a:fld id="{F1DBBCA8-E229-4FAB-9728-9CE04CE0226E}" type="datetimeFigureOut">
              <a:rPr lang="en-AE" smtClean="0"/>
              <a:t>12/12/22</a:t>
            </a:fld>
            <a:endParaRPr lang="en-AE"/>
          </a:p>
        </p:txBody>
      </p:sp>
      <p:sp>
        <p:nvSpPr>
          <p:cNvPr id="6" name="Footer Placeholder 5">
            <a:extLst>
              <a:ext uri="{FF2B5EF4-FFF2-40B4-BE49-F238E27FC236}">
                <a16:creationId xmlns:a16="http://schemas.microsoft.com/office/drawing/2014/main" id="{F0B17634-420D-352F-E094-DC7CD7E036EB}"/>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3A022DC2-D5A0-291F-8ECC-08E57F77BD19}"/>
              </a:ext>
            </a:extLst>
          </p:cNvPr>
          <p:cNvSpPr>
            <a:spLocks noGrp="1"/>
          </p:cNvSpPr>
          <p:nvPr>
            <p:ph type="sldNum" sz="quarter" idx="12"/>
          </p:nvPr>
        </p:nvSpPr>
        <p:spPr/>
        <p:txBody>
          <a:bodyPr/>
          <a:lstStyle/>
          <a:p>
            <a:fld id="{A73D2845-7B96-44FB-A484-ADCA479529AD}" type="slidenum">
              <a:rPr lang="en-AE" smtClean="0"/>
              <a:t>‹#›</a:t>
            </a:fld>
            <a:endParaRPr lang="en-AE"/>
          </a:p>
        </p:txBody>
      </p:sp>
    </p:spTree>
    <p:extLst>
      <p:ext uri="{BB962C8B-B14F-4D97-AF65-F5344CB8AC3E}">
        <p14:creationId xmlns:p14="http://schemas.microsoft.com/office/powerpoint/2010/main" val="2163300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FC5BB-7420-C29B-5073-DE064011EB7F}"/>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194C5F6F-B08D-0B60-1F95-286DC20785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AC6B22-DFEA-06E9-8A25-70618B3E77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C7E02599-E1FC-F44B-363C-D967807BD4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03A726-0FBD-2CB1-AA4F-DE1E9BD380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867BD20D-236C-1440-7D62-17C881132ADC}"/>
              </a:ext>
            </a:extLst>
          </p:cNvPr>
          <p:cNvSpPr>
            <a:spLocks noGrp="1"/>
          </p:cNvSpPr>
          <p:nvPr>
            <p:ph type="dt" sz="half" idx="10"/>
          </p:nvPr>
        </p:nvSpPr>
        <p:spPr/>
        <p:txBody>
          <a:bodyPr/>
          <a:lstStyle/>
          <a:p>
            <a:fld id="{F1DBBCA8-E229-4FAB-9728-9CE04CE0226E}" type="datetimeFigureOut">
              <a:rPr lang="en-AE" smtClean="0"/>
              <a:t>12/12/22</a:t>
            </a:fld>
            <a:endParaRPr lang="en-AE"/>
          </a:p>
        </p:txBody>
      </p:sp>
      <p:sp>
        <p:nvSpPr>
          <p:cNvPr id="8" name="Footer Placeholder 7">
            <a:extLst>
              <a:ext uri="{FF2B5EF4-FFF2-40B4-BE49-F238E27FC236}">
                <a16:creationId xmlns:a16="http://schemas.microsoft.com/office/drawing/2014/main" id="{FAC1844A-40C3-2E6A-60CB-AEBB42E477DC}"/>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74659703-0B83-A433-0281-447A10B293D9}"/>
              </a:ext>
            </a:extLst>
          </p:cNvPr>
          <p:cNvSpPr>
            <a:spLocks noGrp="1"/>
          </p:cNvSpPr>
          <p:nvPr>
            <p:ph type="sldNum" sz="quarter" idx="12"/>
          </p:nvPr>
        </p:nvSpPr>
        <p:spPr/>
        <p:txBody>
          <a:bodyPr/>
          <a:lstStyle/>
          <a:p>
            <a:fld id="{A73D2845-7B96-44FB-A484-ADCA479529AD}" type="slidenum">
              <a:rPr lang="en-AE" smtClean="0"/>
              <a:t>‹#›</a:t>
            </a:fld>
            <a:endParaRPr lang="en-AE"/>
          </a:p>
        </p:txBody>
      </p:sp>
    </p:spTree>
    <p:extLst>
      <p:ext uri="{BB962C8B-B14F-4D97-AF65-F5344CB8AC3E}">
        <p14:creationId xmlns:p14="http://schemas.microsoft.com/office/powerpoint/2010/main" val="3738704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5D28C-3A50-C7A7-EAF5-02AF991BD1B2}"/>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A31DA01B-CD02-AF85-FFAC-7D7F4C8D51DF}"/>
              </a:ext>
            </a:extLst>
          </p:cNvPr>
          <p:cNvSpPr>
            <a:spLocks noGrp="1"/>
          </p:cNvSpPr>
          <p:nvPr>
            <p:ph type="dt" sz="half" idx="10"/>
          </p:nvPr>
        </p:nvSpPr>
        <p:spPr/>
        <p:txBody>
          <a:bodyPr/>
          <a:lstStyle/>
          <a:p>
            <a:fld id="{F1DBBCA8-E229-4FAB-9728-9CE04CE0226E}" type="datetimeFigureOut">
              <a:rPr lang="en-AE" smtClean="0"/>
              <a:t>12/12/22</a:t>
            </a:fld>
            <a:endParaRPr lang="en-AE"/>
          </a:p>
        </p:txBody>
      </p:sp>
      <p:sp>
        <p:nvSpPr>
          <p:cNvPr id="4" name="Footer Placeholder 3">
            <a:extLst>
              <a:ext uri="{FF2B5EF4-FFF2-40B4-BE49-F238E27FC236}">
                <a16:creationId xmlns:a16="http://schemas.microsoft.com/office/drawing/2014/main" id="{2E32A2E5-93EB-4F9F-9E4D-FC4A8BDDFF92}"/>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C0345624-8C34-4290-F448-E84DCB0640ED}"/>
              </a:ext>
            </a:extLst>
          </p:cNvPr>
          <p:cNvSpPr>
            <a:spLocks noGrp="1"/>
          </p:cNvSpPr>
          <p:nvPr>
            <p:ph type="sldNum" sz="quarter" idx="12"/>
          </p:nvPr>
        </p:nvSpPr>
        <p:spPr/>
        <p:txBody>
          <a:bodyPr/>
          <a:lstStyle/>
          <a:p>
            <a:fld id="{A73D2845-7B96-44FB-A484-ADCA479529AD}" type="slidenum">
              <a:rPr lang="en-AE" smtClean="0"/>
              <a:t>‹#›</a:t>
            </a:fld>
            <a:endParaRPr lang="en-AE"/>
          </a:p>
        </p:txBody>
      </p:sp>
    </p:spTree>
    <p:extLst>
      <p:ext uri="{BB962C8B-B14F-4D97-AF65-F5344CB8AC3E}">
        <p14:creationId xmlns:p14="http://schemas.microsoft.com/office/powerpoint/2010/main" val="1412999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3005CF-C291-F31E-DFC5-F282D8A58F4D}"/>
              </a:ext>
            </a:extLst>
          </p:cNvPr>
          <p:cNvSpPr>
            <a:spLocks noGrp="1"/>
          </p:cNvSpPr>
          <p:nvPr>
            <p:ph type="dt" sz="half" idx="10"/>
          </p:nvPr>
        </p:nvSpPr>
        <p:spPr/>
        <p:txBody>
          <a:bodyPr/>
          <a:lstStyle/>
          <a:p>
            <a:fld id="{F1DBBCA8-E229-4FAB-9728-9CE04CE0226E}" type="datetimeFigureOut">
              <a:rPr lang="en-AE" smtClean="0"/>
              <a:t>12/12/22</a:t>
            </a:fld>
            <a:endParaRPr lang="en-AE"/>
          </a:p>
        </p:txBody>
      </p:sp>
      <p:sp>
        <p:nvSpPr>
          <p:cNvPr id="3" name="Footer Placeholder 2">
            <a:extLst>
              <a:ext uri="{FF2B5EF4-FFF2-40B4-BE49-F238E27FC236}">
                <a16:creationId xmlns:a16="http://schemas.microsoft.com/office/drawing/2014/main" id="{99D60284-F006-92C2-EF07-1867D603D6BE}"/>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E7B6CD18-F51C-5BE5-5210-DE5860F0E289}"/>
              </a:ext>
            </a:extLst>
          </p:cNvPr>
          <p:cNvSpPr>
            <a:spLocks noGrp="1"/>
          </p:cNvSpPr>
          <p:nvPr>
            <p:ph type="sldNum" sz="quarter" idx="12"/>
          </p:nvPr>
        </p:nvSpPr>
        <p:spPr/>
        <p:txBody>
          <a:bodyPr/>
          <a:lstStyle/>
          <a:p>
            <a:fld id="{A73D2845-7B96-44FB-A484-ADCA479529AD}" type="slidenum">
              <a:rPr lang="en-AE" smtClean="0"/>
              <a:t>‹#›</a:t>
            </a:fld>
            <a:endParaRPr lang="en-AE"/>
          </a:p>
        </p:txBody>
      </p:sp>
    </p:spTree>
    <p:extLst>
      <p:ext uri="{BB962C8B-B14F-4D97-AF65-F5344CB8AC3E}">
        <p14:creationId xmlns:p14="http://schemas.microsoft.com/office/powerpoint/2010/main" val="1221506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99FB1-D95E-3F41-284F-A12B4E7D2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AAF705FB-8FAE-BBFF-5756-8B16C5D0D5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35A1FE89-FB7C-172A-77A1-BD2529B393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782959-9050-3B96-0CA3-1516F42DD4BB}"/>
              </a:ext>
            </a:extLst>
          </p:cNvPr>
          <p:cNvSpPr>
            <a:spLocks noGrp="1"/>
          </p:cNvSpPr>
          <p:nvPr>
            <p:ph type="dt" sz="half" idx="10"/>
          </p:nvPr>
        </p:nvSpPr>
        <p:spPr/>
        <p:txBody>
          <a:bodyPr/>
          <a:lstStyle/>
          <a:p>
            <a:fld id="{F1DBBCA8-E229-4FAB-9728-9CE04CE0226E}" type="datetimeFigureOut">
              <a:rPr lang="en-AE" smtClean="0"/>
              <a:t>12/12/22</a:t>
            </a:fld>
            <a:endParaRPr lang="en-AE"/>
          </a:p>
        </p:txBody>
      </p:sp>
      <p:sp>
        <p:nvSpPr>
          <p:cNvPr id="6" name="Footer Placeholder 5">
            <a:extLst>
              <a:ext uri="{FF2B5EF4-FFF2-40B4-BE49-F238E27FC236}">
                <a16:creationId xmlns:a16="http://schemas.microsoft.com/office/drawing/2014/main" id="{8700D493-E835-6D0A-CE19-DD01A561E228}"/>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BB8327D6-7375-41E8-8E11-FD7E1F06888B}"/>
              </a:ext>
            </a:extLst>
          </p:cNvPr>
          <p:cNvSpPr>
            <a:spLocks noGrp="1"/>
          </p:cNvSpPr>
          <p:nvPr>
            <p:ph type="sldNum" sz="quarter" idx="12"/>
          </p:nvPr>
        </p:nvSpPr>
        <p:spPr/>
        <p:txBody>
          <a:bodyPr/>
          <a:lstStyle/>
          <a:p>
            <a:fld id="{A73D2845-7B96-44FB-A484-ADCA479529AD}" type="slidenum">
              <a:rPr lang="en-AE" smtClean="0"/>
              <a:t>‹#›</a:t>
            </a:fld>
            <a:endParaRPr lang="en-AE"/>
          </a:p>
        </p:txBody>
      </p:sp>
    </p:spTree>
    <p:extLst>
      <p:ext uri="{BB962C8B-B14F-4D97-AF65-F5344CB8AC3E}">
        <p14:creationId xmlns:p14="http://schemas.microsoft.com/office/powerpoint/2010/main" val="805216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6DED7-5BEF-278E-4016-93C37B9FC6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E0FC7E8D-6DCD-1A2F-973B-37FCFFE9AC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584C568C-A735-C1A6-6467-2B5F3C69F9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EBBABA-37B7-D2D0-90CB-2CC52398EB9B}"/>
              </a:ext>
            </a:extLst>
          </p:cNvPr>
          <p:cNvSpPr>
            <a:spLocks noGrp="1"/>
          </p:cNvSpPr>
          <p:nvPr>
            <p:ph type="dt" sz="half" idx="10"/>
          </p:nvPr>
        </p:nvSpPr>
        <p:spPr/>
        <p:txBody>
          <a:bodyPr/>
          <a:lstStyle/>
          <a:p>
            <a:fld id="{F1DBBCA8-E229-4FAB-9728-9CE04CE0226E}" type="datetimeFigureOut">
              <a:rPr lang="en-AE" smtClean="0"/>
              <a:t>12/12/22</a:t>
            </a:fld>
            <a:endParaRPr lang="en-AE"/>
          </a:p>
        </p:txBody>
      </p:sp>
      <p:sp>
        <p:nvSpPr>
          <p:cNvPr id="6" name="Footer Placeholder 5">
            <a:extLst>
              <a:ext uri="{FF2B5EF4-FFF2-40B4-BE49-F238E27FC236}">
                <a16:creationId xmlns:a16="http://schemas.microsoft.com/office/drawing/2014/main" id="{E40203B8-30EA-0704-5C23-F70C2A63666B}"/>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38C8F192-60C6-E886-FEF4-1D29DFBB62B6}"/>
              </a:ext>
            </a:extLst>
          </p:cNvPr>
          <p:cNvSpPr>
            <a:spLocks noGrp="1"/>
          </p:cNvSpPr>
          <p:nvPr>
            <p:ph type="sldNum" sz="quarter" idx="12"/>
          </p:nvPr>
        </p:nvSpPr>
        <p:spPr/>
        <p:txBody>
          <a:bodyPr/>
          <a:lstStyle/>
          <a:p>
            <a:fld id="{A73D2845-7B96-44FB-A484-ADCA479529AD}" type="slidenum">
              <a:rPr lang="en-AE" smtClean="0"/>
              <a:t>‹#›</a:t>
            </a:fld>
            <a:endParaRPr lang="en-AE"/>
          </a:p>
        </p:txBody>
      </p:sp>
    </p:spTree>
    <p:extLst>
      <p:ext uri="{BB962C8B-B14F-4D97-AF65-F5344CB8AC3E}">
        <p14:creationId xmlns:p14="http://schemas.microsoft.com/office/powerpoint/2010/main" val="2041931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02E659-F55F-B4FC-684C-83B89D342B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DE00F6B3-4F40-F8AC-24B2-AD4C37DD72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A3DEE20A-4409-14FD-7DDB-2504D5E5C6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BCA8-E229-4FAB-9728-9CE04CE0226E}" type="datetimeFigureOut">
              <a:rPr lang="en-AE" smtClean="0"/>
              <a:t>12/12/22</a:t>
            </a:fld>
            <a:endParaRPr lang="en-AE"/>
          </a:p>
        </p:txBody>
      </p:sp>
      <p:sp>
        <p:nvSpPr>
          <p:cNvPr id="5" name="Footer Placeholder 4">
            <a:extLst>
              <a:ext uri="{FF2B5EF4-FFF2-40B4-BE49-F238E27FC236}">
                <a16:creationId xmlns:a16="http://schemas.microsoft.com/office/drawing/2014/main" id="{F1C1FEA9-10D6-B396-81BD-988314E0F8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10BADD30-F8D9-F5AB-030C-071F90B40D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3D2845-7B96-44FB-A484-ADCA479529AD}" type="slidenum">
              <a:rPr lang="en-AE" smtClean="0"/>
              <a:t>‹#›</a:t>
            </a:fld>
            <a:endParaRPr lang="en-AE"/>
          </a:p>
        </p:txBody>
      </p:sp>
      <p:sp>
        <p:nvSpPr>
          <p:cNvPr id="7" name="Rectangle 6">
            <a:extLst>
              <a:ext uri="{FF2B5EF4-FFF2-40B4-BE49-F238E27FC236}">
                <a16:creationId xmlns:a16="http://schemas.microsoft.com/office/drawing/2014/main" id="{76A888D8-B4EB-66C5-69C1-34FA19E7E3D8}"/>
              </a:ext>
            </a:extLst>
          </p:cNvPr>
          <p:cNvSpPr/>
          <p:nvPr userDrawn="1"/>
        </p:nvSpPr>
        <p:spPr>
          <a:xfrm>
            <a:off x="0" y="0"/>
            <a:ext cx="12192000" cy="50643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9" name="Rectangle 8">
            <a:extLst>
              <a:ext uri="{FF2B5EF4-FFF2-40B4-BE49-F238E27FC236}">
                <a16:creationId xmlns:a16="http://schemas.microsoft.com/office/drawing/2014/main" id="{AD063113-75F8-B0CB-A681-B92785B793D3}"/>
              </a:ext>
            </a:extLst>
          </p:cNvPr>
          <p:cNvSpPr/>
          <p:nvPr userDrawn="1"/>
        </p:nvSpPr>
        <p:spPr>
          <a:xfrm>
            <a:off x="0" y="6611815"/>
            <a:ext cx="12192000" cy="25097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349428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D0062-2453-487E-C2B3-A658063F0729}"/>
              </a:ext>
            </a:extLst>
          </p:cNvPr>
          <p:cNvSpPr>
            <a:spLocks noGrp="1"/>
          </p:cNvSpPr>
          <p:nvPr>
            <p:ph type="ctrTitle"/>
          </p:nvPr>
        </p:nvSpPr>
        <p:spPr/>
        <p:txBody>
          <a:bodyPr>
            <a:normAutofit fontScale="90000"/>
          </a:bodyPr>
          <a:lstStyle/>
          <a:p>
            <a:r>
              <a:rPr lang="en-US" dirty="0"/>
              <a:t>Impact of Exchange Rate Volatility and Inflation on Economic Growth</a:t>
            </a:r>
            <a:endParaRPr lang="en-AE" dirty="0"/>
          </a:p>
        </p:txBody>
      </p:sp>
      <p:sp>
        <p:nvSpPr>
          <p:cNvPr id="3" name="Subtitle 2">
            <a:extLst>
              <a:ext uri="{FF2B5EF4-FFF2-40B4-BE49-F238E27FC236}">
                <a16:creationId xmlns:a16="http://schemas.microsoft.com/office/drawing/2014/main" id="{9CF25518-3155-0BC4-FED5-5EA6172282EA}"/>
              </a:ext>
            </a:extLst>
          </p:cNvPr>
          <p:cNvSpPr>
            <a:spLocks noGrp="1"/>
          </p:cNvSpPr>
          <p:nvPr>
            <p:ph type="subTitle" idx="1"/>
          </p:nvPr>
        </p:nvSpPr>
        <p:spPr/>
        <p:txBody>
          <a:bodyPr/>
          <a:lstStyle/>
          <a:p>
            <a:r>
              <a:rPr lang="en-US" dirty="0"/>
              <a:t>By: Mirza Kashif Ijaz</a:t>
            </a:r>
            <a:endParaRPr lang="en-AE" dirty="0"/>
          </a:p>
        </p:txBody>
      </p:sp>
    </p:spTree>
    <p:extLst>
      <p:ext uri="{BB962C8B-B14F-4D97-AF65-F5344CB8AC3E}">
        <p14:creationId xmlns:p14="http://schemas.microsoft.com/office/powerpoint/2010/main" val="1506223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B56E-DAEE-414F-7039-E378B5831B16}"/>
              </a:ext>
            </a:extLst>
          </p:cNvPr>
          <p:cNvSpPr>
            <a:spLocks noGrp="1"/>
          </p:cNvSpPr>
          <p:nvPr>
            <p:ph type="title"/>
          </p:nvPr>
        </p:nvSpPr>
        <p:spPr/>
        <p:txBody>
          <a:bodyPr/>
          <a:lstStyle/>
          <a:p>
            <a:r>
              <a:rPr lang="en-US" dirty="0"/>
              <a:t>Introduction</a:t>
            </a:r>
            <a:endParaRPr lang="en-AE" dirty="0"/>
          </a:p>
        </p:txBody>
      </p:sp>
      <p:sp>
        <p:nvSpPr>
          <p:cNvPr id="3" name="Content Placeholder 2">
            <a:extLst>
              <a:ext uri="{FF2B5EF4-FFF2-40B4-BE49-F238E27FC236}">
                <a16:creationId xmlns:a16="http://schemas.microsoft.com/office/drawing/2014/main" id="{38DA0FE4-EBD2-A755-EA9A-B205A9601C3B}"/>
              </a:ext>
            </a:extLst>
          </p:cNvPr>
          <p:cNvSpPr>
            <a:spLocks noGrp="1"/>
          </p:cNvSpPr>
          <p:nvPr>
            <p:ph idx="1"/>
          </p:nvPr>
        </p:nvSpPr>
        <p:spPr/>
        <p:txBody>
          <a:bodyPr/>
          <a:lstStyle/>
          <a:p>
            <a:r>
              <a:rPr lang="en-US" dirty="0"/>
              <a:t>Research Question: What impact does Exchange Rate Volatility and Inflation have on Economic Growth?</a:t>
            </a:r>
          </a:p>
          <a:p>
            <a:r>
              <a:rPr lang="en-US" dirty="0"/>
              <a:t>Relevance and Contribution: </a:t>
            </a:r>
          </a:p>
          <a:p>
            <a:pPr lvl="1"/>
            <a:r>
              <a:rPr lang="en-US" dirty="0"/>
              <a:t>Minimal literature present</a:t>
            </a:r>
          </a:p>
          <a:p>
            <a:pPr lvl="1"/>
            <a:r>
              <a:rPr lang="en-US" dirty="0"/>
              <a:t>Help understand how major and minor independent variables impact economic growth and also look upon the degree and direction to which they impact the economic growth</a:t>
            </a:r>
            <a:endParaRPr lang="en-AE" dirty="0"/>
          </a:p>
          <a:p>
            <a:pPr lvl="1"/>
            <a:r>
              <a:rPr lang="en-US" dirty="0"/>
              <a:t>Developing nations</a:t>
            </a:r>
          </a:p>
          <a:p>
            <a:pPr lvl="1"/>
            <a:r>
              <a:rPr lang="en-US" dirty="0"/>
              <a:t>Government can influence the major independent variables easily</a:t>
            </a:r>
          </a:p>
          <a:p>
            <a:r>
              <a:rPr lang="en-US" dirty="0"/>
              <a:t>25 Developing and 25 Developed Countries</a:t>
            </a:r>
          </a:p>
          <a:p>
            <a:endParaRPr lang="en-US" dirty="0"/>
          </a:p>
        </p:txBody>
      </p:sp>
    </p:spTree>
    <p:extLst>
      <p:ext uri="{BB962C8B-B14F-4D97-AF65-F5344CB8AC3E}">
        <p14:creationId xmlns:p14="http://schemas.microsoft.com/office/powerpoint/2010/main" val="1234497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F2B4D-1293-AFE7-4936-BDA34D4471C6}"/>
              </a:ext>
            </a:extLst>
          </p:cNvPr>
          <p:cNvSpPr>
            <a:spLocks noGrp="1"/>
          </p:cNvSpPr>
          <p:nvPr>
            <p:ph type="title"/>
          </p:nvPr>
        </p:nvSpPr>
        <p:spPr/>
        <p:txBody>
          <a:bodyPr/>
          <a:lstStyle/>
          <a:p>
            <a:r>
              <a:rPr lang="en-US" dirty="0"/>
              <a:t>Elements of Research Design</a:t>
            </a:r>
            <a:endParaRPr lang="en-AE" dirty="0"/>
          </a:p>
        </p:txBody>
      </p:sp>
      <p:sp>
        <p:nvSpPr>
          <p:cNvPr id="3" name="Content Placeholder 2">
            <a:extLst>
              <a:ext uri="{FF2B5EF4-FFF2-40B4-BE49-F238E27FC236}">
                <a16:creationId xmlns:a16="http://schemas.microsoft.com/office/drawing/2014/main" id="{5A2AC8C5-9989-8745-0BC9-A68B4BB1F316}"/>
              </a:ext>
            </a:extLst>
          </p:cNvPr>
          <p:cNvSpPr>
            <a:spLocks noGrp="1"/>
          </p:cNvSpPr>
          <p:nvPr>
            <p:ph idx="1"/>
          </p:nvPr>
        </p:nvSpPr>
        <p:spPr/>
        <p:txBody>
          <a:bodyPr/>
          <a:lstStyle/>
          <a:p>
            <a:r>
              <a:rPr lang="en-US" dirty="0"/>
              <a:t>Purpose: Causal Study (the study aims to find out the impact of inflation and exchange rate volatility on Economic Growth) </a:t>
            </a:r>
          </a:p>
          <a:p>
            <a:r>
              <a:rPr lang="en-US" dirty="0"/>
              <a:t>Researcher interference: Minimal (normal flow of events) </a:t>
            </a:r>
          </a:p>
          <a:p>
            <a:r>
              <a:rPr lang="en-US" dirty="0"/>
              <a:t>Study Setting: Non-contrived (natural environment where events proceeds normally) </a:t>
            </a:r>
          </a:p>
          <a:p>
            <a:r>
              <a:rPr lang="en-US" dirty="0"/>
              <a:t>Research Strategy: Observational and Survey </a:t>
            </a:r>
          </a:p>
          <a:p>
            <a:r>
              <a:rPr lang="en-US" dirty="0"/>
              <a:t>Unit of Analysis: Countries</a:t>
            </a:r>
          </a:p>
          <a:p>
            <a:r>
              <a:rPr lang="en-US" dirty="0"/>
              <a:t>Time Horizon: Longitudinal – Panel (more than one point in time)</a:t>
            </a:r>
            <a:endParaRPr lang="en-AE" dirty="0"/>
          </a:p>
          <a:p>
            <a:endParaRPr lang="en-AE" dirty="0"/>
          </a:p>
        </p:txBody>
      </p:sp>
    </p:spTree>
    <p:extLst>
      <p:ext uri="{BB962C8B-B14F-4D97-AF65-F5344CB8AC3E}">
        <p14:creationId xmlns:p14="http://schemas.microsoft.com/office/powerpoint/2010/main" val="3435751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3D513-29BC-416A-C424-4657306A284A}"/>
              </a:ext>
            </a:extLst>
          </p:cNvPr>
          <p:cNvSpPr>
            <a:spLocks noGrp="1"/>
          </p:cNvSpPr>
          <p:nvPr>
            <p:ph type="title"/>
          </p:nvPr>
        </p:nvSpPr>
        <p:spPr/>
        <p:txBody>
          <a:bodyPr/>
          <a:lstStyle/>
          <a:p>
            <a:r>
              <a:rPr lang="en-US" dirty="0"/>
              <a:t>Theoretical Review</a:t>
            </a:r>
            <a:endParaRPr lang="en-AE" dirty="0"/>
          </a:p>
        </p:txBody>
      </p:sp>
      <p:sp>
        <p:nvSpPr>
          <p:cNvPr id="3" name="Content Placeholder 2">
            <a:extLst>
              <a:ext uri="{FF2B5EF4-FFF2-40B4-BE49-F238E27FC236}">
                <a16:creationId xmlns:a16="http://schemas.microsoft.com/office/drawing/2014/main" id="{62C52490-8AD4-79AD-13BA-999E286BB32D}"/>
              </a:ext>
            </a:extLst>
          </p:cNvPr>
          <p:cNvSpPr>
            <a:spLocks noGrp="1"/>
          </p:cNvSpPr>
          <p:nvPr>
            <p:ph idx="1"/>
          </p:nvPr>
        </p:nvSpPr>
        <p:spPr/>
        <p:txBody>
          <a:bodyPr>
            <a:noAutofit/>
          </a:bodyPr>
          <a:lstStyle/>
          <a:p>
            <a:r>
              <a:rPr lang="en-US" sz="2200"/>
              <a:t>Neo-classical </a:t>
            </a:r>
            <a:r>
              <a:rPr lang="en-US" sz="2200" dirty="0"/>
              <a:t>theory argues that the country’s level of exports and imports are major determinant in determining its economic and social development (</a:t>
            </a:r>
            <a:r>
              <a:rPr lang="en-US" sz="2200" dirty="0" err="1"/>
              <a:t>Vijayasri</a:t>
            </a:r>
            <a:r>
              <a:rPr lang="en-US" sz="2200" dirty="0"/>
              <a:t>, 2013)</a:t>
            </a:r>
          </a:p>
          <a:p>
            <a:r>
              <a:rPr lang="en-US" sz="2200" dirty="0"/>
              <a:t>Three channels where exchange rate volatility can enhance economic growth are international trade, foreign direct investment, and macroeconomic stability (</a:t>
            </a:r>
            <a:r>
              <a:rPr lang="en-US" sz="2200" dirty="0" err="1"/>
              <a:t>Schnabl</a:t>
            </a:r>
            <a:r>
              <a:rPr lang="en-US" sz="2200" dirty="0"/>
              <a:t>, 2008)</a:t>
            </a:r>
          </a:p>
          <a:p>
            <a:r>
              <a:rPr lang="en-US" sz="2200" dirty="0"/>
              <a:t>According to the real option theory investment decisions are tightly connected with the effect of macroeconomic uncertainty (Dixit et al. 1994)</a:t>
            </a:r>
          </a:p>
          <a:p>
            <a:r>
              <a:rPr lang="en-US" sz="2200" dirty="0"/>
              <a:t>If the </a:t>
            </a:r>
            <a:r>
              <a:rPr lang="en-US" sz="2200" dirty="0" err="1"/>
              <a:t>MarshallLerner</a:t>
            </a:r>
            <a:r>
              <a:rPr lang="en-US" sz="2200" dirty="0"/>
              <a:t> requirement is met, it is stated that a competitive exchange rate makes exports cheaper and imports more expensive, hence rectifying the balance of payment deficit and increasing domestic processing and employment (</a:t>
            </a:r>
            <a:r>
              <a:rPr lang="en-US" sz="2200" dirty="0" err="1"/>
              <a:t>Ibrar</a:t>
            </a:r>
            <a:r>
              <a:rPr lang="en-US" sz="2200" dirty="0"/>
              <a:t> et al., 2019)</a:t>
            </a:r>
          </a:p>
        </p:txBody>
      </p:sp>
    </p:spTree>
    <p:extLst>
      <p:ext uri="{BB962C8B-B14F-4D97-AF65-F5344CB8AC3E}">
        <p14:creationId xmlns:p14="http://schemas.microsoft.com/office/powerpoint/2010/main" val="1781562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D613-FA39-46A2-1701-1E5B6B266B5E}"/>
              </a:ext>
            </a:extLst>
          </p:cNvPr>
          <p:cNvSpPr>
            <a:spLocks noGrp="1"/>
          </p:cNvSpPr>
          <p:nvPr>
            <p:ph type="title"/>
          </p:nvPr>
        </p:nvSpPr>
        <p:spPr/>
        <p:txBody>
          <a:bodyPr/>
          <a:lstStyle/>
          <a:p>
            <a:r>
              <a:rPr lang="en-US" dirty="0"/>
              <a:t>Theoretical Review</a:t>
            </a:r>
            <a:endParaRPr lang="en-AE" dirty="0"/>
          </a:p>
        </p:txBody>
      </p:sp>
      <p:sp>
        <p:nvSpPr>
          <p:cNvPr id="3" name="Content Placeholder 2">
            <a:extLst>
              <a:ext uri="{FF2B5EF4-FFF2-40B4-BE49-F238E27FC236}">
                <a16:creationId xmlns:a16="http://schemas.microsoft.com/office/drawing/2014/main" id="{DDCBF2C7-605B-C408-05ED-3E5A3C63EB6C}"/>
              </a:ext>
            </a:extLst>
          </p:cNvPr>
          <p:cNvSpPr>
            <a:spLocks noGrp="1"/>
          </p:cNvSpPr>
          <p:nvPr>
            <p:ph idx="1"/>
          </p:nvPr>
        </p:nvSpPr>
        <p:spPr/>
        <p:txBody>
          <a:bodyPr>
            <a:normAutofit/>
          </a:bodyPr>
          <a:lstStyle/>
          <a:p>
            <a:r>
              <a:rPr lang="en-US" dirty="0"/>
              <a:t>Moderate and sustained rates of inflation promote growth in the economy by increasing savings returns, encouraging investment, and hastening national economic progress (Ahmed &amp; </a:t>
            </a:r>
            <a:r>
              <a:rPr lang="en-US" dirty="0" err="1"/>
              <a:t>Mortaza</a:t>
            </a:r>
            <a:r>
              <a:rPr lang="en-US" dirty="0"/>
              <a:t>, 2005)</a:t>
            </a:r>
          </a:p>
          <a:p>
            <a:r>
              <a:rPr lang="en-US" dirty="0"/>
              <a:t>Classicists held that inflation affects growth implicitly only through its effect on a firm’s profit levels and saving (</a:t>
            </a:r>
            <a:r>
              <a:rPr lang="en-US" dirty="0" err="1"/>
              <a:t>Gokal</a:t>
            </a:r>
            <a:r>
              <a:rPr lang="en-US" dirty="0"/>
              <a:t> &amp; Hanif, 2004)</a:t>
            </a:r>
          </a:p>
          <a:p>
            <a:r>
              <a:rPr lang="en-US" dirty="0"/>
              <a:t>Keynesians found that although in short run, there exists a positive trade-off between output and inflation however in long-run there is no trade-off between growth and inflation (</a:t>
            </a:r>
            <a:r>
              <a:rPr lang="en-US" dirty="0" err="1"/>
              <a:t>Fabayo</a:t>
            </a:r>
            <a:r>
              <a:rPr lang="en-US" dirty="0"/>
              <a:t> &amp; </a:t>
            </a:r>
            <a:r>
              <a:rPr lang="en-US" dirty="0" err="1"/>
              <a:t>Ajilore</a:t>
            </a:r>
            <a:r>
              <a:rPr lang="en-US" dirty="0"/>
              <a:t>, 2004)</a:t>
            </a:r>
          </a:p>
        </p:txBody>
      </p:sp>
    </p:spTree>
    <p:extLst>
      <p:ext uri="{BB962C8B-B14F-4D97-AF65-F5344CB8AC3E}">
        <p14:creationId xmlns:p14="http://schemas.microsoft.com/office/powerpoint/2010/main" val="96057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AED63-B569-5233-8C47-CDDA3E72815E}"/>
              </a:ext>
            </a:extLst>
          </p:cNvPr>
          <p:cNvSpPr>
            <a:spLocks noGrp="1"/>
          </p:cNvSpPr>
          <p:nvPr>
            <p:ph type="title"/>
          </p:nvPr>
        </p:nvSpPr>
        <p:spPr/>
        <p:txBody>
          <a:bodyPr/>
          <a:lstStyle/>
          <a:p>
            <a:r>
              <a:rPr lang="en-US" dirty="0"/>
              <a:t>Theoretical Review</a:t>
            </a:r>
            <a:endParaRPr lang="en-AE" dirty="0"/>
          </a:p>
        </p:txBody>
      </p:sp>
      <p:sp>
        <p:nvSpPr>
          <p:cNvPr id="3" name="Content Placeholder 2">
            <a:extLst>
              <a:ext uri="{FF2B5EF4-FFF2-40B4-BE49-F238E27FC236}">
                <a16:creationId xmlns:a16="http://schemas.microsoft.com/office/drawing/2014/main" id="{E03BA31C-2FCE-4993-A5B0-83C65B64C859}"/>
              </a:ext>
            </a:extLst>
          </p:cNvPr>
          <p:cNvSpPr>
            <a:spLocks noGrp="1"/>
          </p:cNvSpPr>
          <p:nvPr>
            <p:ph idx="1"/>
          </p:nvPr>
        </p:nvSpPr>
        <p:spPr/>
        <p:txBody>
          <a:bodyPr>
            <a:normAutofit fontScale="92500" lnSpcReduction="10000"/>
          </a:bodyPr>
          <a:lstStyle/>
          <a:p>
            <a:r>
              <a:rPr lang="en-US" dirty="0"/>
              <a:t>There are four basic theories regarding how inflation would affect output growth (</a:t>
            </a:r>
            <a:r>
              <a:rPr lang="en-US" dirty="0" err="1"/>
              <a:t>Drukker</a:t>
            </a:r>
            <a:r>
              <a:rPr lang="en-US" dirty="0"/>
              <a:t> et al., 2005)</a:t>
            </a:r>
          </a:p>
          <a:p>
            <a:pPr lvl="1"/>
            <a:r>
              <a:rPr lang="en-US" dirty="0"/>
              <a:t>According to “</a:t>
            </a:r>
            <a:r>
              <a:rPr lang="en-US" dirty="0" err="1"/>
              <a:t>Sidrauski</a:t>
            </a:r>
            <a:r>
              <a:rPr lang="en-US" dirty="0"/>
              <a:t> Effect”, inflation do not affect the growth of an economy since money is said to be highly “neutral” in the utility function (</a:t>
            </a:r>
            <a:r>
              <a:rPr lang="en-US" dirty="0" err="1"/>
              <a:t>Sidrauski</a:t>
            </a:r>
            <a:r>
              <a:rPr lang="en-US" dirty="0"/>
              <a:t>, 1967)</a:t>
            </a:r>
          </a:p>
          <a:p>
            <a:pPr lvl="1"/>
            <a:r>
              <a:rPr lang="en-US" dirty="0"/>
              <a:t>Second, the “Tobin Effect” postulates that money is a substitute for capital; hence inflation positively affects long-term growth (Tobin, 1965).</a:t>
            </a:r>
          </a:p>
          <a:p>
            <a:pPr lvl="1"/>
            <a:r>
              <a:rPr lang="en-US" dirty="0"/>
              <a:t>Third, the “Stockman Effect” holds that money is complementary to capital at cash in advance, causing inflation to harm growth (Stockman, 1981)</a:t>
            </a:r>
          </a:p>
          <a:p>
            <a:pPr lvl="1"/>
            <a:r>
              <a:rPr lang="en-US" dirty="0"/>
              <a:t>“Threshold Effect” postulates that inflation’s impact on growth depends on the threshold level, and inflation beyond the threshold level harms economic growth because its impact is due to financial market efficiency. The adverse effect arises from informational frictions that worsen financial market resistance (</a:t>
            </a:r>
            <a:r>
              <a:rPr lang="en-US" dirty="0" err="1"/>
              <a:t>Huybens</a:t>
            </a:r>
            <a:r>
              <a:rPr lang="en-US" dirty="0"/>
              <a:t> and Smith, 1998) </a:t>
            </a:r>
            <a:endParaRPr lang="en-AE" dirty="0"/>
          </a:p>
        </p:txBody>
      </p:sp>
    </p:spTree>
    <p:extLst>
      <p:ext uri="{BB962C8B-B14F-4D97-AF65-F5344CB8AC3E}">
        <p14:creationId xmlns:p14="http://schemas.microsoft.com/office/powerpoint/2010/main" val="669484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8D4F511-F8E1-BA93-CDDA-399E864F1526}"/>
              </a:ext>
            </a:extLst>
          </p:cNvPr>
          <p:cNvSpPr>
            <a:spLocks noGrp="1"/>
          </p:cNvSpPr>
          <p:nvPr>
            <p:ph type="title"/>
          </p:nvPr>
        </p:nvSpPr>
        <p:spPr>
          <a:xfrm>
            <a:off x="561473" y="421212"/>
            <a:ext cx="10515600" cy="1325563"/>
          </a:xfrm>
        </p:spPr>
        <p:txBody>
          <a:bodyPr/>
          <a:lstStyle/>
          <a:p>
            <a:r>
              <a:rPr lang="en-US" dirty="0"/>
              <a:t>Theoretical Framework</a:t>
            </a:r>
            <a:endParaRPr lang="en-PK" dirty="0"/>
          </a:p>
        </p:txBody>
      </p:sp>
      <p:sp>
        <p:nvSpPr>
          <p:cNvPr id="11" name="TextBox 10">
            <a:extLst>
              <a:ext uri="{FF2B5EF4-FFF2-40B4-BE49-F238E27FC236}">
                <a16:creationId xmlns:a16="http://schemas.microsoft.com/office/drawing/2014/main" id="{17B23690-1FB4-432F-64C6-5FB01027B9CE}"/>
              </a:ext>
            </a:extLst>
          </p:cNvPr>
          <p:cNvSpPr txBox="1"/>
          <p:nvPr/>
        </p:nvSpPr>
        <p:spPr>
          <a:xfrm>
            <a:off x="561474" y="1881656"/>
            <a:ext cx="11638158" cy="769441"/>
          </a:xfrm>
          <a:prstGeom prst="rect">
            <a:avLst/>
          </a:prstGeom>
          <a:noFill/>
          <a:ln>
            <a:noFill/>
          </a:ln>
        </p:spPr>
        <p:txBody>
          <a:bodyPr wrap="square" rtlCol="0">
            <a:spAutoFit/>
          </a:bodyPr>
          <a:lstStyle/>
          <a:p>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20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 β</a:t>
            </a:r>
            <a:r>
              <a:rPr lang="en-US" sz="2000" b="1"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 β</a:t>
            </a:r>
            <a:r>
              <a:rPr lang="en-US" sz="2000" b="1" baseline="-250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Infl</a:t>
            </a:r>
            <a:r>
              <a:rPr lang="en-US" sz="20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 β</a:t>
            </a:r>
            <a:r>
              <a:rPr lang="en-US" sz="2000" b="1" baseline="-250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ER</a:t>
            </a:r>
            <a:r>
              <a:rPr lang="en-US" sz="20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  β</a:t>
            </a:r>
            <a:r>
              <a:rPr lang="en-US" sz="2000" b="1" baseline="-250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GE</a:t>
            </a:r>
            <a:r>
              <a:rPr lang="en-US" sz="20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000"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β</a:t>
            </a:r>
            <a:r>
              <a:rPr lang="en-US" sz="2000" b="1" baseline="-25000" dirty="0">
                <a:latin typeface="Times New Roman" panose="02020603050405020304" pitchFamily="18" charset="0"/>
                <a:ea typeface="Calibri" panose="020F0502020204030204" pitchFamily="34" charset="0"/>
                <a:cs typeface="Times New Roman" panose="02020603050405020304" pitchFamily="18" charset="0"/>
              </a:rPr>
              <a:t>4</a:t>
            </a:r>
            <a:r>
              <a:rPr lang="en-US" sz="2000"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GFCP</a:t>
            </a:r>
            <a:r>
              <a:rPr lang="en-US" sz="20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 β</a:t>
            </a:r>
            <a:r>
              <a:rPr lang="en-US" sz="2000" b="1" baseline="-25000" dirty="0">
                <a:latin typeface="Times New Roman" panose="02020603050405020304" pitchFamily="18" charset="0"/>
                <a:ea typeface="Calibri" panose="020F0502020204030204" pitchFamily="34" charset="0"/>
                <a:cs typeface="Times New Roman" panose="02020603050405020304" pitchFamily="18" charset="0"/>
              </a:rPr>
              <a:t>5</a:t>
            </a:r>
            <a:r>
              <a:rPr lang="en-US" sz="2000"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NT</a:t>
            </a:r>
            <a:r>
              <a:rPr lang="en-US" sz="20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 β</a:t>
            </a:r>
            <a:r>
              <a:rPr lang="en-US" sz="2000" b="1" baseline="-25000" dirty="0">
                <a:latin typeface="Times New Roman" panose="02020603050405020304" pitchFamily="18" charset="0"/>
                <a:ea typeface="Calibri" panose="020F0502020204030204" pitchFamily="34" charset="0"/>
                <a:cs typeface="Times New Roman" panose="02020603050405020304" pitchFamily="18" charset="0"/>
              </a:rPr>
              <a:t>6</a:t>
            </a:r>
            <a:r>
              <a:rPr lang="en-US" sz="2000"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FDI</a:t>
            </a:r>
            <a:r>
              <a:rPr lang="en-US" sz="20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000"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β</a:t>
            </a:r>
            <a:r>
              <a:rPr lang="en-US" sz="2000" b="1" baseline="-25000" dirty="0">
                <a:latin typeface="Times New Roman" panose="02020603050405020304" pitchFamily="18" charset="0"/>
                <a:ea typeface="Calibri" panose="020F0502020204030204" pitchFamily="34" charset="0"/>
                <a:cs typeface="Times New Roman" panose="02020603050405020304" pitchFamily="18" charset="0"/>
              </a:rPr>
              <a:t>7</a:t>
            </a:r>
            <a:r>
              <a:rPr lang="en-US" sz="2000"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LR</a:t>
            </a:r>
            <a:r>
              <a:rPr lang="en-US" sz="20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β</a:t>
            </a:r>
            <a:r>
              <a:rPr lang="en-US" sz="2000" b="1" baseline="-25000" dirty="0">
                <a:latin typeface="Times New Roman" panose="02020603050405020304" pitchFamily="18" charset="0"/>
                <a:ea typeface="Calibri" panose="020F0502020204030204" pitchFamily="34" charset="0"/>
                <a:cs typeface="Times New Roman" panose="02020603050405020304" pitchFamily="18" charset="0"/>
              </a:rPr>
              <a:t>8</a:t>
            </a:r>
            <a:r>
              <a:rPr lang="en-US" sz="2000"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MS</a:t>
            </a:r>
            <a:r>
              <a:rPr lang="en-US" sz="20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 µ</a:t>
            </a: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endParaRPr lang="en-PK" sz="2400" dirty="0"/>
          </a:p>
        </p:txBody>
      </p:sp>
      <p:graphicFrame>
        <p:nvGraphicFramePr>
          <p:cNvPr id="12" name="Content Placeholder 5">
            <a:extLst>
              <a:ext uri="{FF2B5EF4-FFF2-40B4-BE49-F238E27FC236}">
                <a16:creationId xmlns:a16="http://schemas.microsoft.com/office/drawing/2014/main" id="{7E03A2CD-A19C-BC47-6D07-456BDC0688A0}"/>
              </a:ext>
            </a:extLst>
          </p:cNvPr>
          <p:cNvGraphicFramePr>
            <a:graphicFrameLocks noGrp="1"/>
          </p:cNvGraphicFramePr>
          <p:nvPr>
            <p:ph idx="1"/>
            <p:extLst>
              <p:ext uri="{D42A27DB-BD31-4B8C-83A1-F6EECF244321}">
                <p14:modId xmlns:p14="http://schemas.microsoft.com/office/powerpoint/2010/main" val="2145928186"/>
              </p:ext>
            </p:extLst>
          </p:nvPr>
        </p:nvGraphicFramePr>
        <p:xfrm>
          <a:off x="577516" y="2651097"/>
          <a:ext cx="11053010" cy="3947492"/>
        </p:xfrm>
        <a:graphic>
          <a:graphicData uri="http://schemas.openxmlformats.org/drawingml/2006/table">
            <a:tbl>
              <a:tblPr>
                <a:tableStyleId>{5940675A-B579-460E-94D1-54222C63F5DA}</a:tableStyleId>
              </a:tblPr>
              <a:tblGrid>
                <a:gridCol w="1121533">
                  <a:extLst>
                    <a:ext uri="{9D8B030D-6E8A-4147-A177-3AD203B41FA5}">
                      <a16:colId xmlns:a16="http://schemas.microsoft.com/office/drawing/2014/main" val="3628774357"/>
                    </a:ext>
                  </a:extLst>
                </a:gridCol>
                <a:gridCol w="2038762">
                  <a:extLst>
                    <a:ext uri="{9D8B030D-6E8A-4147-A177-3AD203B41FA5}">
                      <a16:colId xmlns:a16="http://schemas.microsoft.com/office/drawing/2014/main" val="2367310758"/>
                    </a:ext>
                  </a:extLst>
                </a:gridCol>
                <a:gridCol w="5221693">
                  <a:extLst>
                    <a:ext uri="{9D8B030D-6E8A-4147-A177-3AD203B41FA5}">
                      <a16:colId xmlns:a16="http://schemas.microsoft.com/office/drawing/2014/main" val="3416425404"/>
                    </a:ext>
                  </a:extLst>
                </a:gridCol>
                <a:gridCol w="2671022">
                  <a:extLst>
                    <a:ext uri="{9D8B030D-6E8A-4147-A177-3AD203B41FA5}">
                      <a16:colId xmlns:a16="http://schemas.microsoft.com/office/drawing/2014/main" val="2802087058"/>
                    </a:ext>
                  </a:extLst>
                </a:gridCol>
              </a:tblGrid>
              <a:tr h="252157">
                <a:tc>
                  <a:txBody>
                    <a:bodyPr/>
                    <a:lstStyle/>
                    <a:p>
                      <a:pPr algn="ctr" fontAlgn="ctr"/>
                      <a:r>
                        <a:rPr lang="en-US" sz="1500" b="1" u="none" strike="noStrike">
                          <a:effectLst/>
                        </a:rPr>
                        <a:t>Variable</a:t>
                      </a:r>
                      <a:endParaRPr lang="en-US" sz="1500" b="1" i="0" u="none" strike="noStrike">
                        <a:solidFill>
                          <a:srgbClr val="000000"/>
                        </a:solidFill>
                        <a:effectLst/>
                        <a:latin typeface="Times New Roman" panose="02020603050405020304" pitchFamily="18" charset="0"/>
                      </a:endParaRPr>
                    </a:p>
                  </a:txBody>
                  <a:tcPr marL="7301" marR="7301" marT="7301" marB="0" anchor="ctr"/>
                </a:tc>
                <a:tc>
                  <a:txBody>
                    <a:bodyPr/>
                    <a:lstStyle/>
                    <a:p>
                      <a:pPr algn="ctr" fontAlgn="ctr"/>
                      <a:r>
                        <a:rPr lang="en-US" sz="1500" b="1" u="none" strike="noStrike">
                          <a:effectLst/>
                        </a:rPr>
                        <a:t>Description</a:t>
                      </a:r>
                      <a:endParaRPr lang="en-US" sz="1500" b="1" i="0" u="none" strike="noStrike">
                        <a:solidFill>
                          <a:srgbClr val="000000"/>
                        </a:solidFill>
                        <a:effectLst/>
                        <a:latin typeface="Times New Roman" panose="02020603050405020304" pitchFamily="18" charset="0"/>
                      </a:endParaRPr>
                    </a:p>
                  </a:txBody>
                  <a:tcPr marL="7301" marR="7301" marT="7301" marB="0" anchor="ctr"/>
                </a:tc>
                <a:tc>
                  <a:txBody>
                    <a:bodyPr/>
                    <a:lstStyle/>
                    <a:p>
                      <a:pPr algn="ctr" fontAlgn="ctr"/>
                      <a:r>
                        <a:rPr lang="en-US" sz="1500" b="1" u="none" strike="noStrike">
                          <a:effectLst/>
                        </a:rPr>
                        <a:t>Measurement</a:t>
                      </a:r>
                      <a:endParaRPr lang="en-US" sz="1500" b="1" i="0" u="none" strike="noStrike">
                        <a:solidFill>
                          <a:srgbClr val="000000"/>
                        </a:solidFill>
                        <a:effectLst/>
                        <a:latin typeface="Times New Roman" panose="02020603050405020304" pitchFamily="18" charset="0"/>
                      </a:endParaRPr>
                    </a:p>
                  </a:txBody>
                  <a:tcPr marL="7301" marR="7301" marT="7301" marB="0" anchor="ctr"/>
                </a:tc>
                <a:tc>
                  <a:txBody>
                    <a:bodyPr/>
                    <a:lstStyle/>
                    <a:p>
                      <a:pPr algn="ctr" fontAlgn="ctr"/>
                      <a:r>
                        <a:rPr lang="en-US" sz="1500" b="1" u="none" strike="noStrike" dirty="0">
                          <a:effectLst/>
                        </a:rPr>
                        <a:t>Data Sources</a:t>
                      </a:r>
                      <a:endParaRPr lang="en-US" sz="1500" b="1" i="0" u="none" strike="noStrike" dirty="0">
                        <a:solidFill>
                          <a:srgbClr val="000000"/>
                        </a:solidFill>
                        <a:effectLst/>
                        <a:latin typeface="Times New Roman" panose="02020603050405020304" pitchFamily="18" charset="0"/>
                      </a:endParaRPr>
                    </a:p>
                  </a:txBody>
                  <a:tcPr marL="7301" marR="7301" marT="7301" marB="0" anchor="ctr"/>
                </a:tc>
                <a:extLst>
                  <a:ext uri="{0D108BD9-81ED-4DB2-BD59-A6C34878D82A}">
                    <a16:rowId xmlns:a16="http://schemas.microsoft.com/office/drawing/2014/main" val="3399492616"/>
                  </a:ext>
                </a:extLst>
              </a:tr>
              <a:tr h="377403">
                <a:tc>
                  <a:txBody>
                    <a:bodyPr/>
                    <a:lstStyle/>
                    <a:p>
                      <a:pPr algn="ctr" fontAlgn="ctr"/>
                      <a:r>
                        <a:rPr lang="en-US" sz="1300" b="0" u="none" strike="noStrike" dirty="0" err="1">
                          <a:solidFill>
                            <a:srgbClr val="000000"/>
                          </a:solidFill>
                          <a:effectLst/>
                        </a:rPr>
                        <a:t>Infl</a:t>
                      </a:r>
                      <a:endParaRPr lang="en-US" sz="1300" b="0" i="0" u="none" strike="noStrike" dirty="0">
                        <a:solidFill>
                          <a:srgbClr val="000000"/>
                        </a:solidFill>
                        <a:effectLst/>
                        <a:latin typeface="Times New Roman" panose="02020603050405020304" pitchFamily="18" charset="0"/>
                      </a:endParaRPr>
                    </a:p>
                  </a:txBody>
                  <a:tcPr marL="7301" marR="7301" marT="7301" marB="0" anchor="ctr"/>
                </a:tc>
                <a:tc>
                  <a:txBody>
                    <a:bodyPr/>
                    <a:lstStyle/>
                    <a:p>
                      <a:pPr algn="ctr" fontAlgn="ctr"/>
                      <a:r>
                        <a:rPr lang="en-US" sz="1300" u="none" strike="noStrike" dirty="0">
                          <a:effectLst/>
                        </a:rPr>
                        <a:t>Inflation Rate</a:t>
                      </a:r>
                      <a:endParaRPr lang="en-US" sz="1300" b="0" i="0" u="none" strike="noStrike" dirty="0">
                        <a:solidFill>
                          <a:srgbClr val="000000"/>
                        </a:solidFill>
                        <a:effectLst/>
                        <a:latin typeface="Times New Roman" panose="02020603050405020304" pitchFamily="18" charset="0"/>
                      </a:endParaRPr>
                    </a:p>
                  </a:txBody>
                  <a:tcPr marL="7301" marR="7301" marT="7301" marB="0" anchor="ctr"/>
                </a:tc>
                <a:tc>
                  <a:txBody>
                    <a:bodyPr/>
                    <a:lstStyle/>
                    <a:p>
                      <a:pPr algn="just" fontAlgn="ctr"/>
                      <a:r>
                        <a:rPr lang="en-US" sz="1400" b="0" i="0" u="none" strike="noStrike" dirty="0">
                          <a:solidFill>
                            <a:srgbClr val="000000"/>
                          </a:solidFill>
                          <a:effectLst/>
                          <a:latin typeface="Times New Roman" panose="02020603050405020304" pitchFamily="18" charset="0"/>
                        </a:rPr>
                        <a:t>Percentage change in the price level</a:t>
                      </a:r>
                    </a:p>
                  </a:txBody>
                  <a:tcPr marL="7620" marR="7620" marT="7620" marB="0" anchor="ctr"/>
                </a:tc>
                <a:tc>
                  <a:txBody>
                    <a:bodyPr/>
                    <a:lstStyle/>
                    <a:p>
                      <a:pPr algn="just" fontAlgn="ctr"/>
                      <a:r>
                        <a:rPr lang="en-US" sz="1300" u="none" strike="noStrike" dirty="0">
                          <a:effectLst/>
                        </a:rPr>
                        <a:t>World Bank</a:t>
                      </a:r>
                      <a:endParaRPr lang="en-US" sz="1300" b="0" i="0" u="none" strike="noStrike" dirty="0">
                        <a:solidFill>
                          <a:srgbClr val="000000"/>
                        </a:solidFill>
                        <a:effectLst/>
                        <a:latin typeface="Times New Roman" panose="02020603050405020304" pitchFamily="18" charset="0"/>
                      </a:endParaRPr>
                    </a:p>
                  </a:txBody>
                  <a:tcPr marL="7301" marR="7301" marT="7301" marB="0" anchor="ctr"/>
                </a:tc>
                <a:extLst>
                  <a:ext uri="{0D108BD9-81ED-4DB2-BD59-A6C34878D82A}">
                    <a16:rowId xmlns:a16="http://schemas.microsoft.com/office/drawing/2014/main" val="3824360979"/>
                  </a:ext>
                </a:extLst>
              </a:tr>
              <a:tr h="377403">
                <a:tc>
                  <a:txBody>
                    <a:bodyPr/>
                    <a:lstStyle/>
                    <a:p>
                      <a:pPr algn="ctr" fontAlgn="ctr"/>
                      <a:r>
                        <a:rPr lang="en-US" sz="1300" b="0" u="none" strike="noStrike" dirty="0">
                          <a:solidFill>
                            <a:srgbClr val="000000"/>
                          </a:solidFill>
                          <a:effectLst/>
                        </a:rPr>
                        <a:t>ER</a:t>
                      </a:r>
                      <a:endParaRPr lang="en-US" sz="1300" b="0" i="0" u="none" strike="noStrike" dirty="0">
                        <a:solidFill>
                          <a:srgbClr val="000000"/>
                        </a:solidFill>
                        <a:effectLst/>
                        <a:latin typeface="Times New Roman" panose="02020603050405020304" pitchFamily="18" charset="0"/>
                      </a:endParaRPr>
                    </a:p>
                  </a:txBody>
                  <a:tcPr marL="7301" marR="7301" marT="7301" marB="0" anchor="ctr"/>
                </a:tc>
                <a:tc>
                  <a:txBody>
                    <a:bodyPr/>
                    <a:lstStyle/>
                    <a:p>
                      <a:pPr algn="ctr" fontAlgn="ctr"/>
                      <a:r>
                        <a:rPr lang="en-US" sz="1300" b="0" u="none" strike="noStrike" dirty="0">
                          <a:solidFill>
                            <a:srgbClr val="000000"/>
                          </a:solidFill>
                          <a:effectLst/>
                        </a:rPr>
                        <a:t>Exchange Rate</a:t>
                      </a:r>
                      <a:endParaRPr lang="en-US" sz="1300" b="0" i="0" u="none" strike="noStrike" dirty="0">
                        <a:solidFill>
                          <a:srgbClr val="000000"/>
                        </a:solidFill>
                        <a:effectLst/>
                        <a:latin typeface="Times New Roman" panose="02020603050405020304" pitchFamily="18" charset="0"/>
                      </a:endParaRPr>
                    </a:p>
                  </a:txBody>
                  <a:tcPr marL="7301" marR="7301" marT="7301" marB="0" anchor="ctr"/>
                </a:tc>
                <a:tc>
                  <a:txBody>
                    <a:bodyPr/>
                    <a:lstStyle/>
                    <a:p>
                      <a:pPr algn="just" fontAlgn="ctr"/>
                      <a:r>
                        <a:rPr lang="en-US" sz="1400" b="0" i="0" u="none" strike="noStrike" dirty="0">
                          <a:solidFill>
                            <a:srgbClr val="202124"/>
                          </a:solidFill>
                          <a:effectLst/>
                          <a:latin typeface="Times New Roman" panose="02020603050405020304" pitchFamily="18" charset="0"/>
                        </a:rPr>
                        <a:t>Dividing the amount of the currency by the amount of the foreign currency</a:t>
                      </a:r>
                    </a:p>
                  </a:txBody>
                  <a:tcPr marL="7620" marR="7620" marT="7620" marB="0" anchor="ctr"/>
                </a:tc>
                <a:tc>
                  <a:txBody>
                    <a:bodyPr/>
                    <a:lstStyle/>
                    <a:p>
                      <a:pPr algn="just" fontAlgn="ctr"/>
                      <a:r>
                        <a:rPr lang="en-US" sz="1300" u="none" strike="noStrike" dirty="0">
                          <a:effectLst/>
                        </a:rPr>
                        <a:t>World Bank</a:t>
                      </a:r>
                      <a:endParaRPr lang="en-US" sz="1300" b="0" i="0" u="none" strike="noStrike" dirty="0">
                        <a:solidFill>
                          <a:srgbClr val="000000"/>
                        </a:solidFill>
                        <a:effectLst/>
                        <a:latin typeface="Times New Roman" panose="02020603050405020304" pitchFamily="18" charset="0"/>
                      </a:endParaRPr>
                    </a:p>
                  </a:txBody>
                  <a:tcPr marL="7301" marR="7301" marT="7301" marB="0" anchor="ctr"/>
                </a:tc>
                <a:extLst>
                  <a:ext uri="{0D108BD9-81ED-4DB2-BD59-A6C34878D82A}">
                    <a16:rowId xmlns:a16="http://schemas.microsoft.com/office/drawing/2014/main" val="61868510"/>
                  </a:ext>
                </a:extLst>
              </a:tr>
              <a:tr h="526508">
                <a:tc>
                  <a:txBody>
                    <a:bodyPr/>
                    <a:lstStyle/>
                    <a:p>
                      <a:pPr algn="ctr" fontAlgn="ctr"/>
                      <a:r>
                        <a:rPr lang="en-US" sz="1300" b="0" u="none" strike="noStrike" dirty="0">
                          <a:solidFill>
                            <a:srgbClr val="000000"/>
                          </a:solidFill>
                          <a:effectLst/>
                        </a:rPr>
                        <a:t>GE</a:t>
                      </a:r>
                      <a:endParaRPr lang="en-US" sz="1300" b="0" i="0" u="none" strike="noStrike" dirty="0">
                        <a:solidFill>
                          <a:srgbClr val="000000"/>
                        </a:solidFill>
                        <a:effectLst/>
                        <a:latin typeface="Times New Roman" panose="02020603050405020304" pitchFamily="18" charset="0"/>
                      </a:endParaRPr>
                    </a:p>
                  </a:txBody>
                  <a:tcPr marL="7301" marR="7301" marT="7301" marB="0" anchor="ctr"/>
                </a:tc>
                <a:tc>
                  <a:txBody>
                    <a:bodyPr/>
                    <a:lstStyle/>
                    <a:p>
                      <a:pPr algn="ctr" fontAlgn="ctr"/>
                      <a:r>
                        <a:rPr lang="en-US" sz="1300" b="0" u="none" strike="noStrike" dirty="0">
                          <a:solidFill>
                            <a:srgbClr val="000000"/>
                          </a:solidFill>
                          <a:effectLst/>
                        </a:rPr>
                        <a:t>Government Expenditure</a:t>
                      </a:r>
                      <a:endParaRPr lang="en-US" sz="1300" b="0" i="0" u="none" strike="noStrike" dirty="0">
                        <a:solidFill>
                          <a:srgbClr val="000000"/>
                        </a:solidFill>
                        <a:effectLst/>
                        <a:latin typeface="Times New Roman" panose="02020603050405020304" pitchFamily="18" charset="0"/>
                      </a:endParaRPr>
                    </a:p>
                  </a:txBody>
                  <a:tcPr marL="7301" marR="7301" marT="7301" marB="0" anchor="ctr"/>
                </a:tc>
                <a:tc>
                  <a:txBody>
                    <a:bodyPr/>
                    <a:lstStyle/>
                    <a:p>
                      <a:pPr algn="just" fontAlgn="ctr"/>
                      <a:r>
                        <a:rPr lang="en-US" sz="1300" b="0" i="0" u="none" strike="noStrike" dirty="0">
                          <a:solidFill>
                            <a:srgbClr val="202124"/>
                          </a:solidFill>
                          <a:effectLst/>
                          <a:latin typeface="Times New Roman" panose="02020603050405020304" pitchFamily="18" charset="0"/>
                        </a:rPr>
                        <a:t>Final government consumption spending as a proportion</a:t>
                      </a:r>
                    </a:p>
                    <a:p>
                      <a:pPr algn="just" fontAlgn="ctr"/>
                      <a:r>
                        <a:rPr lang="en-US" sz="1300" b="0" i="0" u="none" strike="noStrike" dirty="0">
                          <a:solidFill>
                            <a:srgbClr val="202124"/>
                          </a:solidFill>
                          <a:effectLst/>
                          <a:latin typeface="Times New Roman" panose="02020603050405020304" pitchFamily="18" charset="0"/>
                        </a:rPr>
                        <a:t>of GDP</a:t>
                      </a:r>
                    </a:p>
                  </a:txBody>
                  <a:tcPr marL="7301" marR="7301" marT="7301" marB="0" anchor="ctr"/>
                </a:tc>
                <a:tc>
                  <a:txBody>
                    <a:bodyPr/>
                    <a:lstStyle/>
                    <a:p>
                      <a:pPr algn="just" fontAlgn="ctr"/>
                      <a:r>
                        <a:rPr lang="en-US" sz="1300" u="none" strike="noStrike" dirty="0">
                          <a:effectLst/>
                        </a:rPr>
                        <a:t>World Bank/ UN Data</a:t>
                      </a:r>
                      <a:endParaRPr lang="en-US" sz="1300" b="0" i="0" u="none" strike="noStrike" dirty="0">
                        <a:solidFill>
                          <a:srgbClr val="000000"/>
                        </a:solidFill>
                        <a:effectLst/>
                        <a:latin typeface="Times New Roman" panose="02020603050405020304" pitchFamily="18" charset="0"/>
                      </a:endParaRPr>
                    </a:p>
                  </a:txBody>
                  <a:tcPr marL="7301" marR="7301" marT="7301" marB="0" anchor="ctr"/>
                </a:tc>
                <a:extLst>
                  <a:ext uri="{0D108BD9-81ED-4DB2-BD59-A6C34878D82A}">
                    <a16:rowId xmlns:a16="http://schemas.microsoft.com/office/drawing/2014/main" val="2046011718"/>
                  </a:ext>
                </a:extLst>
              </a:tr>
              <a:tr h="431350">
                <a:tc>
                  <a:txBody>
                    <a:bodyPr/>
                    <a:lstStyle/>
                    <a:p>
                      <a:pPr algn="ctr" fontAlgn="ctr"/>
                      <a:r>
                        <a:rPr lang="en-US" sz="1300" b="0" u="none" strike="noStrike" dirty="0">
                          <a:solidFill>
                            <a:srgbClr val="000000"/>
                          </a:solidFill>
                          <a:effectLst/>
                        </a:rPr>
                        <a:t>GFCF</a:t>
                      </a:r>
                      <a:endParaRPr lang="en-US" sz="1300" b="0" i="0" u="none" strike="noStrike" dirty="0">
                        <a:solidFill>
                          <a:srgbClr val="000000"/>
                        </a:solidFill>
                        <a:effectLst/>
                        <a:latin typeface="Times New Roman" panose="02020603050405020304" pitchFamily="18" charset="0"/>
                      </a:endParaRPr>
                    </a:p>
                  </a:txBody>
                  <a:tcPr marL="7301" marR="7301" marT="7301" marB="0" anchor="ctr"/>
                </a:tc>
                <a:tc>
                  <a:txBody>
                    <a:bodyPr/>
                    <a:lstStyle/>
                    <a:p>
                      <a:pPr algn="ctr" fontAlgn="ctr"/>
                      <a:r>
                        <a:rPr lang="en-US" sz="1300" b="0" u="none" strike="noStrike" dirty="0">
                          <a:solidFill>
                            <a:srgbClr val="000000"/>
                          </a:solidFill>
                          <a:effectLst/>
                        </a:rPr>
                        <a:t>Gross Fixed Capital Formation</a:t>
                      </a:r>
                      <a:endParaRPr lang="en-US" sz="1300" b="0" i="0" u="none" strike="noStrike" dirty="0">
                        <a:solidFill>
                          <a:srgbClr val="000000"/>
                        </a:solidFill>
                        <a:effectLst/>
                        <a:latin typeface="Times New Roman" panose="02020603050405020304" pitchFamily="18" charset="0"/>
                      </a:endParaRPr>
                    </a:p>
                  </a:txBody>
                  <a:tcPr marL="7301" marR="7301" marT="7301" marB="0" anchor="ctr"/>
                </a:tc>
                <a:tc>
                  <a:txBody>
                    <a:bodyPr/>
                    <a:lstStyle/>
                    <a:p>
                      <a:pPr algn="just" fontAlgn="ctr"/>
                      <a:r>
                        <a:rPr lang="en-US" sz="1300" b="0" i="0" u="none" strike="noStrike" dirty="0">
                          <a:solidFill>
                            <a:srgbClr val="202124"/>
                          </a:solidFill>
                          <a:effectLst/>
                          <a:latin typeface="Times New Roman" panose="02020603050405020304" pitchFamily="18" charset="0"/>
                        </a:rPr>
                        <a:t>Acquisition of long term assets minus disposal as a percentage of GDP</a:t>
                      </a:r>
                    </a:p>
                  </a:txBody>
                  <a:tcPr marL="7301" marR="7301" marT="7301" marB="0" anchor="ctr"/>
                </a:tc>
                <a:tc>
                  <a:txBody>
                    <a:bodyPr/>
                    <a:lstStyle/>
                    <a:p>
                      <a:pPr algn="just" fontAlgn="ctr"/>
                      <a:r>
                        <a:rPr lang="en-US" sz="1300" b="0" u="none" strike="noStrike" dirty="0">
                          <a:solidFill>
                            <a:srgbClr val="000000"/>
                          </a:solidFill>
                          <a:effectLst/>
                        </a:rPr>
                        <a:t>World Bank</a:t>
                      </a:r>
                      <a:endParaRPr lang="en-US" sz="1300" b="0" i="0" u="none" strike="noStrike" dirty="0">
                        <a:solidFill>
                          <a:srgbClr val="000000"/>
                        </a:solidFill>
                        <a:effectLst/>
                        <a:latin typeface="Times New Roman" panose="02020603050405020304" pitchFamily="18" charset="0"/>
                      </a:endParaRPr>
                    </a:p>
                  </a:txBody>
                  <a:tcPr marL="7301" marR="7301" marT="7301" marB="0" anchor="ctr"/>
                </a:tc>
                <a:extLst>
                  <a:ext uri="{0D108BD9-81ED-4DB2-BD59-A6C34878D82A}">
                    <a16:rowId xmlns:a16="http://schemas.microsoft.com/office/drawing/2014/main" val="3444918495"/>
                  </a:ext>
                </a:extLst>
              </a:tr>
              <a:tr h="415144">
                <a:tc>
                  <a:txBody>
                    <a:bodyPr/>
                    <a:lstStyle/>
                    <a:p>
                      <a:pPr algn="ctr" fontAlgn="ctr"/>
                      <a:r>
                        <a:rPr lang="en-US" sz="1300" b="0" i="0" u="none" strike="noStrike" dirty="0">
                          <a:solidFill>
                            <a:srgbClr val="000000"/>
                          </a:solidFill>
                          <a:effectLst/>
                          <a:latin typeface="Times New Roman" panose="02020603050405020304" pitchFamily="18" charset="0"/>
                        </a:rPr>
                        <a:t>TO</a:t>
                      </a:r>
                    </a:p>
                  </a:txBody>
                  <a:tcPr marL="7301" marR="7301" marT="7301" marB="0" anchor="ctr"/>
                </a:tc>
                <a:tc>
                  <a:txBody>
                    <a:bodyPr/>
                    <a:lstStyle/>
                    <a:p>
                      <a:pPr algn="ctr" fontAlgn="ctr"/>
                      <a:r>
                        <a:rPr lang="en-US" sz="1300" b="0" u="none" strike="noStrike" dirty="0">
                          <a:solidFill>
                            <a:srgbClr val="000000"/>
                          </a:solidFill>
                          <a:effectLst/>
                        </a:rPr>
                        <a:t>Trade Openness </a:t>
                      </a:r>
                      <a:endParaRPr lang="en-US" sz="1300" b="0" i="0" u="none" strike="noStrike" dirty="0">
                        <a:solidFill>
                          <a:srgbClr val="000000"/>
                        </a:solidFill>
                        <a:effectLst/>
                        <a:latin typeface="Times New Roman" panose="02020603050405020304" pitchFamily="18" charset="0"/>
                      </a:endParaRPr>
                    </a:p>
                  </a:txBody>
                  <a:tcPr marL="7301" marR="7301" marT="7301" marB="0" anchor="ctr"/>
                </a:tc>
                <a:tc>
                  <a:txBody>
                    <a:bodyPr/>
                    <a:lstStyle/>
                    <a:p>
                      <a:pPr algn="just" fontAlgn="ctr"/>
                      <a:r>
                        <a:rPr lang="en-US" sz="1300" b="0" i="0" u="none" strike="noStrike" dirty="0">
                          <a:solidFill>
                            <a:srgbClr val="202124"/>
                          </a:solidFill>
                          <a:effectLst/>
                          <a:latin typeface="Times New Roman" panose="02020603050405020304" pitchFamily="18" charset="0"/>
                        </a:rPr>
                        <a:t>Value of exports plus value of imports as a </a:t>
                      </a:r>
                      <a:r>
                        <a:rPr lang="en-US" sz="1300" b="0" i="0" u="none" strike="noStrike" dirty="0" err="1">
                          <a:solidFill>
                            <a:srgbClr val="202124"/>
                          </a:solidFill>
                          <a:effectLst/>
                          <a:latin typeface="Times New Roman" panose="02020603050405020304" pitchFamily="18" charset="0"/>
                        </a:rPr>
                        <a:t>propotion</a:t>
                      </a:r>
                      <a:r>
                        <a:rPr lang="en-US" sz="1300" b="0" i="0" u="none" strike="noStrike" dirty="0">
                          <a:solidFill>
                            <a:srgbClr val="202124"/>
                          </a:solidFill>
                          <a:effectLst/>
                          <a:latin typeface="Times New Roman" panose="02020603050405020304" pitchFamily="18" charset="0"/>
                        </a:rPr>
                        <a:t> of GDP</a:t>
                      </a:r>
                    </a:p>
                  </a:txBody>
                  <a:tcPr marL="7301" marR="7301" marT="7301" marB="0" anchor="ctr"/>
                </a:tc>
                <a:tc>
                  <a:txBody>
                    <a:bodyPr/>
                    <a:lstStyle/>
                    <a:p>
                      <a:pPr algn="just" fontAlgn="ctr"/>
                      <a:r>
                        <a:rPr lang="en-US" sz="1300" u="none" strike="noStrike" dirty="0">
                          <a:effectLst/>
                        </a:rPr>
                        <a:t>World Bank</a:t>
                      </a:r>
                      <a:endParaRPr lang="en-US" sz="1300" b="0" i="0" u="none" strike="noStrike" dirty="0">
                        <a:solidFill>
                          <a:srgbClr val="000000"/>
                        </a:solidFill>
                        <a:effectLst/>
                        <a:latin typeface="Times New Roman" panose="02020603050405020304" pitchFamily="18" charset="0"/>
                      </a:endParaRPr>
                    </a:p>
                  </a:txBody>
                  <a:tcPr marL="7301" marR="7301" marT="7301" marB="0" anchor="ctr"/>
                </a:tc>
                <a:extLst>
                  <a:ext uri="{0D108BD9-81ED-4DB2-BD59-A6C34878D82A}">
                    <a16:rowId xmlns:a16="http://schemas.microsoft.com/office/drawing/2014/main" val="43928717"/>
                  </a:ext>
                </a:extLst>
              </a:tr>
              <a:tr h="673036">
                <a:tc>
                  <a:txBody>
                    <a:bodyPr/>
                    <a:lstStyle/>
                    <a:p>
                      <a:pPr algn="ctr" fontAlgn="ctr"/>
                      <a:r>
                        <a:rPr lang="en-US" sz="1300" b="0" u="none" strike="noStrike" dirty="0">
                          <a:solidFill>
                            <a:srgbClr val="000000"/>
                          </a:solidFill>
                          <a:effectLst/>
                        </a:rPr>
                        <a:t>FDI</a:t>
                      </a:r>
                      <a:endParaRPr lang="en-US" sz="1300" b="0" i="0" u="none" strike="noStrike" dirty="0">
                        <a:solidFill>
                          <a:srgbClr val="000000"/>
                        </a:solidFill>
                        <a:effectLst/>
                        <a:latin typeface="Times New Roman" panose="02020603050405020304" pitchFamily="18" charset="0"/>
                      </a:endParaRPr>
                    </a:p>
                  </a:txBody>
                  <a:tcPr marL="7301" marR="7301" marT="7301" marB="0" anchor="ctr"/>
                </a:tc>
                <a:tc>
                  <a:txBody>
                    <a:bodyPr/>
                    <a:lstStyle/>
                    <a:p>
                      <a:pPr algn="ctr" fontAlgn="ctr"/>
                      <a:r>
                        <a:rPr lang="en-US" sz="1300" b="0" u="none" strike="noStrike" dirty="0">
                          <a:solidFill>
                            <a:srgbClr val="000000"/>
                          </a:solidFill>
                          <a:effectLst/>
                        </a:rPr>
                        <a:t>Foreign Direct Investment</a:t>
                      </a:r>
                      <a:endParaRPr lang="en-US" sz="1300" b="0" i="0" u="none" strike="noStrike" dirty="0">
                        <a:solidFill>
                          <a:srgbClr val="000000"/>
                        </a:solidFill>
                        <a:effectLst/>
                        <a:latin typeface="Times New Roman" panose="02020603050405020304" pitchFamily="18" charset="0"/>
                      </a:endParaRPr>
                    </a:p>
                  </a:txBody>
                  <a:tcPr marL="7301" marR="7301" marT="7301" marB="0" anchor="ctr"/>
                </a:tc>
                <a:tc>
                  <a:txBody>
                    <a:bodyPr/>
                    <a:lstStyle/>
                    <a:p>
                      <a:pPr algn="just" fontAlgn="ctr"/>
                      <a:r>
                        <a:rPr lang="en-US" sz="1300" b="0" i="0" u="none" strike="noStrike" dirty="0">
                          <a:solidFill>
                            <a:srgbClr val="202124"/>
                          </a:solidFill>
                          <a:effectLst/>
                          <a:latin typeface="Times New Roman" panose="02020603050405020304" pitchFamily="18" charset="0"/>
                        </a:rPr>
                        <a:t>Net Inflows</a:t>
                      </a:r>
                    </a:p>
                  </a:txBody>
                  <a:tcPr marL="7301" marR="7301" marT="7301" marB="0" anchor="ctr"/>
                </a:tc>
                <a:tc>
                  <a:txBody>
                    <a:bodyPr/>
                    <a:lstStyle/>
                    <a:p>
                      <a:pPr algn="just" fontAlgn="ctr"/>
                      <a:r>
                        <a:rPr lang="en-US" sz="1300" u="none" strike="noStrike" dirty="0">
                          <a:effectLst/>
                        </a:rPr>
                        <a:t>World Bank</a:t>
                      </a:r>
                      <a:endParaRPr lang="en-US" sz="1300" b="0" i="0" u="none" strike="noStrike" dirty="0">
                        <a:solidFill>
                          <a:srgbClr val="000000"/>
                        </a:solidFill>
                        <a:effectLst/>
                        <a:latin typeface="Times New Roman" panose="02020603050405020304" pitchFamily="18" charset="0"/>
                      </a:endParaRPr>
                    </a:p>
                  </a:txBody>
                  <a:tcPr marL="7301" marR="7301" marT="7301" marB="0" anchor="ctr"/>
                </a:tc>
                <a:extLst>
                  <a:ext uri="{0D108BD9-81ED-4DB2-BD59-A6C34878D82A}">
                    <a16:rowId xmlns:a16="http://schemas.microsoft.com/office/drawing/2014/main" val="553709876"/>
                  </a:ext>
                </a:extLst>
              </a:tr>
              <a:tr h="371113">
                <a:tc>
                  <a:txBody>
                    <a:bodyPr/>
                    <a:lstStyle/>
                    <a:p>
                      <a:pPr algn="ctr" fontAlgn="ctr"/>
                      <a:r>
                        <a:rPr lang="en-US" sz="1300" b="0" u="none" strike="noStrike" dirty="0">
                          <a:solidFill>
                            <a:srgbClr val="000000"/>
                          </a:solidFill>
                          <a:effectLst/>
                        </a:rPr>
                        <a:t>LR</a:t>
                      </a:r>
                      <a:endParaRPr lang="en-US" sz="1300" b="0" i="0" u="none" strike="noStrike" dirty="0">
                        <a:solidFill>
                          <a:srgbClr val="000000"/>
                        </a:solidFill>
                        <a:effectLst/>
                        <a:latin typeface="Times New Roman" panose="02020603050405020304" pitchFamily="18" charset="0"/>
                      </a:endParaRPr>
                    </a:p>
                  </a:txBody>
                  <a:tcPr marL="7301" marR="7301" marT="7301" marB="0" anchor="ctr"/>
                </a:tc>
                <a:tc>
                  <a:txBody>
                    <a:bodyPr/>
                    <a:lstStyle/>
                    <a:p>
                      <a:pPr algn="ctr" fontAlgn="ctr"/>
                      <a:r>
                        <a:rPr lang="en-US" sz="1300" b="0" u="none" strike="noStrike" dirty="0">
                          <a:solidFill>
                            <a:srgbClr val="000000"/>
                          </a:solidFill>
                          <a:effectLst/>
                        </a:rPr>
                        <a:t>Literacy Rate</a:t>
                      </a:r>
                      <a:endParaRPr lang="en-US" sz="1300" b="0" i="0" u="none" strike="noStrike" dirty="0">
                        <a:solidFill>
                          <a:srgbClr val="000000"/>
                        </a:solidFill>
                        <a:effectLst/>
                        <a:latin typeface="Times New Roman" panose="02020603050405020304" pitchFamily="18" charset="0"/>
                      </a:endParaRPr>
                    </a:p>
                  </a:txBody>
                  <a:tcPr marL="7301" marR="7301" marT="7301" marB="0" anchor="ctr"/>
                </a:tc>
                <a:tc>
                  <a:txBody>
                    <a:bodyPr/>
                    <a:lstStyle/>
                    <a:p>
                      <a:pPr algn="just" fontAlgn="ctr"/>
                      <a:r>
                        <a:rPr lang="en-US" sz="1300" b="0" i="0" u="none" strike="noStrike" dirty="0">
                          <a:solidFill>
                            <a:srgbClr val="202124"/>
                          </a:solidFill>
                          <a:effectLst/>
                          <a:latin typeface="Times New Roman" panose="02020603050405020304" pitchFamily="18" charset="0"/>
                        </a:rPr>
                        <a:t>Percentage of people ages 15 and above who can do basic reading</a:t>
                      </a:r>
                    </a:p>
                    <a:p>
                      <a:pPr algn="just" fontAlgn="ctr"/>
                      <a:r>
                        <a:rPr lang="en-US" sz="1300" b="0" i="0" u="none" strike="noStrike" dirty="0">
                          <a:solidFill>
                            <a:srgbClr val="202124"/>
                          </a:solidFill>
                          <a:effectLst/>
                          <a:latin typeface="Times New Roman" panose="02020603050405020304" pitchFamily="18" charset="0"/>
                        </a:rPr>
                        <a:t>and writing</a:t>
                      </a:r>
                    </a:p>
                  </a:txBody>
                  <a:tcPr marL="7301" marR="7301" marT="7301" marB="0" anchor="ctr"/>
                </a:tc>
                <a:tc>
                  <a:txBody>
                    <a:bodyPr/>
                    <a:lstStyle/>
                    <a:p>
                      <a:pPr algn="just" fontAlgn="ctr"/>
                      <a:r>
                        <a:rPr lang="en-US" sz="1300" b="0" u="none" strike="noStrike" dirty="0">
                          <a:solidFill>
                            <a:srgbClr val="000000"/>
                          </a:solidFill>
                          <a:effectLst/>
                        </a:rPr>
                        <a:t>World Bank/UNESCO</a:t>
                      </a:r>
                      <a:endParaRPr lang="en-US" sz="1300" b="0" i="0" u="none" strike="noStrike" dirty="0">
                        <a:solidFill>
                          <a:srgbClr val="000000"/>
                        </a:solidFill>
                        <a:effectLst/>
                        <a:latin typeface="Times New Roman" panose="02020603050405020304" pitchFamily="18" charset="0"/>
                      </a:endParaRPr>
                    </a:p>
                  </a:txBody>
                  <a:tcPr marL="7301" marR="7301" marT="7301" marB="0" anchor="ctr"/>
                </a:tc>
                <a:extLst>
                  <a:ext uri="{0D108BD9-81ED-4DB2-BD59-A6C34878D82A}">
                    <a16:rowId xmlns:a16="http://schemas.microsoft.com/office/drawing/2014/main" val="3524027849"/>
                  </a:ext>
                </a:extLst>
              </a:tr>
              <a:tr h="434013">
                <a:tc>
                  <a:txBody>
                    <a:bodyPr/>
                    <a:lstStyle/>
                    <a:p>
                      <a:pPr algn="ctr" fontAlgn="ctr"/>
                      <a:r>
                        <a:rPr lang="en-US" sz="1300" b="0" u="none" strike="noStrike" dirty="0">
                          <a:solidFill>
                            <a:srgbClr val="000000"/>
                          </a:solidFill>
                          <a:effectLst/>
                        </a:rPr>
                        <a:t>MS</a:t>
                      </a:r>
                      <a:endParaRPr lang="en-US" sz="1300" b="0" i="0" u="none" strike="noStrike" dirty="0">
                        <a:solidFill>
                          <a:srgbClr val="000000"/>
                        </a:solidFill>
                        <a:effectLst/>
                        <a:latin typeface="Times New Roman" panose="02020603050405020304" pitchFamily="18" charset="0"/>
                      </a:endParaRPr>
                    </a:p>
                  </a:txBody>
                  <a:tcPr marL="7301" marR="7301" marT="7301" marB="0" anchor="ctr"/>
                </a:tc>
                <a:tc>
                  <a:txBody>
                    <a:bodyPr/>
                    <a:lstStyle/>
                    <a:p>
                      <a:pPr algn="ctr" fontAlgn="ctr"/>
                      <a:r>
                        <a:rPr lang="en-US" sz="1300" b="0" u="none" strike="noStrike" dirty="0">
                          <a:solidFill>
                            <a:srgbClr val="000000"/>
                          </a:solidFill>
                          <a:effectLst/>
                        </a:rPr>
                        <a:t>Money Supply</a:t>
                      </a:r>
                      <a:endParaRPr lang="en-US" sz="1300" b="0" i="0" u="none" strike="noStrike" dirty="0">
                        <a:solidFill>
                          <a:srgbClr val="000000"/>
                        </a:solidFill>
                        <a:effectLst/>
                        <a:latin typeface="Times New Roman" panose="02020603050405020304" pitchFamily="18" charset="0"/>
                      </a:endParaRPr>
                    </a:p>
                  </a:txBody>
                  <a:tcPr marL="7301" marR="7301" marT="7301" marB="0" anchor="ctr"/>
                </a:tc>
                <a:tc>
                  <a:txBody>
                    <a:bodyPr/>
                    <a:lstStyle/>
                    <a:p>
                      <a:pPr algn="just" fontAlgn="ctr"/>
                      <a:r>
                        <a:rPr lang="en-US" sz="1400" b="0" i="0" u="none" strike="noStrike" dirty="0">
                          <a:solidFill>
                            <a:srgbClr val="202124"/>
                          </a:solidFill>
                          <a:effectLst/>
                          <a:latin typeface="Times New Roman" panose="02020603050405020304" pitchFamily="18" charset="0"/>
                        </a:rPr>
                        <a:t>The sum of currency in circulation and reserve balances</a:t>
                      </a:r>
                    </a:p>
                  </a:txBody>
                  <a:tcPr marL="7620" marR="7620" marT="7620" marB="0" anchor="ctr"/>
                </a:tc>
                <a:tc>
                  <a:txBody>
                    <a:bodyPr/>
                    <a:lstStyle/>
                    <a:p>
                      <a:pPr algn="just" fontAlgn="ctr"/>
                      <a:r>
                        <a:rPr lang="en-US" sz="1300" u="none" strike="noStrike" dirty="0">
                          <a:effectLst/>
                        </a:rPr>
                        <a:t>World Bank</a:t>
                      </a:r>
                      <a:endParaRPr lang="en-US" sz="1300" b="0" i="0" u="none" strike="noStrike" dirty="0">
                        <a:solidFill>
                          <a:srgbClr val="000000"/>
                        </a:solidFill>
                        <a:effectLst/>
                        <a:latin typeface="Times New Roman" panose="02020603050405020304" pitchFamily="18" charset="0"/>
                      </a:endParaRPr>
                    </a:p>
                  </a:txBody>
                  <a:tcPr marL="7301" marR="7301" marT="7301" marB="0" anchor="ctr"/>
                </a:tc>
                <a:extLst>
                  <a:ext uri="{0D108BD9-81ED-4DB2-BD59-A6C34878D82A}">
                    <a16:rowId xmlns:a16="http://schemas.microsoft.com/office/drawing/2014/main" val="2312022323"/>
                  </a:ext>
                </a:extLst>
              </a:tr>
            </a:tbl>
          </a:graphicData>
        </a:graphic>
      </p:graphicFrame>
      <p:graphicFrame>
        <p:nvGraphicFramePr>
          <p:cNvPr id="13" name="Table 12">
            <a:extLst>
              <a:ext uri="{FF2B5EF4-FFF2-40B4-BE49-F238E27FC236}">
                <a16:creationId xmlns:a16="http://schemas.microsoft.com/office/drawing/2014/main" id="{E85370AD-1AE1-0F7D-57B8-874B54B4A8ED}"/>
              </a:ext>
            </a:extLst>
          </p:cNvPr>
          <p:cNvGraphicFramePr>
            <a:graphicFrameLocks noGrp="1"/>
          </p:cNvGraphicFramePr>
          <p:nvPr>
            <p:extLst>
              <p:ext uri="{D42A27DB-BD31-4B8C-83A1-F6EECF244321}">
                <p14:modId xmlns:p14="http://schemas.microsoft.com/office/powerpoint/2010/main" val="334903663"/>
              </p:ext>
            </p:extLst>
          </p:nvPr>
        </p:nvGraphicFramePr>
        <p:xfrm>
          <a:off x="8061960" y="596292"/>
          <a:ext cx="3568566" cy="1217924"/>
        </p:xfrm>
        <a:graphic>
          <a:graphicData uri="http://schemas.openxmlformats.org/drawingml/2006/table">
            <a:tbl>
              <a:tblPr>
                <a:tableStyleId>{5940675A-B579-460E-94D1-54222C63F5DA}</a:tableStyleId>
              </a:tblPr>
              <a:tblGrid>
                <a:gridCol w="1266421">
                  <a:extLst>
                    <a:ext uri="{9D8B030D-6E8A-4147-A177-3AD203B41FA5}">
                      <a16:colId xmlns:a16="http://schemas.microsoft.com/office/drawing/2014/main" val="1521806231"/>
                    </a:ext>
                  </a:extLst>
                </a:gridCol>
                <a:gridCol w="2302145">
                  <a:extLst>
                    <a:ext uri="{9D8B030D-6E8A-4147-A177-3AD203B41FA5}">
                      <a16:colId xmlns:a16="http://schemas.microsoft.com/office/drawing/2014/main" val="2507174871"/>
                    </a:ext>
                  </a:extLst>
                </a:gridCol>
              </a:tblGrid>
              <a:tr h="207061">
                <a:tc>
                  <a:txBody>
                    <a:bodyPr/>
                    <a:lstStyle/>
                    <a:p>
                      <a:pPr algn="ctr" fontAlgn="ctr"/>
                      <a:r>
                        <a:rPr lang="en-US" sz="1800" b="1" i="0" u="none" strike="noStrike" dirty="0">
                          <a:solidFill>
                            <a:srgbClr val="000000"/>
                          </a:solidFill>
                          <a:effectLst/>
                          <a:latin typeface="Times New Roman" panose="02020603050405020304" pitchFamily="18" charset="0"/>
                        </a:rPr>
                        <a:t>Variable</a:t>
                      </a:r>
                    </a:p>
                  </a:txBody>
                  <a:tcPr marL="7301" marR="7301" marT="7301" marB="0" anchor="ctr"/>
                </a:tc>
                <a:tc>
                  <a:txBody>
                    <a:bodyPr/>
                    <a:lstStyle/>
                    <a:p>
                      <a:pPr algn="ctr" fontAlgn="ctr"/>
                      <a:r>
                        <a:rPr lang="en-US" sz="1800" b="1" i="0" u="none" strike="noStrike" dirty="0">
                          <a:solidFill>
                            <a:srgbClr val="000000"/>
                          </a:solidFill>
                          <a:effectLst/>
                          <a:latin typeface="Times New Roman" panose="02020603050405020304" pitchFamily="18" charset="0"/>
                        </a:rPr>
                        <a:t>Description</a:t>
                      </a:r>
                    </a:p>
                  </a:txBody>
                  <a:tcPr marL="7301" marR="7301" marT="7301" marB="0" anchor="ctr"/>
                </a:tc>
                <a:extLst>
                  <a:ext uri="{0D108BD9-81ED-4DB2-BD59-A6C34878D82A}">
                    <a16:rowId xmlns:a16="http://schemas.microsoft.com/office/drawing/2014/main" val="3619180857"/>
                  </a:ext>
                </a:extLst>
              </a:tr>
              <a:tr h="229472">
                <a:tc>
                  <a:txBody>
                    <a:bodyPr/>
                    <a:lstStyle/>
                    <a:p>
                      <a:pPr algn="ctr" fontAlgn="ctr"/>
                      <a:r>
                        <a:rPr lang="en-US" sz="2000" b="0" i="0" u="none" strike="noStrike" dirty="0" err="1">
                          <a:solidFill>
                            <a:srgbClr val="000000"/>
                          </a:solidFill>
                          <a:effectLst/>
                          <a:latin typeface="Times New Roman" panose="02020603050405020304" pitchFamily="18" charset="0"/>
                        </a:rPr>
                        <a:t>i</a:t>
                      </a:r>
                      <a:endParaRPr lang="en-US" sz="2000" b="0" i="0" u="none" strike="noStrike" dirty="0">
                        <a:solidFill>
                          <a:srgbClr val="000000"/>
                        </a:solidFill>
                        <a:effectLst/>
                        <a:latin typeface="Times New Roman" panose="02020603050405020304" pitchFamily="18" charset="0"/>
                      </a:endParaRPr>
                    </a:p>
                  </a:txBody>
                  <a:tcPr marL="7301" marR="7301" marT="7301" marB="0" anchor="ctr"/>
                </a:tc>
                <a:tc>
                  <a:txBody>
                    <a:bodyPr/>
                    <a:lstStyle/>
                    <a:p>
                      <a:pPr algn="ctr" fontAlgn="ctr"/>
                      <a:r>
                        <a:rPr lang="en-US" sz="2000" b="0" i="0" u="none" strike="noStrike" dirty="0">
                          <a:solidFill>
                            <a:srgbClr val="000000"/>
                          </a:solidFill>
                          <a:effectLst/>
                          <a:latin typeface="Times New Roman" panose="02020603050405020304" pitchFamily="18" charset="0"/>
                        </a:rPr>
                        <a:t>Country</a:t>
                      </a:r>
                    </a:p>
                  </a:txBody>
                  <a:tcPr marL="7301" marR="7301" marT="7301" marB="0" anchor="ctr"/>
                </a:tc>
                <a:extLst>
                  <a:ext uri="{0D108BD9-81ED-4DB2-BD59-A6C34878D82A}">
                    <a16:rowId xmlns:a16="http://schemas.microsoft.com/office/drawing/2014/main" val="2359239878"/>
                  </a:ext>
                </a:extLst>
              </a:tr>
              <a:tr h="229472">
                <a:tc>
                  <a:txBody>
                    <a:bodyPr/>
                    <a:lstStyle/>
                    <a:p>
                      <a:pPr algn="ctr" fontAlgn="ctr"/>
                      <a:r>
                        <a:rPr lang="en-US" sz="2000" b="0" i="0" u="none" strike="noStrike" dirty="0">
                          <a:solidFill>
                            <a:srgbClr val="000000"/>
                          </a:solidFill>
                          <a:effectLst/>
                          <a:latin typeface="Times New Roman" panose="02020603050405020304" pitchFamily="18" charset="0"/>
                        </a:rPr>
                        <a:t>t</a:t>
                      </a:r>
                    </a:p>
                  </a:txBody>
                  <a:tcPr marL="7301" marR="7301" marT="7301" marB="0" anchor="ctr"/>
                </a:tc>
                <a:tc>
                  <a:txBody>
                    <a:bodyPr/>
                    <a:lstStyle/>
                    <a:p>
                      <a:pPr algn="ctr" fontAlgn="ctr"/>
                      <a:r>
                        <a:rPr lang="en-US" sz="2000" b="0" i="0" u="none" strike="noStrike" dirty="0">
                          <a:solidFill>
                            <a:srgbClr val="000000"/>
                          </a:solidFill>
                          <a:effectLst/>
                          <a:latin typeface="Times New Roman" panose="02020603050405020304" pitchFamily="18" charset="0"/>
                        </a:rPr>
                        <a:t>Time</a:t>
                      </a:r>
                    </a:p>
                  </a:txBody>
                  <a:tcPr marL="7301" marR="7301" marT="7301" marB="0" anchor="ctr"/>
                </a:tc>
                <a:extLst>
                  <a:ext uri="{0D108BD9-81ED-4DB2-BD59-A6C34878D82A}">
                    <a16:rowId xmlns:a16="http://schemas.microsoft.com/office/drawing/2014/main" val="2970264400"/>
                  </a:ext>
                </a:extLst>
              </a:tr>
              <a:tr h="22947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2000" b="0" dirty="0">
                          <a:effectLst/>
                          <a:latin typeface="Times New Roman" panose="02020603050405020304" pitchFamily="18" charset="0"/>
                          <a:ea typeface="Calibri" panose="020F0502020204030204" pitchFamily="34" charset="0"/>
                          <a:cs typeface="Times New Roman" panose="02020603050405020304" pitchFamily="18" charset="0"/>
                        </a:rPr>
                        <a:t>µ</a:t>
                      </a:r>
                      <a:endParaRPr lang="en-US" sz="2000" b="0" dirty="0">
                        <a:latin typeface="Times New Roman" panose="02020603050405020304" pitchFamily="18" charset="0"/>
                        <a:ea typeface="Calibri" panose="020F0502020204030204" pitchFamily="34" charset="0"/>
                        <a:cs typeface="Times New Roman" panose="02020603050405020304" pitchFamily="18" charset="0"/>
                      </a:endParaRPr>
                    </a:p>
                  </a:txBody>
                  <a:tcPr marL="7301" marR="7301" marT="7301" marB="0" anchor="ctr"/>
                </a:tc>
                <a:tc>
                  <a:txBody>
                    <a:bodyPr/>
                    <a:lstStyle/>
                    <a:p>
                      <a:pPr algn="ctr" fontAlgn="ctr"/>
                      <a:r>
                        <a:rPr lang="en-US" sz="2000" b="0" i="0" u="none" strike="noStrike" dirty="0">
                          <a:solidFill>
                            <a:srgbClr val="000000"/>
                          </a:solidFill>
                          <a:effectLst/>
                          <a:latin typeface="Times New Roman" panose="02020603050405020304" pitchFamily="18" charset="0"/>
                        </a:rPr>
                        <a:t>Error Term</a:t>
                      </a:r>
                    </a:p>
                  </a:txBody>
                  <a:tcPr marL="7301" marR="7301" marT="7301" marB="0" anchor="ctr"/>
                </a:tc>
                <a:extLst>
                  <a:ext uri="{0D108BD9-81ED-4DB2-BD59-A6C34878D82A}">
                    <a16:rowId xmlns:a16="http://schemas.microsoft.com/office/drawing/2014/main" val="205351017"/>
                  </a:ext>
                </a:extLst>
              </a:tr>
            </a:tbl>
          </a:graphicData>
        </a:graphic>
      </p:graphicFrame>
    </p:spTree>
    <p:extLst>
      <p:ext uri="{BB962C8B-B14F-4D97-AF65-F5344CB8AC3E}">
        <p14:creationId xmlns:p14="http://schemas.microsoft.com/office/powerpoint/2010/main" val="234593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227A2-0683-35E9-6B80-C665C2E93236}"/>
              </a:ext>
            </a:extLst>
          </p:cNvPr>
          <p:cNvSpPr>
            <a:spLocks noGrp="1"/>
          </p:cNvSpPr>
          <p:nvPr>
            <p:ph type="title"/>
          </p:nvPr>
        </p:nvSpPr>
        <p:spPr/>
        <p:txBody>
          <a:bodyPr/>
          <a:lstStyle/>
          <a:p>
            <a:r>
              <a:rPr lang="en-US" dirty="0"/>
              <a:t>Expected signs </a:t>
            </a:r>
            <a:endParaRPr lang="en-AE" dirty="0"/>
          </a:p>
        </p:txBody>
      </p:sp>
      <p:graphicFrame>
        <p:nvGraphicFramePr>
          <p:cNvPr id="4" name="Table 4">
            <a:extLst>
              <a:ext uri="{FF2B5EF4-FFF2-40B4-BE49-F238E27FC236}">
                <a16:creationId xmlns:a16="http://schemas.microsoft.com/office/drawing/2014/main" id="{C3B7FF36-CEFB-3271-BF1D-26D27A44B0AD}"/>
              </a:ext>
            </a:extLst>
          </p:cNvPr>
          <p:cNvGraphicFramePr>
            <a:graphicFrameLocks noGrp="1"/>
          </p:cNvGraphicFramePr>
          <p:nvPr>
            <p:ph idx="1"/>
            <p:extLst>
              <p:ext uri="{D42A27DB-BD31-4B8C-83A1-F6EECF244321}">
                <p14:modId xmlns:p14="http://schemas.microsoft.com/office/powerpoint/2010/main" val="362833796"/>
              </p:ext>
            </p:extLst>
          </p:nvPr>
        </p:nvGraphicFramePr>
        <p:xfrm>
          <a:off x="838200" y="2084705"/>
          <a:ext cx="10515600" cy="3950334"/>
        </p:xfrm>
        <a:graphic>
          <a:graphicData uri="http://schemas.openxmlformats.org/drawingml/2006/table">
            <a:tbl>
              <a:tblPr firstRow="1" bandRow="1">
                <a:tableStyleId>{7E9639D4-E3E2-4D34-9284-5A2195B3D0D7}</a:tableStyleId>
              </a:tblPr>
              <a:tblGrid>
                <a:gridCol w="5257800">
                  <a:extLst>
                    <a:ext uri="{9D8B030D-6E8A-4147-A177-3AD203B41FA5}">
                      <a16:colId xmlns:a16="http://schemas.microsoft.com/office/drawing/2014/main" val="2144334824"/>
                    </a:ext>
                  </a:extLst>
                </a:gridCol>
                <a:gridCol w="5257800">
                  <a:extLst>
                    <a:ext uri="{9D8B030D-6E8A-4147-A177-3AD203B41FA5}">
                      <a16:colId xmlns:a16="http://schemas.microsoft.com/office/drawing/2014/main" val="4168469989"/>
                    </a:ext>
                  </a:extLst>
                </a:gridCol>
              </a:tblGrid>
              <a:tr h="406734">
                <a:tc>
                  <a:txBody>
                    <a:bodyPr/>
                    <a:lstStyle/>
                    <a:p>
                      <a:pPr algn="ctr"/>
                      <a:r>
                        <a:rPr lang="en-US" dirty="0">
                          <a:solidFill>
                            <a:schemeClr val="tx1"/>
                          </a:solidFill>
                        </a:rPr>
                        <a:t>Independent Variables</a:t>
                      </a:r>
                      <a:endParaRPr lang="en-A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Expected Sign</a:t>
                      </a:r>
                      <a:endParaRPr lang="en-A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5273477"/>
                  </a:ext>
                </a:extLst>
              </a:tr>
              <a:tr h="406734">
                <a:tc>
                  <a:txBody>
                    <a:bodyPr/>
                    <a:lstStyle/>
                    <a:p>
                      <a:r>
                        <a:rPr lang="en-US" dirty="0">
                          <a:solidFill>
                            <a:schemeClr val="tx1"/>
                          </a:solidFill>
                        </a:rPr>
                        <a:t>Inflation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Expected Sign (+), (Akpan et al., 2011)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5093411"/>
                  </a:ext>
                </a:extLst>
              </a:tr>
              <a:tr h="406734">
                <a:tc>
                  <a:txBody>
                    <a:bodyPr/>
                    <a:lstStyle/>
                    <a:p>
                      <a:r>
                        <a:rPr lang="en-US" dirty="0">
                          <a:solidFill>
                            <a:schemeClr val="tx1"/>
                          </a:solidFill>
                        </a:rPr>
                        <a:t>Exchange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Expected Sign (+), (Akpan et al., 2011)</a:t>
                      </a:r>
                      <a:endParaRPr lang="en-PK" dirty="0">
                        <a:solidFill>
                          <a:schemeClr val="tx1"/>
                        </a:solidFill>
                        <a:effectLst/>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084684"/>
                  </a:ext>
                </a:extLst>
              </a:tr>
              <a:tr h="401162">
                <a:tc>
                  <a:txBody>
                    <a:bodyPr/>
                    <a:lstStyle/>
                    <a:p>
                      <a:r>
                        <a:rPr lang="en-US" dirty="0">
                          <a:solidFill>
                            <a:schemeClr val="tx1"/>
                          </a:solidFill>
                        </a:rPr>
                        <a:t>Government Expenditure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Expected Sign (+), (Vieira et al., 2011)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1237404"/>
                  </a:ext>
                </a:extLst>
              </a:tr>
              <a:tr h="406734">
                <a:tc>
                  <a:txBody>
                    <a:bodyPr/>
                    <a:lstStyle/>
                    <a:p>
                      <a:r>
                        <a:rPr lang="en-US" dirty="0">
                          <a:solidFill>
                            <a:schemeClr val="tx1"/>
                          </a:solidFill>
                        </a:rPr>
                        <a:t>Gross Fixed Capital 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Expected Sign (+), (</a:t>
                      </a:r>
                      <a:r>
                        <a:rPr lang="en-US" dirty="0" err="1">
                          <a:solidFill>
                            <a:schemeClr val="tx1"/>
                          </a:solidFill>
                        </a:rPr>
                        <a:t>Morina</a:t>
                      </a:r>
                      <a:r>
                        <a:rPr lang="en-US" dirty="0">
                          <a:solidFill>
                            <a:schemeClr val="tx1"/>
                          </a:solidFill>
                        </a:rPr>
                        <a:t> et al., 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9530074"/>
                  </a:ext>
                </a:extLst>
              </a:tr>
              <a:tr h="406734">
                <a:tc>
                  <a:txBody>
                    <a:bodyPr/>
                    <a:lstStyle/>
                    <a:p>
                      <a:r>
                        <a:rPr lang="en-US" dirty="0">
                          <a:solidFill>
                            <a:schemeClr val="tx1"/>
                          </a:solidFill>
                        </a:rPr>
                        <a:t>Trade Openness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Expected Sign (+), (</a:t>
                      </a:r>
                      <a:r>
                        <a:rPr lang="en-US" dirty="0" err="1">
                          <a:solidFill>
                            <a:schemeClr val="tx1"/>
                          </a:solidFill>
                        </a:rPr>
                        <a:t>Morina</a:t>
                      </a:r>
                      <a:r>
                        <a:rPr lang="en-US" dirty="0">
                          <a:solidFill>
                            <a:schemeClr val="tx1"/>
                          </a:solidFill>
                        </a:rPr>
                        <a:t> et al., 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033026"/>
                  </a:ext>
                </a:extLst>
              </a:tr>
              <a:tr h="406734">
                <a:tc>
                  <a:txBody>
                    <a:bodyPr/>
                    <a:lstStyle/>
                    <a:p>
                      <a:r>
                        <a:rPr lang="en-US" dirty="0">
                          <a:solidFill>
                            <a:schemeClr val="tx1"/>
                          </a:solidFill>
                        </a:rPr>
                        <a:t>Foreign Direct Investment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Expected Sign (+), (Kong,2021)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7441798"/>
                  </a:ext>
                </a:extLst>
              </a:tr>
              <a:tr h="702034">
                <a:tc>
                  <a:txBody>
                    <a:bodyPr/>
                    <a:lstStyle/>
                    <a:p>
                      <a:r>
                        <a:rPr lang="en-US" dirty="0">
                          <a:solidFill>
                            <a:schemeClr val="tx1"/>
                          </a:solidFill>
                        </a:rPr>
                        <a:t>Literacy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Expected Sign (+), ("Literacy rate | UNESCO UIS",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6394484"/>
                  </a:ext>
                </a:extLst>
              </a:tr>
              <a:tr h="406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Money Supply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Expected Sign (+), (Akpan et al., 2011)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6821057"/>
                  </a:ext>
                </a:extLst>
              </a:tr>
            </a:tbl>
          </a:graphicData>
        </a:graphic>
      </p:graphicFrame>
    </p:spTree>
    <p:extLst>
      <p:ext uri="{BB962C8B-B14F-4D97-AF65-F5344CB8AC3E}">
        <p14:creationId xmlns:p14="http://schemas.microsoft.com/office/powerpoint/2010/main" val="3890962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4973F-84E1-27A4-C7B7-3FBE6C2DA66D}"/>
              </a:ext>
            </a:extLst>
          </p:cNvPr>
          <p:cNvSpPr>
            <a:spLocks noGrp="1"/>
          </p:cNvSpPr>
          <p:nvPr>
            <p:ph type="ctrTitle"/>
          </p:nvPr>
        </p:nvSpPr>
        <p:spPr/>
        <p:txBody>
          <a:bodyPr/>
          <a:lstStyle/>
          <a:p>
            <a:r>
              <a:rPr lang="en-US" dirty="0"/>
              <a:t>Thankyou!</a:t>
            </a:r>
            <a:endParaRPr lang="en-AE" dirty="0"/>
          </a:p>
        </p:txBody>
      </p:sp>
      <p:sp>
        <p:nvSpPr>
          <p:cNvPr id="3" name="Subtitle 2">
            <a:extLst>
              <a:ext uri="{FF2B5EF4-FFF2-40B4-BE49-F238E27FC236}">
                <a16:creationId xmlns:a16="http://schemas.microsoft.com/office/drawing/2014/main" id="{FB82018D-3E08-3AE3-7C3D-DA2E6DB07FE1}"/>
              </a:ext>
            </a:extLst>
          </p:cNvPr>
          <p:cNvSpPr>
            <a:spLocks noGrp="1"/>
          </p:cNvSpPr>
          <p:nvPr>
            <p:ph type="subTitle" idx="1"/>
          </p:nvPr>
        </p:nvSpPr>
        <p:spPr/>
        <p:txBody>
          <a:bodyPr/>
          <a:lstStyle/>
          <a:p>
            <a:endParaRPr lang="en-AE" dirty="0"/>
          </a:p>
        </p:txBody>
      </p:sp>
    </p:spTree>
    <p:extLst>
      <p:ext uri="{BB962C8B-B14F-4D97-AF65-F5344CB8AC3E}">
        <p14:creationId xmlns:p14="http://schemas.microsoft.com/office/powerpoint/2010/main" val="1280267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1005</Words>
  <Application>Microsoft Office PowerPoint</Application>
  <PresentationFormat>Widescreen</PresentationFormat>
  <Paragraphs>117</Paragraphs>
  <Slides>9</Slides>
  <Notes>4</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Impact of Exchange Rate Volatility and Inflation on Economic Growth</vt:lpstr>
      <vt:lpstr>Introduction</vt:lpstr>
      <vt:lpstr>Elements of Research Design</vt:lpstr>
      <vt:lpstr>Theoretical Review</vt:lpstr>
      <vt:lpstr>Theoretical Review</vt:lpstr>
      <vt:lpstr>Theoretical Review</vt:lpstr>
      <vt:lpstr>Theoretical Framework</vt:lpstr>
      <vt:lpstr>Expected signs </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Mirza Kashif</cp:lastModifiedBy>
  <cp:revision>24</cp:revision>
  <dcterms:created xsi:type="dcterms:W3CDTF">2022-12-11T07:52:19Z</dcterms:created>
  <dcterms:modified xsi:type="dcterms:W3CDTF">2022-12-12T02:18:48Z</dcterms:modified>
</cp:coreProperties>
</file>