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79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9059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4002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2061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6620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8172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5824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510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027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5377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BCAD085-E8A6-8845-BD4E-CB4CCA059FC4}"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5237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488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8410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2015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7597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BCAD085-E8A6-8845-BD4E-CB4CCA059FC4}"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990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BCAD085-E8A6-8845-BD4E-CB4CCA059FC4}"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217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5/15/2025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82618205"/>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H="1">
            <a:off x="-1499016" y="1816168"/>
            <a:ext cx="45719" cy="45719"/>
          </a:xfrm>
        </p:spPr>
        <p:txBody>
          <a:bodyPr/>
          <a:lstStyle/>
          <a:p>
            <a:r>
              <a:rPr lang="tr-TR" dirty="0"/>
              <a:t>.</a:t>
            </a:r>
            <a:endParaRPr dirty="0"/>
          </a:p>
        </p:txBody>
      </p:sp>
      <p:sp>
        <p:nvSpPr>
          <p:cNvPr id="3" name="Subtitle 2"/>
          <p:cNvSpPr>
            <a:spLocks noGrp="1"/>
          </p:cNvSpPr>
          <p:nvPr>
            <p:ph type="subTitle" idx="1"/>
          </p:nvPr>
        </p:nvSpPr>
        <p:spPr>
          <a:xfrm>
            <a:off x="249563" y="1133555"/>
            <a:ext cx="5826719" cy="1096899"/>
          </a:xfrm>
        </p:spPr>
        <p:txBody>
          <a:bodyPr>
            <a:noAutofit/>
          </a:bodyPr>
          <a:lstStyle/>
          <a:p>
            <a:r>
              <a:rPr lang="tr-TR" sz="2800" dirty="0">
                <a:solidFill>
                  <a:schemeClr val="tx1"/>
                </a:solidFill>
              </a:rPr>
              <a:t>FAKÜLTƏ: TİBB </a:t>
            </a:r>
          </a:p>
          <a:p>
            <a:r>
              <a:rPr lang="tr-TR" sz="2800" dirty="0">
                <a:solidFill>
                  <a:schemeClr val="tx1"/>
                </a:solidFill>
              </a:rPr>
              <a:t>İXTİSAS: STOMATOLOGİYA</a:t>
            </a:r>
          </a:p>
          <a:p>
            <a:r>
              <a:rPr lang="tr-TR" sz="2800" dirty="0">
                <a:solidFill>
                  <a:schemeClr val="tx1"/>
                </a:solidFill>
              </a:rPr>
              <a:t>QRUP: STOMATOLOGİYA 2 C </a:t>
            </a:r>
          </a:p>
          <a:p>
            <a:r>
              <a:rPr lang="tr-TR" sz="2800" dirty="0">
                <a:solidFill>
                  <a:schemeClr val="tx1"/>
                </a:solidFill>
              </a:rPr>
              <a:t>FƏNN:BİOFİZİKA</a:t>
            </a:r>
          </a:p>
          <a:p>
            <a:r>
              <a:rPr lang="tr-TR" sz="2800" dirty="0">
                <a:solidFill>
                  <a:schemeClr val="tx1"/>
                </a:solidFill>
              </a:rPr>
              <a:t>MÜƏLLİM: </a:t>
            </a:r>
            <a:r>
              <a:rPr lang="tr-TR" sz="2800" dirty="0" err="1">
                <a:solidFill>
                  <a:schemeClr val="tx1"/>
                </a:solidFill>
              </a:rPr>
              <a:t>Qardaşbəyova</a:t>
            </a:r>
            <a:r>
              <a:rPr lang="tr-TR" sz="2800" dirty="0">
                <a:solidFill>
                  <a:schemeClr val="tx1"/>
                </a:solidFill>
              </a:rPr>
              <a:t> </a:t>
            </a:r>
            <a:r>
              <a:rPr lang="tr-TR" sz="2800" dirty="0" err="1">
                <a:solidFill>
                  <a:schemeClr val="tx1"/>
                </a:solidFill>
              </a:rPr>
              <a:t>Nailə</a:t>
            </a:r>
            <a:r>
              <a:rPr lang="tr-TR" sz="2800" dirty="0">
                <a:solidFill>
                  <a:schemeClr val="tx1"/>
                </a:solidFill>
              </a:rPr>
              <a:t> </a:t>
            </a:r>
          </a:p>
          <a:p>
            <a:r>
              <a:rPr lang="tr-TR" sz="2800" dirty="0">
                <a:solidFill>
                  <a:schemeClr val="tx1"/>
                </a:solidFill>
              </a:rPr>
              <a:t>TƏLƏBƏ: BERAT FERDA BALABAN</a:t>
            </a:r>
          </a:p>
          <a:p>
            <a:r>
              <a:rPr lang="tr-TR" sz="2800" dirty="0">
                <a:solidFill>
                  <a:schemeClr val="tx1"/>
                </a:solidFill>
              </a:rPr>
              <a:t>MÖVZU: Azaldılmış Göz </a:t>
            </a:r>
            <a:r>
              <a:rPr lang="tr-TR" sz="2800" dirty="0" err="1">
                <a:solidFill>
                  <a:schemeClr val="tx1"/>
                </a:solidFill>
              </a:rPr>
              <a:t>Görmə</a:t>
            </a:r>
            <a:r>
              <a:rPr lang="tr-TR" sz="2800" dirty="0">
                <a:solidFill>
                  <a:schemeClr val="tx1"/>
                </a:solidFill>
              </a:rPr>
              <a:t> Haddi</a:t>
            </a:r>
          </a:p>
          <a:p>
            <a:endParaRPr sz="2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Simptomlar və Klinik Tablolar</a:t>
            </a:r>
          </a:p>
        </p:txBody>
      </p:sp>
      <p:sp>
        <p:nvSpPr>
          <p:cNvPr id="3" name="Content Placeholder 2"/>
          <p:cNvSpPr>
            <a:spLocks noGrp="1"/>
          </p:cNvSpPr>
          <p:nvPr>
            <p:ph idx="1"/>
          </p:nvPr>
        </p:nvSpPr>
        <p:spPr/>
        <p:txBody>
          <a:bodyPr/>
          <a:lstStyle/>
          <a:p>
            <a:r>
              <a:t>• Görmənin tədricən azalması</a:t>
            </a:r>
          </a:p>
          <a:p>
            <a:r>
              <a:t>• İşıq ətrafında halələr</a:t>
            </a:r>
          </a:p>
          <a:p>
            <a:r>
              <a:t>• Rəng fərqləndirmədə çətinlik</a:t>
            </a:r>
          </a:p>
          <a:p>
            <a:r>
              <a:t>• Görmə sahəsində 'kölgə' və ya qaraltılar</a:t>
            </a:r>
          </a:p>
          <a:p>
            <a:r>
              <a:t>• Qaranlıqda görmənin zəifləməsi (nyctalopia)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Diaqnostik</a:t>
            </a:r>
            <a:r>
              <a:rPr dirty="0"/>
              <a:t> </a:t>
            </a:r>
            <a:r>
              <a:rPr dirty="0" err="1"/>
              <a:t>Yanaşma</a:t>
            </a:r>
            <a:endParaRPr dirty="0"/>
          </a:p>
        </p:txBody>
      </p:sp>
      <p:sp>
        <p:nvSpPr>
          <p:cNvPr id="3" name="Content Placeholder 2"/>
          <p:cNvSpPr>
            <a:spLocks noGrp="1"/>
          </p:cNvSpPr>
          <p:nvPr>
            <p:ph idx="1"/>
          </p:nvPr>
        </p:nvSpPr>
        <p:spPr/>
        <p:txBody>
          <a:bodyPr/>
          <a:lstStyle/>
          <a:p>
            <a:r>
              <a:t>• Vizometriya – görmə kəskinliyinin ölçülməsi</a:t>
            </a:r>
          </a:p>
          <a:p>
            <a:r>
              <a:t>• Perimetriya – görmə sahəsinin dəyərləndirilməsi</a:t>
            </a:r>
          </a:p>
          <a:p>
            <a:r>
              <a:t>• Tonometriya – göz daxili təzyiqin ölçülməsi</a:t>
            </a:r>
          </a:p>
          <a:p>
            <a:r>
              <a:t>• Fundoskopiya – göz dibinin müayinəsi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Müalicə Strategiyaları</a:t>
            </a:r>
          </a:p>
        </p:txBody>
      </p:sp>
      <p:sp>
        <p:nvSpPr>
          <p:cNvPr id="3" name="Content Placeholder 2"/>
          <p:cNvSpPr>
            <a:spLocks noGrp="1"/>
          </p:cNvSpPr>
          <p:nvPr>
            <p:ph idx="1"/>
          </p:nvPr>
        </p:nvSpPr>
        <p:spPr/>
        <p:txBody>
          <a:bodyPr/>
          <a:lstStyle/>
          <a:p>
            <a:r>
              <a:t>• Etioloji səbəbin aradan qaldırılması</a:t>
            </a:r>
          </a:p>
          <a:p>
            <a:r>
              <a:t>• Gözlük və linza korreksiyası</a:t>
            </a:r>
          </a:p>
          <a:p>
            <a:r>
              <a:t>• Lazer və cərrahi müdaxilələr</a:t>
            </a:r>
          </a:p>
          <a:p>
            <a:r>
              <a:t>• Bəzi hallarda reabilitasiya yönümlü yanaşmalar tətbiq olunur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Reabilitasiya və Yardım Vasitələri</a:t>
            </a:r>
          </a:p>
        </p:txBody>
      </p:sp>
      <p:sp>
        <p:nvSpPr>
          <p:cNvPr id="3" name="Content Placeholder 2"/>
          <p:cNvSpPr>
            <a:spLocks noGrp="1"/>
          </p:cNvSpPr>
          <p:nvPr>
            <p:ph idx="1"/>
          </p:nvPr>
        </p:nvSpPr>
        <p:spPr/>
        <p:txBody>
          <a:bodyPr/>
          <a:lstStyle/>
          <a:p>
            <a:r>
              <a:t>• Böyüdücülər, xüsusi eynəklər</a:t>
            </a:r>
          </a:p>
          <a:p>
            <a:r>
              <a:t>• Braille sistemli kitablar və elektron oxu cihazları</a:t>
            </a:r>
          </a:p>
          <a:p>
            <a:r>
              <a:t>• Görmə terapiyası</a:t>
            </a:r>
          </a:p>
          <a:p>
            <a:r>
              <a:t>• İT əsaslı yardım vasitələri (ekran oxuyucular)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Profilaktika</a:t>
            </a:r>
          </a:p>
        </p:txBody>
      </p:sp>
      <p:sp>
        <p:nvSpPr>
          <p:cNvPr id="3" name="Content Placeholder 2"/>
          <p:cNvSpPr>
            <a:spLocks noGrp="1"/>
          </p:cNvSpPr>
          <p:nvPr>
            <p:ph idx="1"/>
          </p:nvPr>
        </p:nvSpPr>
        <p:spPr/>
        <p:txBody>
          <a:bodyPr/>
          <a:lstStyle/>
          <a:p>
            <a:r>
              <a:t>• Müntəzəm göz müayinələri (xüsusilə 40 yaşdan sonra)</a:t>
            </a:r>
          </a:p>
          <a:p>
            <a:r>
              <a:t>• Qanda şəkərin və təzyiqin nəzarətdə saxlanması</a:t>
            </a:r>
          </a:p>
          <a:p>
            <a:r>
              <a:t>• Günəş eynəklərindən istifadə</a:t>
            </a:r>
          </a:p>
          <a:p>
            <a:r>
              <a:t>• Göz travmalarından qorunma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Uşaqlarda və Yaşlılarda Az Görmə</a:t>
            </a:r>
          </a:p>
        </p:txBody>
      </p:sp>
      <p:sp>
        <p:nvSpPr>
          <p:cNvPr id="3" name="Content Placeholder 2"/>
          <p:cNvSpPr>
            <a:spLocks noGrp="1"/>
          </p:cNvSpPr>
          <p:nvPr>
            <p:ph idx="1"/>
          </p:nvPr>
        </p:nvSpPr>
        <p:spPr/>
        <p:txBody>
          <a:bodyPr/>
          <a:lstStyle/>
          <a:p>
            <a:r>
              <a:t>Uşaqlarda:</a:t>
            </a:r>
          </a:p>
          <a:p>
            <a:r>
              <a:t>• Ambliopiya və şaşılıq</a:t>
            </a:r>
          </a:p>
          <a:p>
            <a:r>
              <a:t>• İrsi xəstəliklər</a:t>
            </a:r>
          </a:p>
          <a:p>
            <a:r>
              <a:t>Yaşlılarda:</a:t>
            </a:r>
          </a:p>
          <a:p>
            <a:r>
              <a:t>• Katarakta və YAMD daha çox rast gəlinir. Vaxtında müdaxilə ilə proqnoz yaxşılaşdırıla bilər.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Nəticə və Tövsiyələr</a:t>
            </a:r>
          </a:p>
        </p:txBody>
      </p:sp>
      <p:sp>
        <p:nvSpPr>
          <p:cNvPr id="3" name="Content Placeholder 2"/>
          <p:cNvSpPr>
            <a:spLocks noGrp="1"/>
          </p:cNvSpPr>
          <p:nvPr>
            <p:ph idx="1"/>
          </p:nvPr>
        </p:nvSpPr>
        <p:spPr/>
        <p:txBody>
          <a:bodyPr/>
          <a:lstStyle/>
          <a:p>
            <a:r>
              <a:t>Azaldılmış görmə, həyat keyfiyyətini ciddi şəkildə təsir edə bilər. Erkən diaqnoz, düzgün müalicə və reabilitasiya vasitələri ilə fərdlərin funksional müstəqilliyi təmin edilə bilər.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Giriş</a:t>
            </a:r>
          </a:p>
        </p:txBody>
      </p:sp>
      <p:sp>
        <p:nvSpPr>
          <p:cNvPr id="3" name="Content Placeholder 2"/>
          <p:cNvSpPr>
            <a:spLocks noGrp="1"/>
          </p:cNvSpPr>
          <p:nvPr>
            <p:ph idx="1"/>
          </p:nvPr>
        </p:nvSpPr>
        <p:spPr/>
        <p:txBody>
          <a:bodyPr/>
          <a:lstStyle/>
          <a:p>
            <a:r>
              <a:t>Azaldılmış göz görmə haddi — bu, adi korreksiya vasitələri ilə (eynəklər və ya kontakt linzalar) düzəlməyən görmə qabiliyyətinin zəifləməsidir. Bu hal, fərdin gündəlik həyat fəaliyyətinə təsir edir və görmə funksiyalarının tam və ya qismən itirilməsi ilə müşayiət olunur.</a:t>
            </a:r>
          </a:p>
        </p:txBody>
      </p:sp>
      <p:pic>
        <p:nvPicPr>
          <p:cNvPr id="1026" name="Picture 2" descr="Qlaukoma » Dr. Narmina - cərrah-oftalmoloq">
            <a:extLst>
              <a:ext uri="{FF2B5EF4-FFF2-40B4-BE49-F238E27FC236}">
                <a16:creationId xmlns:a16="http://schemas.microsoft.com/office/drawing/2014/main" id="{ACE54EA9-4E7B-C184-AE44-686CC3D1A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465" y="3903688"/>
            <a:ext cx="3799070" cy="25327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Tərif və Təsnifat</a:t>
            </a:r>
          </a:p>
        </p:txBody>
      </p:sp>
      <p:sp>
        <p:nvSpPr>
          <p:cNvPr id="3" name="Content Placeholder 2"/>
          <p:cNvSpPr>
            <a:spLocks noGrp="1"/>
          </p:cNvSpPr>
          <p:nvPr>
            <p:ph idx="1"/>
          </p:nvPr>
        </p:nvSpPr>
        <p:spPr/>
        <p:txBody>
          <a:bodyPr/>
          <a:lstStyle/>
          <a:p>
            <a:r>
              <a:t>Azaldılmış görmə, bir və ya hər iki gözdə görmə qabiliyyətinin 0.3 və daha aşağı olması ilə xarakterizə olunur. Təsnifatı:</a:t>
            </a:r>
          </a:p>
          <a:p>
            <a:r>
              <a:t>• Yüngül dərəcəli (0.3-0.1)</a:t>
            </a:r>
          </a:p>
          <a:p>
            <a:r>
              <a:t>• Orta dərəcəli (0.1-0.05)</a:t>
            </a:r>
          </a:p>
          <a:p>
            <a:r>
              <a:t>• Ağır dərəcəli (0.05-0.02)</a:t>
            </a:r>
          </a:p>
          <a:p>
            <a:r>
              <a:t>• Prak­tiki korluq (&lt;0.02)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Etiologiyası</a:t>
            </a:r>
          </a:p>
        </p:txBody>
      </p:sp>
      <p:sp>
        <p:nvSpPr>
          <p:cNvPr id="3" name="Content Placeholder 2"/>
          <p:cNvSpPr>
            <a:spLocks noGrp="1"/>
          </p:cNvSpPr>
          <p:nvPr>
            <p:ph idx="1"/>
          </p:nvPr>
        </p:nvSpPr>
        <p:spPr/>
        <p:txBody>
          <a:bodyPr/>
          <a:lstStyle/>
          <a:p>
            <a:r>
              <a:t>Azaldılmış görmənin əsas səbəbləri:</a:t>
            </a:r>
          </a:p>
          <a:p>
            <a:r>
              <a:t>1. Doğuşdan olan anomaliyalar</a:t>
            </a:r>
          </a:p>
          <a:p>
            <a:r>
              <a:t>2. Gözün degenerativ və distrofik xəstəlikləri</a:t>
            </a:r>
          </a:p>
          <a:p>
            <a:r>
              <a:t>3. Travmalar</a:t>
            </a:r>
          </a:p>
          <a:p>
            <a:r>
              <a:t>4. Qlaukoma, katarakta, retinopatiyalar</a:t>
            </a:r>
          </a:p>
          <a:p>
            <a:r>
              <a:t>5. Neyro-oftalmoloji pozuntular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Katarakta</a:t>
            </a:r>
            <a:r>
              <a:rPr dirty="0"/>
              <a:t> </a:t>
            </a:r>
            <a:r>
              <a:rPr dirty="0" err="1"/>
              <a:t>və</a:t>
            </a:r>
            <a:r>
              <a:rPr dirty="0"/>
              <a:t> </a:t>
            </a:r>
            <a:r>
              <a:rPr dirty="0" err="1"/>
              <a:t>Görməyə</a:t>
            </a:r>
            <a:r>
              <a:rPr dirty="0"/>
              <a:t> </a:t>
            </a:r>
            <a:r>
              <a:rPr dirty="0" err="1"/>
              <a:t>Təsiri</a:t>
            </a:r>
            <a:endParaRPr dirty="0"/>
          </a:p>
        </p:txBody>
      </p:sp>
      <p:sp>
        <p:nvSpPr>
          <p:cNvPr id="3" name="Content Placeholder 2"/>
          <p:cNvSpPr>
            <a:spLocks noGrp="1"/>
          </p:cNvSpPr>
          <p:nvPr>
            <p:ph idx="1"/>
          </p:nvPr>
        </p:nvSpPr>
        <p:spPr/>
        <p:txBody>
          <a:bodyPr/>
          <a:lstStyle/>
          <a:p>
            <a:r>
              <a:t>Katarakta, göz büllurunun şəffaflığının pozulmasıdır. Görüntü bulanıq olur, parlaqlıq və kontrast aşağı düşür. Cərrahi müdaxilə ilə çıxarılıb süni linza yerləşdirilməsi müalicə üsuludur.</a:t>
            </a:r>
          </a:p>
        </p:txBody>
      </p:sp>
      <p:pic>
        <p:nvPicPr>
          <p:cNvPr id="2050" name="Picture 2" descr="Katarakta nədir, əlamətləri və müalicəsi">
            <a:extLst>
              <a:ext uri="{FF2B5EF4-FFF2-40B4-BE49-F238E27FC236}">
                <a16:creationId xmlns:a16="http://schemas.microsoft.com/office/drawing/2014/main" id="{FF2CD11A-A11B-5993-247A-9F24276F3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053" y="3429000"/>
            <a:ext cx="3730833" cy="3206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Qlaukoma</a:t>
            </a:r>
            <a:r>
              <a:rPr dirty="0"/>
              <a:t> </a:t>
            </a:r>
            <a:r>
              <a:rPr dirty="0" err="1"/>
              <a:t>və</a:t>
            </a:r>
            <a:r>
              <a:rPr dirty="0"/>
              <a:t> Optik </a:t>
            </a:r>
            <a:r>
              <a:rPr dirty="0" err="1"/>
              <a:t>Sinir</a:t>
            </a:r>
            <a:r>
              <a:rPr dirty="0"/>
              <a:t> </a:t>
            </a:r>
            <a:r>
              <a:rPr dirty="0" err="1"/>
              <a:t>Zədəsi</a:t>
            </a:r>
            <a:endParaRPr dirty="0"/>
          </a:p>
        </p:txBody>
      </p:sp>
      <p:sp>
        <p:nvSpPr>
          <p:cNvPr id="3" name="Content Placeholder 2"/>
          <p:cNvSpPr>
            <a:spLocks noGrp="1"/>
          </p:cNvSpPr>
          <p:nvPr>
            <p:ph idx="1"/>
          </p:nvPr>
        </p:nvSpPr>
        <p:spPr/>
        <p:txBody>
          <a:bodyPr/>
          <a:lstStyle/>
          <a:p>
            <a:r>
              <a:rPr dirty="0" err="1"/>
              <a:t>Qlaukoma</a:t>
            </a:r>
            <a:r>
              <a:rPr dirty="0"/>
              <a:t> – </a:t>
            </a:r>
            <a:r>
              <a:rPr dirty="0" err="1"/>
              <a:t>göz</a:t>
            </a:r>
            <a:r>
              <a:rPr dirty="0"/>
              <a:t> </a:t>
            </a:r>
            <a:r>
              <a:rPr dirty="0" err="1"/>
              <a:t>daxili</a:t>
            </a:r>
            <a:r>
              <a:rPr dirty="0"/>
              <a:t> </a:t>
            </a:r>
            <a:r>
              <a:rPr dirty="0" err="1"/>
              <a:t>təzyiqin</a:t>
            </a:r>
            <a:r>
              <a:rPr dirty="0"/>
              <a:t> </a:t>
            </a:r>
            <a:r>
              <a:rPr dirty="0" err="1"/>
              <a:t>artması</a:t>
            </a:r>
            <a:r>
              <a:rPr dirty="0"/>
              <a:t> </a:t>
            </a:r>
            <a:r>
              <a:rPr dirty="0" err="1"/>
              <a:t>ilə</a:t>
            </a:r>
            <a:r>
              <a:rPr dirty="0"/>
              <a:t> </a:t>
            </a:r>
            <a:r>
              <a:rPr dirty="0" err="1"/>
              <a:t>optik</a:t>
            </a:r>
            <a:r>
              <a:rPr dirty="0"/>
              <a:t> </a:t>
            </a:r>
            <a:r>
              <a:rPr dirty="0" err="1"/>
              <a:t>sinirin</a:t>
            </a:r>
            <a:r>
              <a:rPr dirty="0"/>
              <a:t> </a:t>
            </a:r>
            <a:r>
              <a:rPr dirty="0" err="1"/>
              <a:t>tədricən</a:t>
            </a:r>
            <a:r>
              <a:rPr dirty="0"/>
              <a:t> </a:t>
            </a:r>
            <a:r>
              <a:rPr dirty="0" err="1"/>
              <a:t>zədələnməsidir</a:t>
            </a:r>
            <a:r>
              <a:rPr dirty="0"/>
              <a:t>. Bu </a:t>
            </a:r>
            <a:r>
              <a:rPr dirty="0" err="1"/>
              <a:t>hal</a:t>
            </a:r>
            <a:r>
              <a:rPr dirty="0"/>
              <a:t> </a:t>
            </a:r>
            <a:r>
              <a:rPr dirty="0" err="1"/>
              <a:t>görmə</a:t>
            </a:r>
            <a:r>
              <a:rPr dirty="0"/>
              <a:t> </a:t>
            </a:r>
            <a:r>
              <a:rPr dirty="0" err="1"/>
              <a:t>sahəsinin</a:t>
            </a:r>
            <a:r>
              <a:rPr dirty="0"/>
              <a:t> </a:t>
            </a:r>
            <a:r>
              <a:rPr dirty="0" err="1"/>
              <a:t>daralmasına</a:t>
            </a:r>
            <a:r>
              <a:rPr dirty="0"/>
              <a:t> </a:t>
            </a:r>
            <a:r>
              <a:rPr dirty="0" err="1"/>
              <a:t>və</a:t>
            </a:r>
            <a:r>
              <a:rPr dirty="0"/>
              <a:t> son </a:t>
            </a:r>
            <a:r>
              <a:rPr dirty="0" err="1"/>
              <a:t>mərhələdə</a:t>
            </a:r>
            <a:r>
              <a:rPr dirty="0"/>
              <a:t> tam </a:t>
            </a:r>
            <a:r>
              <a:rPr dirty="0" err="1"/>
              <a:t>korluğa</a:t>
            </a:r>
            <a:r>
              <a:rPr dirty="0"/>
              <a:t> </a:t>
            </a:r>
            <a:r>
              <a:rPr dirty="0" err="1"/>
              <a:t>səbəb</a:t>
            </a:r>
            <a:r>
              <a:rPr dirty="0"/>
              <a:t> ola </a:t>
            </a:r>
            <a:r>
              <a:rPr dirty="0" err="1"/>
              <a:t>bilər</a:t>
            </a:r>
            <a:r>
              <a:rPr dirty="0"/>
              <a:t>.</a:t>
            </a:r>
          </a:p>
        </p:txBody>
      </p:sp>
      <p:sp>
        <p:nvSpPr>
          <p:cNvPr id="5" name="AutoShape 4" descr="Qlaukoma (göz təzyiqi) xəstəliyi | Göz Həkimi Uzman Dr. Fariz Sadıqov">
            <a:extLst>
              <a:ext uri="{FF2B5EF4-FFF2-40B4-BE49-F238E27FC236}">
                <a16:creationId xmlns:a16="http://schemas.microsoft.com/office/drawing/2014/main" id="{6AFC38B4-4B72-05A5-C732-06D55E1C0F03}"/>
              </a:ext>
            </a:extLst>
          </p:cNvPr>
          <p:cNvSpPr>
            <a:spLocks noChangeAspect="1" noChangeArrowheads="1"/>
          </p:cNvSpPr>
          <p:nvPr/>
        </p:nvSpPr>
        <p:spPr bwMode="auto">
          <a:xfrm>
            <a:off x="2186687" y="3276599"/>
            <a:ext cx="2537713" cy="25377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3084" name="Picture 12" descr="Qlaukoma (yaşlılarda) | Dr. Emin Əlihüseynli">
            <a:extLst>
              <a:ext uri="{FF2B5EF4-FFF2-40B4-BE49-F238E27FC236}">
                <a16:creationId xmlns:a16="http://schemas.microsoft.com/office/drawing/2014/main" id="{A8B80ACE-ED8C-9AD2-2925-BFD7C2F036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425" y="3429000"/>
            <a:ext cx="3863949" cy="26674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Makula Degenerasiyası</a:t>
            </a:r>
          </a:p>
        </p:txBody>
      </p:sp>
      <p:sp>
        <p:nvSpPr>
          <p:cNvPr id="3" name="Content Placeholder 2"/>
          <p:cNvSpPr>
            <a:spLocks noGrp="1"/>
          </p:cNvSpPr>
          <p:nvPr>
            <p:ph idx="1"/>
          </p:nvPr>
        </p:nvSpPr>
        <p:spPr/>
        <p:txBody>
          <a:bodyPr/>
          <a:lstStyle/>
          <a:p>
            <a:r>
              <a:t>Makula – retinanın mərkəzi hissəsidir və detallı görməyə cavabdehdir. Yaşa bağlı makula degenerasiyası (YAMD) yaşlılarda əsas görmə itkisi səbəbidir. Quru və yaş tipli formaları var.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Diabetik</a:t>
            </a:r>
            <a:r>
              <a:rPr dirty="0"/>
              <a:t> </a:t>
            </a:r>
            <a:r>
              <a:rPr dirty="0" err="1"/>
              <a:t>Retinopatiya</a:t>
            </a:r>
            <a:endParaRPr dirty="0"/>
          </a:p>
        </p:txBody>
      </p:sp>
      <p:sp>
        <p:nvSpPr>
          <p:cNvPr id="3" name="Content Placeholder 2"/>
          <p:cNvSpPr>
            <a:spLocks noGrp="1"/>
          </p:cNvSpPr>
          <p:nvPr>
            <p:ph idx="1"/>
          </p:nvPr>
        </p:nvSpPr>
        <p:spPr/>
        <p:txBody>
          <a:bodyPr/>
          <a:lstStyle/>
          <a:p>
            <a:r>
              <a:rPr dirty="0" err="1"/>
              <a:t>Şəkərli</a:t>
            </a:r>
            <a:r>
              <a:rPr dirty="0"/>
              <a:t> </a:t>
            </a:r>
            <a:r>
              <a:rPr dirty="0" err="1"/>
              <a:t>diabet</a:t>
            </a:r>
            <a:r>
              <a:rPr dirty="0"/>
              <a:t> </a:t>
            </a:r>
            <a:r>
              <a:rPr dirty="0" err="1"/>
              <a:t>nəticəsində</a:t>
            </a:r>
            <a:r>
              <a:rPr dirty="0"/>
              <a:t> </a:t>
            </a:r>
            <a:r>
              <a:rPr dirty="0" err="1"/>
              <a:t>retinada</a:t>
            </a:r>
            <a:r>
              <a:rPr dirty="0"/>
              <a:t> </a:t>
            </a:r>
            <a:r>
              <a:rPr dirty="0" err="1"/>
              <a:t>qan</a:t>
            </a:r>
            <a:r>
              <a:rPr dirty="0"/>
              <a:t> </a:t>
            </a:r>
            <a:r>
              <a:rPr dirty="0" err="1"/>
              <a:t>damarlarında</a:t>
            </a:r>
            <a:r>
              <a:rPr dirty="0"/>
              <a:t> </a:t>
            </a:r>
            <a:r>
              <a:rPr dirty="0" err="1"/>
              <a:t>dəyişikliklər</a:t>
            </a:r>
            <a:r>
              <a:rPr dirty="0"/>
              <a:t> </a:t>
            </a:r>
            <a:r>
              <a:rPr dirty="0" err="1"/>
              <a:t>yaranır</a:t>
            </a:r>
            <a:r>
              <a:rPr dirty="0"/>
              <a:t>. </a:t>
            </a:r>
            <a:r>
              <a:rPr dirty="0" err="1"/>
              <a:t>Mikroanevrizmalar</a:t>
            </a:r>
            <a:r>
              <a:rPr dirty="0"/>
              <a:t>, </a:t>
            </a:r>
            <a:r>
              <a:rPr dirty="0" err="1"/>
              <a:t>hemorragiyalar</a:t>
            </a:r>
            <a:r>
              <a:rPr dirty="0"/>
              <a:t> </a:t>
            </a:r>
            <a:r>
              <a:rPr dirty="0" err="1"/>
              <a:t>və</a:t>
            </a:r>
            <a:r>
              <a:rPr dirty="0"/>
              <a:t> </a:t>
            </a:r>
            <a:r>
              <a:rPr dirty="0" err="1"/>
              <a:t>ödem</a:t>
            </a:r>
            <a:r>
              <a:rPr dirty="0"/>
              <a:t> </a:t>
            </a:r>
            <a:r>
              <a:rPr dirty="0" err="1"/>
              <a:t>görmə</a:t>
            </a:r>
            <a:r>
              <a:rPr dirty="0"/>
              <a:t> </a:t>
            </a:r>
            <a:r>
              <a:rPr dirty="0" err="1"/>
              <a:t>qabiliyyətini</a:t>
            </a:r>
            <a:r>
              <a:rPr dirty="0"/>
              <a:t> </a:t>
            </a:r>
            <a:r>
              <a:rPr dirty="0" err="1"/>
              <a:t>azaldır</a:t>
            </a:r>
            <a:r>
              <a:rPr dirty="0"/>
              <a:t>.</a:t>
            </a:r>
          </a:p>
        </p:txBody>
      </p:sp>
      <p:pic>
        <p:nvPicPr>
          <p:cNvPr id="5122" name="Picture 2" descr="Diabetik retinopatiya nədir? Əlamətləri və müalicəsi | Göz Həkimi Uzman Dr.  Fariz Sadıqov">
            <a:extLst>
              <a:ext uri="{FF2B5EF4-FFF2-40B4-BE49-F238E27FC236}">
                <a16:creationId xmlns:a16="http://schemas.microsoft.com/office/drawing/2014/main" id="{43573912-2FC8-8321-579A-D2B0832E4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247" y="3500203"/>
            <a:ext cx="4127838" cy="27468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Digər Patologiyalar</a:t>
            </a:r>
          </a:p>
        </p:txBody>
      </p:sp>
      <p:sp>
        <p:nvSpPr>
          <p:cNvPr id="3" name="Content Placeholder 2"/>
          <p:cNvSpPr>
            <a:spLocks noGrp="1"/>
          </p:cNvSpPr>
          <p:nvPr>
            <p:ph idx="1"/>
          </p:nvPr>
        </p:nvSpPr>
        <p:spPr/>
        <p:txBody>
          <a:bodyPr/>
          <a:lstStyle/>
          <a:p>
            <a:r>
              <a:t>• Optik nevrit</a:t>
            </a:r>
          </a:p>
          <a:p>
            <a:r>
              <a:t>• Retinitis pigmentosa</a:t>
            </a:r>
          </a:p>
          <a:p>
            <a:r>
              <a:t>• Travmatik zədələnmələr</a:t>
            </a:r>
          </a:p>
          <a:p>
            <a:r>
              <a:t>• Uşaq yaşlarında ambliopiya və şaşılıq nəticəsində az görmə</a:t>
            </a:r>
          </a:p>
        </p:txBody>
      </p:sp>
    </p:spTree>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TM02900688[[fn=Model]]</Template>
  <TotalTime>13</TotalTime>
  <Words>492</Words>
  <Application>Microsoft Office PowerPoint</Application>
  <PresentationFormat>Ekran Gösterisi (4:3)</PresentationFormat>
  <Paragraphs>70</Paragraphs>
  <Slides>16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16</vt:i4>
      </vt:variant>
    </vt:vector>
  </HeadingPairs>
  <TitlesOfParts>
    <vt:vector size="20" baseType="lpstr">
      <vt:lpstr>Arial</vt:lpstr>
      <vt:lpstr>Trebuchet MS</vt:lpstr>
      <vt:lpstr>Wingdings 3</vt:lpstr>
      <vt:lpstr>Yüzeyler</vt:lpstr>
      <vt:lpstr>.</vt:lpstr>
      <vt:lpstr>Giriş</vt:lpstr>
      <vt:lpstr>Tərif və Təsnifat</vt:lpstr>
      <vt:lpstr>Etiologiyası</vt:lpstr>
      <vt:lpstr>Katarakta və Görməyə Təsiri</vt:lpstr>
      <vt:lpstr>Qlaukoma və Optik Sinir Zədəsi</vt:lpstr>
      <vt:lpstr>Makula Degenerasiyası</vt:lpstr>
      <vt:lpstr>Diabetik Retinopatiya</vt:lpstr>
      <vt:lpstr>Digər Patologiyalar</vt:lpstr>
      <vt:lpstr>Simptomlar və Klinik Tablolar</vt:lpstr>
      <vt:lpstr>Diaqnostik Yanaşma</vt:lpstr>
      <vt:lpstr>Müalicə Strategiyaları</vt:lpstr>
      <vt:lpstr>Reabilitasiya və Yardım Vasitələri</vt:lpstr>
      <vt:lpstr>Profilaktika</vt:lpstr>
      <vt:lpstr>Uşaqlarda və Yaşlılarda Az Görmə</vt:lpstr>
      <vt:lpstr>Nəticə və Tövsiyələr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ASUS</dc:creator>
  <cp:keywords/>
  <dc:description>generated using python-pptx</dc:description>
  <cp:lastModifiedBy>Mirza Hamza Kaya</cp:lastModifiedBy>
  <cp:revision>3</cp:revision>
  <dcterms:created xsi:type="dcterms:W3CDTF">2013-01-27T09:14:16Z</dcterms:created>
  <dcterms:modified xsi:type="dcterms:W3CDTF">2025-05-15T08:28:20Z</dcterms:modified>
  <cp:category/>
</cp:coreProperties>
</file>