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6" r:id="rId2"/>
    <p:sldId id="277" r:id="rId3"/>
    <p:sldId id="261" r:id="rId4"/>
    <p:sldId id="276" r:id="rId5"/>
    <p:sldId id="257" r:id="rId6"/>
    <p:sldId id="278" r:id="rId7"/>
    <p:sldId id="284" r:id="rId8"/>
    <p:sldId id="285" r:id="rId9"/>
    <p:sldId id="267" r:id="rId10"/>
    <p:sldId id="259" r:id="rId11"/>
    <p:sldId id="260" r:id="rId12"/>
    <p:sldId id="310" r:id="rId13"/>
    <p:sldId id="309" r:id="rId14"/>
    <p:sldId id="312" r:id="rId15"/>
    <p:sldId id="313" r:id="rId16"/>
    <p:sldId id="316" r:id="rId17"/>
    <p:sldId id="256" r:id="rId18"/>
    <p:sldId id="280" r:id="rId19"/>
    <p:sldId id="283" r:id="rId20"/>
    <p:sldId id="279" r:id="rId21"/>
    <p:sldId id="281" r:id="rId22"/>
    <p:sldId id="282" r:id="rId23"/>
    <p:sldId id="268" r:id="rId24"/>
    <p:sldId id="311" r:id="rId2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ED968-375C-412A-8B48-BA0AB7ADEA4E}" v="193" dt="2021-03-13T17:10:23.6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09" autoAdjust="0"/>
  </p:normalViewPr>
  <p:slideViewPr>
    <p:cSldViewPr snapToGrid="0">
      <p:cViewPr varScale="1">
        <p:scale>
          <a:sx n="58" d="100"/>
          <a:sy n="58" d="100"/>
        </p:scale>
        <p:origin x="1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ad-Kazem Seblani (Al)" userId="S::mohamad-kazem.seblani@net.usj.edu.lb::99cbc15f-b489-40ba-9213-6de4f32bee29" providerId="AD" clId="Web-{0BEED968-375C-412A-8B48-BA0AB7ADEA4E}"/>
    <pc:docChg chg="modSld sldOrd">
      <pc:chgData name="Mohamad-Kazem Seblani (Al)" userId="S::mohamad-kazem.seblani@net.usj.edu.lb::99cbc15f-b489-40ba-9213-6de4f32bee29" providerId="AD" clId="Web-{0BEED968-375C-412A-8B48-BA0AB7ADEA4E}" dt="2021-03-13T17:10:23.689" v="174" actId="14100"/>
      <pc:docMkLst>
        <pc:docMk/>
      </pc:docMkLst>
      <pc:sldChg chg="modSp ord">
        <pc:chgData name="Mohamad-Kazem Seblani (Al)" userId="S::mohamad-kazem.seblani@net.usj.edu.lb::99cbc15f-b489-40ba-9213-6de4f32bee29" providerId="AD" clId="Web-{0BEED968-375C-412A-8B48-BA0AB7ADEA4E}" dt="2021-03-13T17:10:09.564" v="169" actId="20577"/>
        <pc:sldMkLst>
          <pc:docMk/>
          <pc:sldMk cId="0" sldId="256"/>
        </pc:sldMkLst>
        <pc:spChg chg="mod">
          <ac:chgData name="Mohamad-Kazem Seblani (Al)" userId="S::mohamad-kazem.seblani@net.usj.edu.lb::99cbc15f-b489-40ba-9213-6de4f32bee29" providerId="AD" clId="Web-{0BEED968-375C-412A-8B48-BA0AB7ADEA4E}" dt="2021-03-13T17:00:01.049" v="28" actId="20577"/>
          <ac:spMkLst>
            <pc:docMk/>
            <pc:sldMk cId="0" sldId="256"/>
            <ac:spMk id="41" creationId="{00000000-0000-0000-0000-000000000000}"/>
          </ac:spMkLst>
        </pc:spChg>
        <pc:spChg chg="mod">
          <ac:chgData name="Mohamad-Kazem Seblani (Al)" userId="S::mohamad-kazem.seblani@net.usj.edu.lb::99cbc15f-b489-40ba-9213-6de4f32bee29" providerId="AD" clId="Web-{0BEED968-375C-412A-8B48-BA0AB7ADEA4E}" dt="2021-03-13T17:10:09.564" v="169" actId="20577"/>
          <ac:spMkLst>
            <pc:docMk/>
            <pc:sldMk cId="0" sldId="256"/>
            <ac:spMk id="42" creationId="{00000000-0000-0000-0000-000000000000}"/>
          </ac:spMkLst>
        </pc:spChg>
      </pc:sldChg>
      <pc:sldChg chg="modSp ord">
        <pc:chgData name="Mohamad-Kazem Seblani (Al)" userId="S::mohamad-kazem.seblani@net.usj.edu.lb::99cbc15f-b489-40ba-9213-6de4f32bee29" providerId="AD" clId="Web-{0BEED968-375C-412A-8B48-BA0AB7ADEA4E}" dt="2021-03-13T17:10:23.689" v="174" actId="14100"/>
        <pc:sldMkLst>
          <pc:docMk/>
          <pc:sldMk cId="0" sldId="258"/>
        </pc:sldMkLst>
        <pc:spChg chg="mod">
          <ac:chgData name="Mohamad-Kazem Seblani (Al)" userId="S::mohamad-kazem.seblani@net.usj.edu.lb::99cbc15f-b489-40ba-9213-6de4f32bee29" providerId="AD" clId="Web-{0BEED968-375C-412A-8B48-BA0AB7ADEA4E}" dt="2021-03-13T17:10:23.689" v="174" actId="14100"/>
          <ac:spMkLst>
            <pc:docMk/>
            <pc:sldMk cId="0" sldId="258"/>
            <ac:spMk id="46" creationId="{00000000-0000-0000-0000-000000000000}"/>
          </ac:spMkLst>
        </pc:spChg>
      </pc:sldChg>
      <pc:sldChg chg="modSp ord">
        <pc:chgData name="Mohamad-Kazem Seblani (Al)" userId="S::mohamad-kazem.seblani@net.usj.edu.lb::99cbc15f-b489-40ba-9213-6de4f32bee29" providerId="AD" clId="Web-{0BEED968-375C-412A-8B48-BA0AB7ADEA4E}" dt="2021-03-13T16:58:08.671" v="20"/>
        <pc:sldMkLst>
          <pc:docMk/>
          <pc:sldMk cId="0" sldId="259"/>
        </pc:sldMkLst>
        <pc:spChg chg="mod">
          <ac:chgData name="Mohamad-Kazem Seblani (Al)" userId="S::mohamad-kazem.seblani@net.usj.edu.lb::99cbc15f-b489-40ba-9213-6de4f32bee29" providerId="AD" clId="Web-{0BEED968-375C-412A-8B48-BA0AB7ADEA4E}" dt="2021-03-13T16:53:04.633" v="1" actId="20577"/>
          <ac:spMkLst>
            <pc:docMk/>
            <pc:sldMk cId="0" sldId="259"/>
            <ac:spMk id="47" creationId="{00000000-0000-0000-0000-000000000000}"/>
          </ac:spMkLst>
        </pc:spChg>
      </pc:sldChg>
      <pc:sldChg chg="ord">
        <pc:chgData name="Mohamad-Kazem Seblani (Al)" userId="S::mohamad-kazem.seblani@net.usj.edu.lb::99cbc15f-b489-40ba-9213-6de4f32bee29" providerId="AD" clId="Web-{0BEED968-375C-412A-8B48-BA0AB7ADEA4E}" dt="2021-03-13T16:58:07.062" v="19"/>
        <pc:sldMkLst>
          <pc:docMk/>
          <pc:sldMk cId="0" sldId="260"/>
        </pc:sldMkLst>
      </pc:sldChg>
      <pc:sldChg chg="modSp">
        <pc:chgData name="Mohamad-Kazem Seblani (Al)" userId="S::mohamad-kazem.seblani@net.usj.edu.lb::99cbc15f-b489-40ba-9213-6de4f32bee29" providerId="AD" clId="Web-{0BEED968-375C-412A-8B48-BA0AB7ADEA4E}" dt="2021-03-13T16:53:49.509" v="4" actId="20577"/>
        <pc:sldMkLst>
          <pc:docMk/>
          <pc:sldMk cId="0" sldId="261"/>
        </pc:sldMkLst>
        <pc:spChg chg="mod">
          <ac:chgData name="Mohamad-Kazem Seblani (Al)" userId="S::mohamad-kazem.seblani@net.usj.edu.lb::99cbc15f-b489-40ba-9213-6de4f32bee29" providerId="AD" clId="Web-{0BEED968-375C-412A-8B48-BA0AB7ADEA4E}" dt="2021-03-13T16:53:49.509" v="4" actId="20577"/>
          <ac:spMkLst>
            <pc:docMk/>
            <pc:sldMk cId="0" sldId="261"/>
            <ac:spMk id="68" creationId="{00000000-0000-0000-0000-000000000000}"/>
          </ac:spMkLst>
        </pc:spChg>
      </pc:sldChg>
      <pc:sldChg chg="ord">
        <pc:chgData name="Mohamad-Kazem Seblani (Al)" userId="S::mohamad-kazem.seblani@net.usj.edu.lb::99cbc15f-b489-40ba-9213-6de4f32bee29" providerId="AD" clId="Web-{0BEED968-375C-412A-8B48-BA0AB7ADEA4E}" dt="2021-03-13T16:54:03.947" v="6"/>
        <pc:sldMkLst>
          <pc:docMk/>
          <pc:sldMk cId="0" sldId="262"/>
        </pc:sldMkLst>
      </pc:sldChg>
      <pc:sldChg chg="modSp">
        <pc:chgData name="Mohamad-Kazem Seblani (Al)" userId="S::mohamad-kazem.seblani@net.usj.edu.lb::99cbc15f-b489-40ba-9213-6de4f32bee29" providerId="AD" clId="Web-{0BEED968-375C-412A-8B48-BA0AB7ADEA4E}" dt="2021-03-13T16:54:59.839" v="16"/>
        <pc:sldMkLst>
          <pc:docMk/>
          <pc:sldMk cId="0" sldId="264"/>
        </pc:sldMkLst>
        <pc:graphicFrameChg chg="mod modGraphic">
          <ac:chgData name="Mohamad-Kazem Seblani (Al)" userId="S::mohamad-kazem.seblani@net.usj.edu.lb::99cbc15f-b489-40ba-9213-6de4f32bee29" providerId="AD" clId="Web-{0BEED968-375C-412A-8B48-BA0AB7ADEA4E}" dt="2021-03-13T16:54:59.839" v="16"/>
          <ac:graphicFrameMkLst>
            <pc:docMk/>
            <pc:sldMk cId="0" sldId="264"/>
            <ac:graphicFrameMk id="76" creationId="{00000000-0000-0000-0000-000000000000}"/>
          </ac:graphicFrameMkLst>
        </pc:graphicFrameChg>
      </pc:sldChg>
      <pc:sldChg chg="ord">
        <pc:chgData name="Mohamad-Kazem Seblani (Al)" userId="S::mohamad-kazem.seblani@net.usj.edu.lb::99cbc15f-b489-40ba-9213-6de4f32bee29" providerId="AD" clId="Web-{0BEED968-375C-412A-8B48-BA0AB7ADEA4E}" dt="2021-03-13T16:57:43.811" v="17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2C5F3-9962-4A49-979E-13866C18F2D0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BD5-7255-45A4-92A0-614C1A27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D2C1C98E-4119-4087-B1EE-2662029EA8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2B3D5BA-B923-47A3-A195-CE052006E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38083F35-FB63-4C46-906E-9100564E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E1117-E24F-4A5B-9244-99ED8A6680F2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8BFE4BA2-1F2B-4053-8FAF-67F846F86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A5A1BCD-58B9-49ED-8781-60003294E1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8C81F28-0149-4B55-B1CE-3311085CC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4A1F08-D9E6-4920-8AAD-41270BFED701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6CA4D812-7C88-44E0-895D-23D5E3D6F1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E26B685C-37AC-4E31-A1A3-C0A8FBDF79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9049EA6-7743-47C4-A8D3-6985F8AA5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D3D6EB-245A-4A20-A003-ED137CD983E3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985" dirty="0"/>
              <a:t>Do you have somewhere a large set of uncontrolled, unstructured, data that you are trying to fit into a RDBMS? </a:t>
            </a:r>
          </a:p>
          <a:p>
            <a:pPr lvl="1">
              <a:lnSpc>
                <a:spcPct val="90000"/>
              </a:lnSpc>
            </a:pPr>
            <a:r>
              <a:rPr lang="en-US" altLang="en-US" sz="1819" dirty="0"/>
              <a:t>Log Analysis</a:t>
            </a:r>
          </a:p>
          <a:p>
            <a:pPr lvl="1">
              <a:lnSpc>
                <a:spcPct val="90000"/>
              </a:lnSpc>
            </a:pPr>
            <a:r>
              <a:rPr lang="en-US" altLang="en-US" sz="1819" dirty="0"/>
              <a:t>Social Networking Feeds (many firms hooked in through Facebook or Twitter)</a:t>
            </a:r>
          </a:p>
          <a:p>
            <a:pPr lvl="1">
              <a:lnSpc>
                <a:spcPct val="90000"/>
              </a:lnSpc>
            </a:pPr>
            <a:r>
              <a:rPr lang="en-US" altLang="en-US" sz="1819" dirty="0"/>
              <a:t>External feeds from partners </a:t>
            </a:r>
          </a:p>
          <a:p>
            <a:pPr lvl="1">
              <a:lnSpc>
                <a:spcPct val="90000"/>
              </a:lnSpc>
            </a:pPr>
            <a:r>
              <a:rPr lang="en-US" altLang="en-US" sz="1819" dirty="0"/>
              <a:t>Data that is not easily analyzed in a RDBMS such as time-based data</a:t>
            </a:r>
          </a:p>
          <a:p>
            <a:pPr lvl="1">
              <a:lnSpc>
                <a:spcPct val="90000"/>
              </a:lnSpc>
            </a:pPr>
            <a:r>
              <a:rPr lang="en-US" altLang="en-US" sz="1819" dirty="0"/>
              <a:t>Large data feeds that need to be massaged before entry into an RDBMS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BD5-7255-45A4-92A0-614C1A2710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B050594C-1903-45D4-A841-FB2624147D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E4CEA32-6DE5-422A-A5A7-C5FF648FFF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186871B7-4637-4C87-929B-505B3EA52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A204A0-FF38-462B-B7CD-A8432579914E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3A4B4985-B557-4EAB-8CA0-4E75CB9383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1AB73F12-B576-4791-A269-DAFE30A3CA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E7B5C5D-02B9-4DCC-AB12-7BD14D703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B101F-A644-4049-9BC2-A8901ED1158D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9AB9D8F-3EF2-4A18-BB8A-8A509B1B3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35096D63-5704-4726-B8A3-84B45A7314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95E920F-52B7-44F3-8865-D1885AC5C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CCF32C-0489-4223-BA67-2948FDF20EEA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149D8D2A-1F40-48EF-914B-81D5D8281D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C91972F-2ECD-474D-B9E5-C886BD8833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59A6420-5D2F-4EE9-A2B9-FE139F6C0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EFA57C-DC06-4B03-A533-BA57D5BAAF83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0E75EBA-1FC4-467C-BF10-08104586F5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95E7EC6-BC2E-4B86-B530-BA5BC2A290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FBFE9FF-B195-41C6-8B61-6FC2CC789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8CBEAB-F7C0-445F-9009-4B586FA25D9D}" type="slidenum"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71"/>
            </a:lvl1pPr>
            <a:lvl2pPr>
              <a:defRPr sz="1240"/>
            </a:lvl2pPr>
            <a:lvl3pPr>
              <a:defRPr sz="1075"/>
            </a:lvl3pPr>
            <a:lvl4pPr>
              <a:defRPr sz="910"/>
            </a:lvl4pPr>
            <a:lvl5pPr>
              <a:defRPr sz="74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F64753D-E96C-4730-8E87-61FED4A3E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949CF1-4443-42B1-B386-C139BB363F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DF0316-0EC7-4AA5-9FDF-68B195249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0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B427A38-8843-4A77-A635-579857FBC21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50BB-0032-4E9E-82E4-197C5C7794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68399" y="479393"/>
            <a:ext cx="7442941" cy="28497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267980E-819F-4FBF-BAE8-7E62BDE79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97"/>
          <a:stretch/>
        </p:blipFill>
        <p:spPr>
          <a:xfrm>
            <a:off x="1168399" y="122106"/>
            <a:ext cx="7349067" cy="3326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96D51-2173-477F-9649-22CF336B7046}"/>
              </a:ext>
            </a:extLst>
          </p:cNvPr>
          <p:cNvSpPr txBox="1"/>
          <p:nvPr/>
        </p:nvSpPr>
        <p:spPr>
          <a:xfrm>
            <a:off x="1193800" y="4106333"/>
            <a:ext cx="744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Data Integration – </a:t>
            </a:r>
            <a:r>
              <a:rPr lang="en-US" dirty="0" err="1"/>
              <a:t>Moustapha</a:t>
            </a:r>
            <a:r>
              <a:rPr lang="en-US" dirty="0"/>
              <a:t>, Mohamad and Kazem – March 2021 </a:t>
            </a:r>
          </a:p>
        </p:txBody>
      </p:sp>
    </p:spTree>
    <p:extLst>
      <p:ext uri="{BB962C8B-B14F-4D97-AF65-F5344CB8AC3E}">
        <p14:creationId xmlns:p14="http://schemas.microsoft.com/office/powerpoint/2010/main" val="87449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spc="-1" dirty="0" err="1">
                <a:solidFill>
                  <a:srgbClr val="12934E"/>
                </a:solidFill>
                <a:latin typeface="Arial"/>
              </a:rPr>
              <a:t>Sharding</a:t>
            </a:r>
            <a:endParaRPr lang="en-US" sz="4400" b="0" strike="noStrike" spc="-1" dirty="0" err="1">
              <a:solidFill>
                <a:srgbClr val="12934E"/>
              </a:solid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47995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Partition data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Scale write throughput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Increase capacity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Auto-balancing</a:t>
            </a:r>
          </a:p>
        </p:txBody>
      </p:sp>
      <p:sp>
        <p:nvSpPr>
          <p:cNvPr id="49" name="CustomShape 3"/>
          <p:cNvSpPr/>
          <p:nvPr/>
        </p:nvSpPr>
        <p:spPr>
          <a:xfrm>
            <a:off x="7498080" y="3856680"/>
            <a:ext cx="731520" cy="8229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shard2 </a:t>
            </a:r>
          </a:p>
        </p:txBody>
      </p:sp>
      <p:sp>
        <p:nvSpPr>
          <p:cNvPr id="50" name="CustomShape 4"/>
          <p:cNvSpPr/>
          <p:nvPr/>
        </p:nvSpPr>
        <p:spPr>
          <a:xfrm>
            <a:off x="6309360" y="3856680"/>
            <a:ext cx="731520" cy="8229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shard1</a:t>
            </a:r>
          </a:p>
        </p:txBody>
      </p:sp>
      <p:sp>
        <p:nvSpPr>
          <p:cNvPr id="51" name="CustomShape 5"/>
          <p:cNvSpPr/>
          <p:nvPr/>
        </p:nvSpPr>
        <p:spPr>
          <a:xfrm>
            <a:off x="7223760" y="1172520"/>
            <a:ext cx="1097280" cy="12963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database</a:t>
            </a:r>
          </a:p>
        </p:txBody>
      </p:sp>
      <p:sp>
        <p:nvSpPr>
          <p:cNvPr id="52" name="CustomShape 6"/>
          <p:cNvSpPr/>
          <p:nvPr/>
        </p:nvSpPr>
        <p:spPr>
          <a:xfrm>
            <a:off x="8595360" y="3840480"/>
            <a:ext cx="731520" cy="8229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shard3 </a:t>
            </a:r>
          </a:p>
        </p:txBody>
      </p:sp>
      <p:cxnSp>
        <p:nvCxnSpPr>
          <p:cNvPr id="53" name="Line 7"/>
          <p:cNvCxnSpPr>
            <a:stCxn id="51" idx="3"/>
            <a:endCxn id="50" idx="1"/>
          </p:cNvCxnSpPr>
          <p:nvPr/>
        </p:nvCxnSpPr>
        <p:spPr>
          <a:xfrm flipH="1">
            <a:off x="6675120" y="2468880"/>
            <a:ext cx="1097640" cy="1388160"/>
          </a:xfrm>
          <a:prstGeom prst="straightConnector1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cxnSp>
        <p:nvCxnSpPr>
          <p:cNvPr id="54" name="Line 8"/>
          <p:cNvCxnSpPr>
            <a:stCxn id="51" idx="3"/>
            <a:endCxn id="49" idx="1"/>
          </p:cNvCxnSpPr>
          <p:nvPr/>
        </p:nvCxnSpPr>
        <p:spPr>
          <a:xfrm>
            <a:off x="7772400" y="2468880"/>
            <a:ext cx="91800" cy="1388160"/>
          </a:xfrm>
          <a:prstGeom prst="straightConnector1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cxnSp>
        <p:nvCxnSpPr>
          <p:cNvPr id="55" name="Line 9"/>
          <p:cNvCxnSpPr>
            <a:stCxn id="51" idx="3"/>
            <a:endCxn id="52" idx="1"/>
          </p:cNvCxnSpPr>
          <p:nvPr/>
        </p:nvCxnSpPr>
        <p:spPr>
          <a:xfrm>
            <a:off x="7772400" y="2468880"/>
            <a:ext cx="1189080" cy="1371960"/>
          </a:xfrm>
          <a:prstGeom prst="straightConnector1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56" name="CustomShape 10"/>
          <p:cNvSpPr/>
          <p:nvPr/>
        </p:nvSpPr>
        <p:spPr>
          <a:xfrm>
            <a:off x="8412480" y="2194560"/>
            <a:ext cx="1005840" cy="640080"/>
          </a:xfrm>
          <a:prstGeom prst="wedgeRoundRectCallout">
            <a:avLst>
              <a:gd name="adj1" fmla="val -37481"/>
              <a:gd name="adj2" fmla="val 12734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splitting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 dirty="0">
                <a:solidFill>
                  <a:srgbClr val="12934E"/>
                </a:solidFill>
                <a:latin typeface="Arial"/>
              </a:rPr>
              <a:t>Replication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48640" y="1280160"/>
            <a:ext cx="5669280" cy="429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Redundancy and Fail-over </a:t>
            </a:r>
            <a:endParaRPr lang="en-US" sz="3200" b="0" strike="noStrike" spc="-1" dirty="0">
              <a:latin typeface="Arial"/>
              <a:ea typeface="Noto Sans CJK S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Zero downtime for upgrades and maintenance</a:t>
            </a:r>
            <a:endParaRPr lang="en-US" sz="3200" b="0" strike="noStrike" spc="-1" dirty="0">
              <a:latin typeface="Arial"/>
              <a:ea typeface="Noto Sans CJK S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Geo-spatial Features</a:t>
            </a:r>
            <a:endParaRPr lang="en-US" sz="3200" b="0" strike="noStrike" spc="-1" dirty="0">
              <a:latin typeface="Arial"/>
              <a:ea typeface="Noto Sans CJK SC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Master-slave Replication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  <a:ea typeface="Noto Sans CJK SC"/>
              </a:rPr>
              <a:t>Peer-to-Peer Replication</a:t>
            </a:r>
            <a:endParaRPr lang="en-US" sz="3200" b="0" strike="noStrike" spc="-1" dirty="0">
              <a:latin typeface="Arial"/>
              <a:ea typeface="Noto Sans CJK SC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7863840" y="3856680"/>
            <a:ext cx="731520" cy="8229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Abc </a:t>
            </a:r>
          </a:p>
        </p:txBody>
      </p:sp>
      <p:sp>
        <p:nvSpPr>
          <p:cNvPr id="60" name="CustomShape 4"/>
          <p:cNvSpPr/>
          <p:nvPr/>
        </p:nvSpPr>
        <p:spPr>
          <a:xfrm>
            <a:off x="6675120" y="3856680"/>
            <a:ext cx="731520" cy="8229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Abc</a:t>
            </a:r>
          </a:p>
        </p:txBody>
      </p:sp>
      <p:sp>
        <p:nvSpPr>
          <p:cNvPr id="61" name="CustomShape 5"/>
          <p:cNvSpPr/>
          <p:nvPr/>
        </p:nvSpPr>
        <p:spPr>
          <a:xfrm>
            <a:off x="7589520" y="1172520"/>
            <a:ext cx="1097280" cy="12963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Shard</a:t>
            </a:r>
          </a:p>
          <a:p>
            <a:pPr algn="ctr"/>
            <a:r>
              <a:rPr lang="en-US" sz="1800" b="0" strike="noStrike" spc="-1">
                <a:latin typeface="Arial"/>
              </a:rPr>
              <a:t>abc</a:t>
            </a:r>
          </a:p>
        </p:txBody>
      </p:sp>
      <p:sp>
        <p:nvSpPr>
          <p:cNvPr id="62" name="CustomShape 6"/>
          <p:cNvSpPr/>
          <p:nvPr/>
        </p:nvSpPr>
        <p:spPr>
          <a:xfrm>
            <a:off x="8961120" y="3840480"/>
            <a:ext cx="731520" cy="822960"/>
          </a:xfrm>
          <a:prstGeom prst="can">
            <a:avLst>
              <a:gd name="adj" fmla="val 250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Abc </a:t>
            </a:r>
          </a:p>
        </p:txBody>
      </p:sp>
      <p:cxnSp>
        <p:nvCxnSpPr>
          <p:cNvPr id="63" name="Line 7"/>
          <p:cNvCxnSpPr>
            <a:stCxn id="61" idx="3"/>
            <a:endCxn id="60" idx="1"/>
          </p:cNvCxnSpPr>
          <p:nvPr/>
        </p:nvCxnSpPr>
        <p:spPr>
          <a:xfrm flipH="1">
            <a:off x="7040880" y="2468880"/>
            <a:ext cx="1097640" cy="1388160"/>
          </a:xfrm>
          <a:prstGeom prst="straightConnector1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cxnSp>
        <p:nvCxnSpPr>
          <p:cNvPr id="64" name="Line 8"/>
          <p:cNvCxnSpPr>
            <a:stCxn id="61" idx="3"/>
            <a:endCxn id="59" idx="1"/>
          </p:cNvCxnSpPr>
          <p:nvPr/>
        </p:nvCxnSpPr>
        <p:spPr>
          <a:xfrm>
            <a:off x="8138160" y="2468880"/>
            <a:ext cx="91800" cy="1388160"/>
          </a:xfrm>
          <a:prstGeom prst="straightConnector1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cxnSp>
        <p:nvCxnSpPr>
          <p:cNvPr id="65" name="Line 9"/>
          <p:cNvCxnSpPr>
            <a:stCxn id="61" idx="3"/>
            <a:endCxn id="62" idx="1"/>
          </p:cNvCxnSpPr>
          <p:nvPr/>
        </p:nvCxnSpPr>
        <p:spPr>
          <a:xfrm>
            <a:off x="8138160" y="2468880"/>
            <a:ext cx="1189080" cy="1371960"/>
          </a:xfrm>
          <a:prstGeom prst="straightConnector1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66" name="CustomShape 10"/>
          <p:cNvSpPr/>
          <p:nvPr/>
        </p:nvSpPr>
        <p:spPr>
          <a:xfrm>
            <a:off x="8778240" y="2194560"/>
            <a:ext cx="1005840" cy="640080"/>
          </a:xfrm>
          <a:prstGeom prst="wedgeRoundRectCallout">
            <a:avLst>
              <a:gd name="adj1" fmla="val -37481"/>
              <a:gd name="adj2" fmla="val 127342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Copying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7D65-BACD-4360-A28F-72B4CBC7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934E"/>
                </a:solidFill>
              </a:rPr>
              <a:t>Combined </a:t>
            </a:r>
            <a:r>
              <a:rPr lang="en-US" dirty="0" err="1">
                <a:solidFill>
                  <a:srgbClr val="12934E"/>
                </a:solidFill>
              </a:rPr>
              <a:t>Sharding</a:t>
            </a:r>
            <a:r>
              <a:rPr lang="en-US" dirty="0">
                <a:solidFill>
                  <a:srgbClr val="12934E"/>
                </a:solidFill>
              </a:rPr>
              <a:t> and Replication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8781-E884-441B-A855-7ADB02A8A4F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</p:spPr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with Master-slave</a:t>
            </a:r>
          </a:p>
          <a:p>
            <a:r>
              <a:rPr lang="en-US" dirty="0" err="1"/>
              <a:t>Sharding</a:t>
            </a:r>
            <a:r>
              <a:rPr lang="en-US" dirty="0"/>
              <a:t> with Peer-to-Peer</a:t>
            </a:r>
          </a:p>
          <a:p>
            <a:r>
              <a:rPr lang="en-US" dirty="0"/>
              <a:t>Advantages:</a:t>
            </a:r>
          </a:p>
          <a:p>
            <a:pPr marL="2800350" lvl="5" indent="-514350">
              <a:buFont typeface="+mj-lt"/>
              <a:buAutoNum type="arabicPeriod"/>
            </a:pPr>
            <a:r>
              <a:rPr lang="en-US" dirty="0"/>
              <a:t>Data availability</a:t>
            </a:r>
          </a:p>
          <a:p>
            <a:pPr marL="2800350" lvl="5" indent="-514350">
              <a:buFont typeface="+mj-lt"/>
              <a:buAutoNum type="arabicPeriod"/>
            </a:pPr>
            <a:r>
              <a:rPr lang="en-US" dirty="0"/>
              <a:t>Partition Tolerance</a:t>
            </a:r>
          </a:p>
          <a:p>
            <a:pPr marL="2800350" lvl="5" indent="-514350">
              <a:buFont typeface="+mj-lt"/>
              <a:buAutoNum type="arabicPeriod"/>
            </a:pPr>
            <a:endParaRPr lang="en-US" dirty="0"/>
          </a:p>
          <a:p>
            <a:pPr marL="2800350" lvl="5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7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849-EDBE-4E33-A639-45A14F97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2934E"/>
                </a:solidFill>
              </a:rPr>
              <a:t>Big Data 3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777E-56F2-448F-96F2-1814CA95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Volume:</a:t>
            </a:r>
          </a:p>
          <a:p>
            <a:pPr lvl="1"/>
            <a:r>
              <a:rPr lang="en-US" dirty="0"/>
              <a:t>Petabytes</a:t>
            </a:r>
          </a:p>
          <a:p>
            <a:pPr lvl="1"/>
            <a:r>
              <a:rPr lang="en-US" dirty="0"/>
              <a:t>Exabytes</a:t>
            </a:r>
          </a:p>
          <a:p>
            <a:pPr lvl="1"/>
            <a:r>
              <a:rPr lang="en-US" dirty="0"/>
              <a:t>Zettabytes</a:t>
            </a:r>
          </a:p>
          <a:p>
            <a:r>
              <a:rPr lang="en-US" dirty="0"/>
              <a:t>Velocity:</a:t>
            </a:r>
          </a:p>
          <a:p>
            <a:pPr lvl="1"/>
            <a:r>
              <a:rPr lang="en-US" dirty="0"/>
              <a:t>Batch</a:t>
            </a:r>
          </a:p>
          <a:p>
            <a:pPr lvl="1"/>
            <a:r>
              <a:rPr lang="en-US" dirty="0"/>
              <a:t>Streaming Data</a:t>
            </a:r>
          </a:p>
          <a:p>
            <a:r>
              <a:rPr lang="en-US" dirty="0"/>
              <a:t>Variety:</a:t>
            </a:r>
          </a:p>
          <a:p>
            <a:pPr lvl="1"/>
            <a:r>
              <a:rPr lang="en-US" dirty="0"/>
              <a:t>Structures</a:t>
            </a:r>
          </a:p>
          <a:p>
            <a:pPr lvl="1"/>
            <a:r>
              <a:rPr lang="en-US" dirty="0"/>
              <a:t>Semi-Structures</a:t>
            </a:r>
          </a:p>
          <a:p>
            <a:pPr lvl="1"/>
            <a:r>
              <a:rPr lang="en-US" dirty="0"/>
              <a:t>Unstructured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1125055F-85DC-4353-92CC-3C2464EC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92" y="1172520"/>
            <a:ext cx="38385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9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8" y="1165985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C5636-A5F4-4A54-BFA4-0E508257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2215"/>
            <a:ext cx="3338566" cy="2639957"/>
          </a:xfrm>
        </p:spPr>
        <p:txBody>
          <a:bodyPr anchor="b">
            <a:normAutofit/>
          </a:bodyPr>
          <a:lstStyle/>
          <a:p>
            <a:pPr algn="r"/>
            <a:r>
              <a:rPr lang="en-US" sz="3300" dirty="0">
                <a:solidFill>
                  <a:srgbClr val="FFFFFF"/>
                </a:solidFill>
              </a:rPr>
              <a:t>Why MongoDB is suitable for Big Data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E620E85-A684-429B-BB3D-D7A11068D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6194"/>
              </p:ext>
            </p:extLst>
          </p:nvPr>
        </p:nvGraphicFramePr>
        <p:xfrm>
          <a:off x="3525398" y="1277957"/>
          <a:ext cx="6466901" cy="321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489">
                  <a:extLst>
                    <a:ext uri="{9D8B030D-6E8A-4147-A177-3AD203B41FA5}">
                      <a16:colId xmlns:a16="http://schemas.microsoft.com/office/drawing/2014/main" val="1385020842"/>
                    </a:ext>
                  </a:extLst>
                </a:gridCol>
                <a:gridCol w="2228839">
                  <a:extLst>
                    <a:ext uri="{9D8B030D-6E8A-4147-A177-3AD203B41FA5}">
                      <a16:colId xmlns:a16="http://schemas.microsoft.com/office/drawing/2014/main" val="2422697282"/>
                    </a:ext>
                  </a:extLst>
                </a:gridCol>
                <a:gridCol w="2029573">
                  <a:extLst>
                    <a:ext uri="{9D8B030D-6E8A-4147-A177-3AD203B41FA5}">
                      <a16:colId xmlns:a16="http://schemas.microsoft.com/office/drawing/2014/main" val="891031056"/>
                    </a:ext>
                  </a:extLst>
                </a:gridCol>
              </a:tblGrid>
              <a:tr h="478192">
                <a:tc>
                  <a:txBody>
                    <a:bodyPr/>
                    <a:lstStyle/>
                    <a:p>
                      <a:r>
                        <a:rPr lang="en-US" sz="1900" dirty="0"/>
                        <a:t>Data Types</a:t>
                      </a:r>
                    </a:p>
                  </a:txBody>
                  <a:tcPr marL="96707" marR="96707" marT="48353" marB="483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Architectures</a:t>
                      </a:r>
                    </a:p>
                  </a:txBody>
                  <a:tcPr marL="96707" marR="96707" marT="48353" marB="483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Data Volume</a:t>
                      </a:r>
                    </a:p>
                  </a:txBody>
                  <a:tcPr marL="96707" marR="96707" marT="48353" marB="48353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606710"/>
                  </a:ext>
                </a:extLst>
              </a:tr>
              <a:tr h="804231">
                <a:tc>
                  <a:txBody>
                    <a:bodyPr/>
                    <a:lstStyle/>
                    <a:p>
                      <a:r>
                        <a:rPr lang="en-US" sz="1900"/>
                        <a:t>Unstructured data</a:t>
                      </a:r>
                    </a:p>
                  </a:txBody>
                  <a:tcPr marL="96707" marR="96707" marT="48353" marB="4835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Horizontal Scaling</a:t>
                      </a:r>
                    </a:p>
                  </a:txBody>
                  <a:tcPr marL="96707" marR="96707" marT="48353" marB="4835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Petabytes of data</a:t>
                      </a:r>
                    </a:p>
                  </a:txBody>
                  <a:tcPr marL="96707" marR="96707" marT="48353" marB="48353"/>
                </a:tc>
                <a:extLst>
                  <a:ext uri="{0D108BD9-81ED-4DB2-BD59-A6C34878D82A}">
                    <a16:rowId xmlns:a16="http://schemas.microsoft.com/office/drawing/2014/main" val="218673678"/>
                  </a:ext>
                </a:extLst>
              </a:tr>
              <a:tr h="804231">
                <a:tc>
                  <a:txBody>
                    <a:bodyPr/>
                    <a:lstStyle/>
                    <a:p>
                      <a:r>
                        <a:rPr lang="en-US" sz="1900"/>
                        <a:t>Semi-structured data</a:t>
                      </a:r>
                    </a:p>
                  </a:txBody>
                  <a:tcPr marL="96707" marR="96707" marT="48353" marB="4835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Commodity Servers</a:t>
                      </a:r>
                    </a:p>
                  </a:txBody>
                  <a:tcPr marL="96707" marR="96707" marT="48353" marB="4835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Trillions of records</a:t>
                      </a:r>
                    </a:p>
                  </a:txBody>
                  <a:tcPr marL="96707" marR="96707" marT="48353" marB="48353"/>
                </a:tc>
                <a:extLst>
                  <a:ext uri="{0D108BD9-81ED-4DB2-BD59-A6C34878D82A}">
                    <a16:rowId xmlns:a16="http://schemas.microsoft.com/office/drawing/2014/main" val="497203739"/>
                  </a:ext>
                </a:extLst>
              </a:tr>
              <a:tr h="1130271">
                <a:tc>
                  <a:txBody>
                    <a:bodyPr/>
                    <a:lstStyle/>
                    <a:p>
                      <a:r>
                        <a:rPr lang="en-US" sz="1900"/>
                        <a:t>Polymorphic data</a:t>
                      </a:r>
                    </a:p>
                  </a:txBody>
                  <a:tcPr marL="96707" marR="96707" marT="48353" marB="48353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Cloud Computing</a:t>
                      </a:r>
                    </a:p>
                  </a:txBody>
                  <a:tcPr marL="96707" marR="96707" marT="48353" marB="4835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Millions of queries per second</a:t>
                      </a:r>
                    </a:p>
                  </a:txBody>
                  <a:tcPr marL="96707" marR="96707" marT="48353" marB="48353"/>
                </a:tc>
                <a:extLst>
                  <a:ext uri="{0D108BD9-81ED-4DB2-BD59-A6C34878D82A}">
                    <a16:rowId xmlns:a16="http://schemas.microsoft.com/office/drawing/2014/main" val="855188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CEF2-89A6-4AB3-8547-F68753E6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080"/>
            <a:ext cx="10080624" cy="946440"/>
          </a:xfrm>
        </p:spPr>
        <p:txBody>
          <a:bodyPr/>
          <a:lstStyle/>
          <a:p>
            <a:r>
              <a:rPr lang="en-US" dirty="0">
                <a:solidFill>
                  <a:srgbClr val="12934E"/>
                </a:solidFill>
              </a:rPr>
              <a:t>MongoDB In a Big Data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24C04-A29C-438F-9CEA-354355F05CB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17"/>
          <a:stretch/>
        </p:blipFill>
        <p:spPr bwMode="auto">
          <a:xfrm>
            <a:off x="0" y="1242060"/>
            <a:ext cx="10080625" cy="43544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552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8763"/>
            <a:ext cx="10080623" cy="361675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231755" y="-3250874"/>
            <a:ext cx="3617111" cy="10080625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20252" y="-3062380"/>
            <a:ext cx="3616756" cy="9703990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18761"/>
            <a:ext cx="7063122" cy="3616753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915818" y="-853354"/>
            <a:ext cx="4125968" cy="3670502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C5982-7F1F-4D3E-B734-C6CEC0E0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6" y="607823"/>
            <a:ext cx="8312682" cy="24214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MongoDB in Practice</a:t>
            </a:r>
            <a:br>
              <a:rPr lang="en-US" sz="3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646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spc="-1" dirty="0">
                <a:solidFill>
                  <a:srgbClr val="12934E"/>
                </a:solidFill>
                <a:latin typeface="Arial"/>
              </a:rPr>
              <a:t>Manipulating Documents</a:t>
            </a:r>
            <a:endParaRPr lang="en-US" sz="4400" b="0" strike="noStrike" spc="-1" dirty="0">
              <a:solidFill>
                <a:srgbClr val="12934E"/>
              </a:solid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172520"/>
            <a:ext cx="9071640" cy="43435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spc="-1" dirty="0">
                <a:latin typeface="Arial"/>
              </a:rPr>
              <a:t>CRUD Operations:</a:t>
            </a:r>
          </a:p>
          <a:p>
            <a:pPr marL="4171950" lvl="8" indent="-51435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Add</a:t>
            </a:r>
          </a:p>
          <a:p>
            <a:pPr marL="4171950" lvl="8" indent="-51435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Remove</a:t>
            </a:r>
          </a:p>
          <a:p>
            <a:pPr marL="4171950" lvl="8" indent="-51435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Update</a:t>
            </a:r>
          </a:p>
          <a:p>
            <a:pPr marL="4171950" lvl="8" indent="-51435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Find</a:t>
            </a:r>
            <a:endParaRPr lang="en-US" sz="3200" spc="-1" dirty="0">
              <a:ea typeface="+mn-lt"/>
              <a:cs typeface="+mn-lt"/>
            </a:endParaRPr>
          </a:p>
          <a:p>
            <a:pPr marL="4171950" lvl="8" indent="-51435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  <a:cs typeface="Arial"/>
              </a:rPr>
              <a:t>Projection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B4FAF75-72BE-42C3-9F06-41C0AB98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CRUD operations - create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9A777CFA-12AD-4D2A-BC46-22DF387B5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45" indent="-236287">
              <a:spcBef>
                <a:spcPct val="20000"/>
              </a:spcBef>
              <a:buFont typeface="Arial" panose="020B0604020202020204" pitchFamily="34" charset="0"/>
              <a:buChar char="–"/>
              <a:defRPr sz="231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5147" indent="-189029">
              <a:spcBef>
                <a:spcPct val="20000"/>
              </a:spcBef>
              <a:buFont typeface="Arial" panose="020B0604020202020204" pitchFamily="34" charset="0"/>
              <a:buChar char="•"/>
              <a:defRPr sz="13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23205" indent="-189029">
              <a:spcBef>
                <a:spcPct val="20000"/>
              </a:spcBef>
              <a:buFont typeface="Arial" panose="020B0604020202020204" pitchFamily="34" charset="0"/>
              <a:buChar char="–"/>
              <a:defRPr sz="115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01264" indent="-189029">
              <a:spcBef>
                <a:spcPct val="20000"/>
              </a:spcBef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79323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381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835440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13499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9516F-58B7-4EC6-ADD9-D524BB5C5837}" type="slidenum">
              <a:rPr lang="en-US" altLang="en-US" sz="579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579" dirty="0">
              <a:solidFill>
                <a:srgbClr val="FFFFFF"/>
              </a:solidFill>
            </a:endParaRPr>
          </a:p>
        </p:txBody>
      </p:sp>
      <p:pic>
        <p:nvPicPr>
          <p:cNvPr id="15365" name="Picture 3">
            <a:extLst>
              <a:ext uri="{FF2B5EF4-FFF2-40B4-BE49-F238E27FC236}">
                <a16:creationId xmlns:a16="http://schemas.microsoft.com/office/drawing/2014/main" id="{FED593A0-8665-4D94-B0CE-53E7CA07A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70" y="1965003"/>
            <a:ext cx="5208505" cy="100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>
            <a:extLst>
              <a:ext uri="{FF2B5EF4-FFF2-40B4-BE49-F238E27FC236}">
                <a16:creationId xmlns:a16="http://schemas.microsoft.com/office/drawing/2014/main" id="{EC7DB769-46BC-46E0-BDC2-EABC546B2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94" y="3549344"/>
            <a:ext cx="4956481" cy="16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5">
            <a:extLst>
              <a:ext uri="{FF2B5EF4-FFF2-40B4-BE49-F238E27FC236}">
                <a16:creationId xmlns:a16="http://schemas.microsoft.com/office/drawing/2014/main" id="{4AAD5ACC-8713-42DD-9A26-E5C6BC90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982" y="1660474"/>
            <a:ext cx="566181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 dirty="0"/>
              <a:t>SQL</a:t>
            </a:r>
          </a:p>
        </p:txBody>
      </p:sp>
      <p:sp>
        <p:nvSpPr>
          <p:cNvPr id="15368" name="TextBox 11">
            <a:extLst>
              <a:ext uri="{FF2B5EF4-FFF2-40B4-BE49-F238E27FC236}">
                <a16:creationId xmlns:a16="http://schemas.microsoft.com/office/drawing/2014/main" id="{F34C618E-E366-4F6D-8312-3B003D42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045" y="3272381"/>
            <a:ext cx="1031051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/>
              <a:t>MongoDB</a:t>
            </a:r>
          </a:p>
        </p:txBody>
      </p:sp>
      <p:sp>
        <p:nvSpPr>
          <p:cNvPr id="15369" name="Rectangle 12">
            <a:extLst>
              <a:ext uri="{FF2B5EF4-FFF2-40B4-BE49-F238E27FC236}">
                <a16:creationId xmlns:a16="http://schemas.microsoft.com/office/drawing/2014/main" id="{EE0D5A4D-5779-426C-B066-C72707EA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044" y="1130173"/>
            <a:ext cx="6871604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 i="1" dirty="0"/>
              <a:t>Insert a new user.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he stages of a MongoDB insert operation.">
            <a:extLst>
              <a:ext uri="{FF2B5EF4-FFF2-40B4-BE49-F238E27FC236}">
                <a16:creationId xmlns:a16="http://schemas.microsoft.com/office/drawing/2014/main" id="{26F916A3-A1FA-4F92-AE97-3D9C8D94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2"/>
          <a:stretch>
            <a:fillRect/>
          </a:stretch>
        </p:blipFill>
        <p:spPr bwMode="auto">
          <a:xfrm>
            <a:off x="2079025" y="886024"/>
            <a:ext cx="6237605" cy="457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3D4D8FED-B62A-4BB6-AD32-8F79B247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-5585"/>
            <a:ext cx="9071640" cy="94644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CRUD operations – create (cont’d)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9CF5A15F-02BB-48F1-BDAF-BCDC44D6C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45" indent="-236287">
              <a:spcBef>
                <a:spcPct val="20000"/>
              </a:spcBef>
              <a:buFont typeface="Arial" panose="020B0604020202020204" pitchFamily="34" charset="0"/>
              <a:buChar char="–"/>
              <a:defRPr sz="231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5147" indent="-189029">
              <a:spcBef>
                <a:spcPct val="20000"/>
              </a:spcBef>
              <a:buFont typeface="Arial" panose="020B0604020202020204" pitchFamily="34" charset="0"/>
              <a:buChar char="•"/>
              <a:defRPr sz="13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23205" indent="-189029">
              <a:spcBef>
                <a:spcPct val="20000"/>
              </a:spcBef>
              <a:buFont typeface="Arial" panose="020B0604020202020204" pitchFamily="34" charset="0"/>
              <a:buChar char="–"/>
              <a:defRPr sz="115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01264" indent="-189029">
              <a:spcBef>
                <a:spcPct val="20000"/>
              </a:spcBef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79323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381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835440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13499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6724E-37B9-4CC3-BF53-5EFC93FC73C4}" type="slidenum">
              <a:rPr lang="en-US" altLang="en-US" sz="579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579">
              <a:solidFill>
                <a:srgbClr val="FFFFFF"/>
              </a:solidFill>
            </a:endParaRPr>
          </a:p>
        </p:txBody>
      </p:sp>
      <p:sp>
        <p:nvSpPr>
          <p:cNvPr id="17413" name="TextBox 6">
            <a:extLst>
              <a:ext uri="{FF2B5EF4-FFF2-40B4-BE49-F238E27FC236}">
                <a16:creationId xmlns:a16="http://schemas.microsoft.com/office/drawing/2014/main" id="{2E23081F-BA7C-44F9-BA62-03B4A0F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945" y="5159939"/>
            <a:ext cx="1436612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 i="1"/>
              <a:t>©MongoDB [3]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3003939-4546-465C-B780-FE719F5C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24664"/>
            <a:ext cx="9071640" cy="94644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The family of NoSQL DBs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A60C4867-AB59-4A43-9724-A593D4D90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45" indent="-236287">
              <a:spcBef>
                <a:spcPct val="20000"/>
              </a:spcBef>
              <a:buFont typeface="Arial" panose="020B0604020202020204" pitchFamily="34" charset="0"/>
              <a:buChar char="–"/>
              <a:defRPr sz="231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5147" indent="-189029">
              <a:spcBef>
                <a:spcPct val="20000"/>
              </a:spcBef>
              <a:buFont typeface="Arial" panose="020B0604020202020204" pitchFamily="34" charset="0"/>
              <a:buChar char="•"/>
              <a:defRPr sz="13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23205" indent="-189029">
              <a:spcBef>
                <a:spcPct val="20000"/>
              </a:spcBef>
              <a:buFont typeface="Arial" panose="020B0604020202020204" pitchFamily="34" charset="0"/>
              <a:buChar char="–"/>
              <a:defRPr sz="115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01264" indent="-189029">
              <a:spcBef>
                <a:spcPct val="20000"/>
              </a:spcBef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79323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381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835440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13499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83D68D-297D-4012-AA94-AB187C22CB84}" type="slidenum">
              <a:rPr lang="en-US" altLang="en-US" sz="579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579">
              <a:solidFill>
                <a:srgbClr val="FFFFFF"/>
              </a:solidFill>
            </a:endParaRPr>
          </a:p>
        </p:txBody>
      </p:sp>
      <p:sp>
        <p:nvSpPr>
          <p:cNvPr id="9220" name="Content Placeholder 1">
            <a:extLst>
              <a:ext uri="{FF2B5EF4-FFF2-40B4-BE49-F238E27FC236}">
                <a16:creationId xmlns:a16="http://schemas.microsoft.com/office/drawing/2014/main" id="{FAC757CD-2647-4893-902E-A007A09B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970" y="1071104"/>
            <a:ext cx="7119691" cy="4284416"/>
          </a:xfrm>
        </p:spPr>
        <p:txBody>
          <a:bodyPr/>
          <a:lstStyle/>
          <a:p>
            <a:r>
              <a:rPr lang="en-US" altLang="en-US" b="1" dirty="0"/>
              <a:t>Key-values Stores</a:t>
            </a:r>
          </a:p>
          <a:p>
            <a:pPr lvl="1"/>
            <a:r>
              <a:rPr lang="en-US" altLang="en-US" dirty="0"/>
              <a:t>Hash table where there is a unique key and a pointer to a particular item of data.</a:t>
            </a:r>
          </a:p>
          <a:p>
            <a:pPr lvl="1"/>
            <a:r>
              <a:rPr lang="en-US" altLang="en-US" dirty="0"/>
              <a:t>Focus on scaling to huge amounts of data</a:t>
            </a:r>
          </a:p>
          <a:p>
            <a:pPr lvl="1"/>
            <a:r>
              <a:rPr lang="en-US" altLang="en-US" i="1" dirty="0"/>
              <a:t>E.g. Oracle BDB</a:t>
            </a:r>
          </a:p>
          <a:p>
            <a:r>
              <a:rPr lang="en-US" altLang="en-US" b="1" dirty="0"/>
              <a:t>Column Family Stores</a:t>
            </a:r>
            <a:endParaRPr lang="en-US" altLang="en-US" dirty="0"/>
          </a:p>
          <a:p>
            <a:pPr lvl="1"/>
            <a:r>
              <a:rPr lang="en-US" altLang="en-US" dirty="0"/>
              <a:t>To store and process very large amounts of data distributed over many machines</a:t>
            </a:r>
          </a:p>
          <a:p>
            <a:pPr lvl="1"/>
            <a:r>
              <a:rPr lang="en-US" altLang="en-US" i="1" dirty="0"/>
              <a:t>E.g. Cassandra, HBase</a:t>
            </a:r>
          </a:p>
          <a:p>
            <a:r>
              <a:rPr lang="en-US" altLang="en-US" b="1" dirty="0"/>
              <a:t>Document Databases</a:t>
            </a:r>
          </a:p>
          <a:p>
            <a:pPr lvl="1"/>
            <a:r>
              <a:rPr lang="en-US" altLang="en-US" dirty="0"/>
              <a:t>Collections of Key-Value collections</a:t>
            </a:r>
          </a:p>
          <a:p>
            <a:pPr lvl="1"/>
            <a:r>
              <a:rPr lang="en-US" altLang="en-US" dirty="0"/>
              <a:t>The next level of Key/value, allowing nested values associated with each key.</a:t>
            </a:r>
          </a:p>
          <a:p>
            <a:pPr lvl="1"/>
            <a:r>
              <a:rPr lang="en-US" altLang="en-US" dirty="0"/>
              <a:t>Appropriate for Web apps.</a:t>
            </a:r>
          </a:p>
          <a:p>
            <a:pPr lvl="1"/>
            <a:r>
              <a:rPr lang="en-US" altLang="en-US" i="1" dirty="0"/>
              <a:t>E.g. CouchDB, </a:t>
            </a:r>
            <a:r>
              <a:rPr lang="en-US" altLang="en-US" i="1" dirty="0" err="1"/>
              <a:t>MongoDb</a:t>
            </a:r>
            <a:endParaRPr lang="en-US" altLang="en-US" i="1" dirty="0"/>
          </a:p>
          <a:p>
            <a:r>
              <a:rPr lang="en-US" altLang="en-US" b="1" dirty="0"/>
              <a:t>Graph Databases</a:t>
            </a:r>
          </a:p>
          <a:p>
            <a:pPr lvl="1"/>
            <a:r>
              <a:rPr lang="en-US" altLang="en-US" dirty="0"/>
              <a:t>Bases on property-graph model</a:t>
            </a:r>
          </a:p>
          <a:p>
            <a:pPr lvl="1"/>
            <a:r>
              <a:rPr lang="en-US" altLang="en-US" dirty="0"/>
              <a:t>Appropriate for Social networking, Recommendations</a:t>
            </a:r>
          </a:p>
          <a:p>
            <a:pPr lvl="1"/>
            <a:r>
              <a:rPr lang="en-US" altLang="en-US" i="1" dirty="0"/>
              <a:t>E.g. Neo4J, Infinite Graph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6EE839D-8527-41DA-BF1F-DB9F2A16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CRUD operations - read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C45FAE67-BB6C-4A42-873C-952BBAA07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45" indent="-236287">
              <a:spcBef>
                <a:spcPct val="20000"/>
              </a:spcBef>
              <a:buFont typeface="Arial" panose="020B0604020202020204" pitchFamily="34" charset="0"/>
              <a:buChar char="–"/>
              <a:defRPr sz="231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5147" indent="-189029">
              <a:spcBef>
                <a:spcPct val="20000"/>
              </a:spcBef>
              <a:buFont typeface="Arial" panose="020B0604020202020204" pitchFamily="34" charset="0"/>
              <a:buChar char="•"/>
              <a:defRPr sz="13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23205" indent="-189029">
              <a:spcBef>
                <a:spcPct val="20000"/>
              </a:spcBef>
              <a:buFont typeface="Arial" panose="020B0604020202020204" pitchFamily="34" charset="0"/>
              <a:buChar char="–"/>
              <a:defRPr sz="115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01264" indent="-189029">
              <a:spcBef>
                <a:spcPct val="20000"/>
              </a:spcBef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79323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381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835440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13499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11FEE-3BB9-4EC1-8165-CD4FB73AD91E}" type="slidenum">
              <a:rPr lang="en-US" altLang="en-US" sz="579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579">
              <a:solidFill>
                <a:srgbClr val="FFFFFF"/>
              </a:solidFill>
            </a:endParaRPr>
          </a:p>
        </p:txBody>
      </p:sp>
      <p:pic>
        <p:nvPicPr>
          <p:cNvPr id="19460" name="Picture 2" descr="The stages of a MongoDB query with a query criteria and a sort modifier.">
            <a:extLst>
              <a:ext uri="{FF2B5EF4-FFF2-40B4-BE49-F238E27FC236}">
                <a16:creationId xmlns:a16="http://schemas.microsoft.com/office/drawing/2014/main" id="{AB0EACF4-7012-4560-99AC-5ABEA571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82" y="1559401"/>
            <a:ext cx="7088188" cy="35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>
            <a:extLst>
              <a:ext uri="{FF2B5EF4-FFF2-40B4-BE49-F238E27FC236}">
                <a16:creationId xmlns:a16="http://schemas.microsoft.com/office/drawing/2014/main" id="{CF745B0D-2447-4BCD-9F06-5CE1B833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044" y="1130173"/>
            <a:ext cx="6871604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 i="1"/>
              <a:t>Find the users of age greater than 18 and sort by 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4BCA78F-96BC-426C-A2F0-9F5ED02D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CRUD operations - update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277426A-EB5D-4674-B075-ED2F02A50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45" indent="-236287">
              <a:spcBef>
                <a:spcPct val="20000"/>
              </a:spcBef>
              <a:buFont typeface="Arial" panose="020B0604020202020204" pitchFamily="34" charset="0"/>
              <a:buChar char="–"/>
              <a:defRPr sz="231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5147" indent="-189029">
              <a:spcBef>
                <a:spcPct val="20000"/>
              </a:spcBef>
              <a:buFont typeface="Arial" panose="020B0604020202020204" pitchFamily="34" charset="0"/>
              <a:buChar char="•"/>
              <a:defRPr sz="13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23205" indent="-189029">
              <a:spcBef>
                <a:spcPct val="20000"/>
              </a:spcBef>
              <a:buFont typeface="Arial" panose="020B0604020202020204" pitchFamily="34" charset="0"/>
              <a:buChar char="–"/>
              <a:defRPr sz="115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01264" indent="-189029">
              <a:spcBef>
                <a:spcPct val="20000"/>
              </a:spcBef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79323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381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835440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13499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044976-D845-4E14-AAB6-EDE02E57EAAF}" type="slidenum">
              <a:rPr lang="en-US" altLang="en-US" sz="579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579">
              <a:solidFill>
                <a:srgbClr val="FFFFFF"/>
              </a:solidFill>
            </a:endParaRPr>
          </a:p>
        </p:txBody>
      </p:sp>
      <p:sp>
        <p:nvSpPr>
          <p:cNvPr id="21509" name="TextBox 7">
            <a:extLst>
              <a:ext uri="{FF2B5EF4-FFF2-40B4-BE49-F238E27FC236}">
                <a16:creationId xmlns:a16="http://schemas.microsoft.com/office/drawing/2014/main" id="{4D4E4DAA-4866-4D00-B6B8-17C9A984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982" y="1974192"/>
            <a:ext cx="566181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/>
              <a:t>SQL</a:t>
            </a:r>
          </a:p>
        </p:txBody>
      </p:sp>
      <p:sp>
        <p:nvSpPr>
          <p:cNvPr id="21510" name="TextBox 8">
            <a:extLst>
              <a:ext uri="{FF2B5EF4-FFF2-40B4-BE49-F238E27FC236}">
                <a16:creationId xmlns:a16="http://schemas.microsoft.com/office/drawing/2014/main" id="{59609401-586A-47CC-84E7-87E5D334D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045" y="3586098"/>
            <a:ext cx="1031051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/>
              <a:t>MongoDB</a:t>
            </a:r>
          </a:p>
        </p:txBody>
      </p:sp>
      <p:pic>
        <p:nvPicPr>
          <p:cNvPr id="21511" name="Picture 1">
            <a:extLst>
              <a:ext uri="{FF2B5EF4-FFF2-40B4-BE49-F238E27FC236}">
                <a16:creationId xmlns:a16="http://schemas.microsoft.com/office/drawing/2014/main" id="{4F650F0A-BD8F-430D-8E72-C1B29E69B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68" y="3906379"/>
            <a:ext cx="5040489" cy="126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">
            <a:extLst>
              <a:ext uri="{FF2B5EF4-FFF2-40B4-BE49-F238E27FC236}">
                <a16:creationId xmlns:a16="http://schemas.microsoft.com/office/drawing/2014/main" id="{29C9D48D-40CD-438D-A695-4625E4F00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09" y="2278721"/>
            <a:ext cx="4200407" cy="84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3">
            <a:extLst>
              <a:ext uri="{FF2B5EF4-FFF2-40B4-BE49-F238E27FC236}">
                <a16:creationId xmlns:a16="http://schemas.microsoft.com/office/drawing/2014/main" id="{23C79B00-3B84-4903-BC14-FE57F2FB6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044" y="1130173"/>
            <a:ext cx="6871604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 i="1"/>
              <a:t>Update the users of age greater than 18 by setting the status field to 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2386CB2-7D17-448B-AC87-171D02D1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CRUD operations - delete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9421A5FB-89D3-4699-A3B6-A70E60F31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45" indent="-236287">
              <a:spcBef>
                <a:spcPct val="20000"/>
              </a:spcBef>
              <a:buFont typeface="Arial" panose="020B0604020202020204" pitchFamily="34" charset="0"/>
              <a:buChar char="–"/>
              <a:defRPr sz="231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5147" indent="-189029">
              <a:spcBef>
                <a:spcPct val="20000"/>
              </a:spcBef>
              <a:buFont typeface="Arial" panose="020B0604020202020204" pitchFamily="34" charset="0"/>
              <a:buChar char="•"/>
              <a:defRPr sz="13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23205" indent="-189029">
              <a:spcBef>
                <a:spcPct val="20000"/>
              </a:spcBef>
              <a:buFont typeface="Arial" panose="020B0604020202020204" pitchFamily="34" charset="0"/>
              <a:buChar char="–"/>
              <a:defRPr sz="115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01264" indent="-189029">
              <a:spcBef>
                <a:spcPct val="20000"/>
              </a:spcBef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79323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381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835440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13499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97BCD-9D2C-4896-9CF8-DC6A1DDA610D}" type="slidenum">
              <a:rPr lang="en-US" altLang="en-US" sz="579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579">
              <a:solidFill>
                <a:srgbClr val="FFFFFF"/>
              </a:solidFill>
            </a:endParaRPr>
          </a:p>
        </p:txBody>
      </p:sp>
      <p:pic>
        <p:nvPicPr>
          <p:cNvPr id="23557" name="Picture 1">
            <a:extLst>
              <a:ext uri="{FF2B5EF4-FFF2-40B4-BE49-F238E27FC236}">
                <a16:creationId xmlns:a16="http://schemas.microsoft.com/office/drawing/2014/main" id="{BA998A5C-727F-4407-AA00-0D2ADC97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95" y="3982512"/>
            <a:ext cx="4200407" cy="84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2">
            <a:extLst>
              <a:ext uri="{FF2B5EF4-FFF2-40B4-BE49-F238E27FC236}">
                <a16:creationId xmlns:a16="http://schemas.microsoft.com/office/drawing/2014/main" id="{4C9609A6-B3E5-4CDC-A34C-C98ED768E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95" y="2150084"/>
            <a:ext cx="4200407" cy="67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7">
            <a:extLst>
              <a:ext uri="{FF2B5EF4-FFF2-40B4-BE49-F238E27FC236}">
                <a16:creationId xmlns:a16="http://schemas.microsoft.com/office/drawing/2014/main" id="{2E8673DB-EBA7-47DC-B14A-CF4A17A6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982" y="1827177"/>
            <a:ext cx="566181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/>
              <a:t>SQL</a:t>
            </a:r>
          </a:p>
        </p:txBody>
      </p:sp>
      <p:sp>
        <p:nvSpPr>
          <p:cNvPr id="23560" name="TextBox 8">
            <a:extLst>
              <a:ext uri="{FF2B5EF4-FFF2-40B4-BE49-F238E27FC236}">
                <a16:creationId xmlns:a16="http://schemas.microsoft.com/office/drawing/2014/main" id="{D2962338-61F4-41AE-BE1E-28E3B6E0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045" y="3439084"/>
            <a:ext cx="1031051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 dirty="0"/>
              <a:t>MongoDB</a:t>
            </a:r>
          </a:p>
        </p:txBody>
      </p:sp>
      <p:sp>
        <p:nvSpPr>
          <p:cNvPr id="23561" name="Rectangle 4">
            <a:extLst>
              <a:ext uri="{FF2B5EF4-FFF2-40B4-BE49-F238E27FC236}">
                <a16:creationId xmlns:a16="http://schemas.microsoft.com/office/drawing/2014/main" id="{84000CBB-D8A4-4CA6-A623-18E82640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044" y="1094731"/>
            <a:ext cx="6871604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 i="1" dirty="0"/>
              <a:t>Delete the users with status equal to 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78104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89" y="1165987"/>
            <a:ext cx="5670550" cy="3338575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0" y="1174369"/>
            <a:ext cx="5670549" cy="33385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4900" y="2966873"/>
            <a:ext cx="2068766" cy="333857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414847" y="801813"/>
            <a:ext cx="3224903" cy="345537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65996" y="1157604"/>
            <a:ext cx="5670552" cy="33385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2" name="Title 2">
            <a:extLst>
              <a:ext uri="{FF2B5EF4-FFF2-40B4-BE49-F238E27FC236}">
                <a16:creationId xmlns:a16="http://schemas.microsoft.com/office/drawing/2014/main" id="{C6A15816-ABA3-4058-947A-4A57CAB4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6" y="485242"/>
            <a:ext cx="2646963" cy="28009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en-US" sz="3300" dirty="0">
                <a:solidFill>
                  <a:srgbClr val="FFFFFF"/>
                </a:solidFill>
              </a:rPr>
              <a:t>Features</a:t>
            </a:r>
            <a:endParaRPr lang="en-US" alt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Text Placeholder 3">
            <a:extLst>
              <a:ext uri="{FF2B5EF4-FFF2-40B4-BE49-F238E27FC236}">
                <a16:creationId xmlns:a16="http://schemas.microsoft.com/office/drawing/2014/main" id="{9C4B69C0-5A8F-4F8E-B46A-FADCAB30F396}"/>
              </a:ext>
            </a:extLst>
          </p:cNvPr>
          <p:cNvSpPr txBox="1">
            <a:spLocks/>
          </p:cNvSpPr>
          <p:nvPr/>
        </p:nvSpPr>
        <p:spPr bwMode="auto">
          <a:xfrm>
            <a:off x="3977226" y="291036"/>
            <a:ext cx="5420111" cy="19610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55588" indent="-255588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n-lt"/>
                <a:ea typeface="+mn-ea"/>
              </a:rPr>
              <a:t>Written in C++</a:t>
            </a:r>
          </a:p>
          <a:p>
            <a:pPr indent="-228600" defTabSz="914400" eaLnBrk="1" hangingPunct="1">
              <a:lnSpc>
                <a:spcPct val="90000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n-lt"/>
                <a:ea typeface="+mn-ea"/>
              </a:rPr>
              <a:t>Extensive use of memory-mapped files </a:t>
            </a:r>
          </a:p>
          <a:p>
            <a:pPr indent="-228600" defTabSz="914400" eaLnBrk="1" hangingPunct="1">
              <a:lnSpc>
                <a:spcPct val="90000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n-lt"/>
                <a:ea typeface="+mn-ea"/>
              </a:rPr>
              <a:t>Runs nearly everywhere </a:t>
            </a:r>
          </a:p>
          <a:p>
            <a:pPr indent="-228600" defTabSz="914400" eaLnBrk="1" hangingPunct="1">
              <a:lnSpc>
                <a:spcPct val="90000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n-lt"/>
                <a:ea typeface="+mn-ea"/>
              </a:rPr>
              <a:t>Data serialized as BSON (fast parsing)</a:t>
            </a:r>
          </a:p>
          <a:p>
            <a:pPr indent="-228600" defTabSz="914400" eaLnBrk="1" hangingPunct="1">
              <a:lnSpc>
                <a:spcPct val="90000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n-lt"/>
                <a:ea typeface="+mn-ea"/>
              </a:rPr>
              <a:t>Full support for primary &amp; secondary indexes</a:t>
            </a:r>
          </a:p>
          <a:p>
            <a:pPr indent="-228600" defTabSz="914400" eaLnBrk="1" hangingPunct="1">
              <a:lnSpc>
                <a:spcPct val="90000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+mn-lt"/>
                <a:ea typeface="+mn-ea"/>
              </a:rPr>
              <a:t>Document model = less work</a:t>
            </a:r>
          </a:p>
          <a:p>
            <a:pPr indent="-228600" defTabSz="914400" eaLnBrk="1" hangingPunct="1">
              <a:lnSpc>
                <a:spcPct val="90000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endParaRPr lang="en-US" altLang="en-US" sz="1600" dirty="0">
              <a:latin typeface="+mn-lt"/>
              <a:ea typeface="+mn-ea"/>
            </a:endParaRP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86BC116-2B04-43AA-A01A-3FF4D4A1774D}"/>
              </a:ext>
            </a:extLst>
          </p:cNvPr>
          <p:cNvSpPr txBox="1">
            <a:spLocks/>
          </p:cNvSpPr>
          <p:nvPr/>
        </p:nvSpPr>
        <p:spPr bwMode="auto">
          <a:xfrm>
            <a:off x="4055642" y="2063957"/>
            <a:ext cx="6022461" cy="361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5588" indent="-255588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2926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  <a:ea typeface="+mn-ea"/>
              </a:rPr>
              <a:t>Ad Hoc queries</a:t>
            </a:r>
          </a:p>
          <a:p>
            <a:pPr eaLnBrk="1" hangingPunct="1">
              <a:lnSpc>
                <a:spcPts val="2926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  <a:ea typeface="+mn-ea"/>
              </a:rPr>
              <a:t>Real time aggregation</a:t>
            </a:r>
          </a:p>
          <a:p>
            <a:pPr eaLnBrk="1" hangingPunct="1">
              <a:lnSpc>
                <a:spcPts val="2926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  <a:ea typeface="+mn-ea"/>
              </a:rPr>
              <a:t>Rich query capabilities</a:t>
            </a:r>
          </a:p>
          <a:p>
            <a:pPr eaLnBrk="1" hangingPunct="1">
              <a:lnSpc>
                <a:spcPts val="2926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  <a:ea typeface="+mn-ea"/>
              </a:rPr>
              <a:t>Traditionally consistent</a:t>
            </a:r>
          </a:p>
          <a:p>
            <a:pPr eaLnBrk="1" hangingPunct="1">
              <a:lnSpc>
                <a:spcPts val="2926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  <a:ea typeface="+mn-ea"/>
              </a:rPr>
              <a:t>Geospatial features</a:t>
            </a:r>
          </a:p>
          <a:p>
            <a:pPr eaLnBrk="1" hangingPunct="1">
              <a:lnSpc>
                <a:spcPts val="2926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  <a:ea typeface="+mn-ea"/>
              </a:rPr>
              <a:t>Support for most programming languages</a:t>
            </a:r>
          </a:p>
          <a:p>
            <a:pPr eaLnBrk="1" hangingPunct="1">
              <a:lnSpc>
                <a:spcPts val="2926"/>
              </a:lnSpc>
              <a:spcBef>
                <a:spcPts val="1054"/>
              </a:spcBef>
              <a:buClr>
                <a:srgbClr val="0075BF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+mn-lt"/>
                <a:ea typeface="+mn-ea"/>
              </a:rPr>
              <a:t>Flexible schema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C6F5-085C-45A0-8270-9C642FE5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079"/>
            <a:ext cx="9575640" cy="5444471"/>
          </a:xfrm>
        </p:spPr>
        <p:txBody>
          <a:bodyPr/>
          <a:lstStyle/>
          <a:p>
            <a:r>
              <a:rPr lang="en-US" dirty="0"/>
              <a:t>                       </a:t>
            </a:r>
            <a:r>
              <a:rPr lang="en-US" dirty="0">
                <a:solidFill>
                  <a:srgbClr val="12934E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15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spc="-1" dirty="0">
                <a:solidFill>
                  <a:srgbClr val="12934E"/>
                </a:solidFill>
                <a:latin typeface="Arial"/>
              </a:rPr>
              <a:t>CAP</a:t>
            </a:r>
            <a:r>
              <a:rPr lang="en-US" sz="4400" b="0" strike="noStrike" spc="-1" dirty="0">
                <a:latin typeface="Arial"/>
              </a:rPr>
              <a:t> </a:t>
            </a:r>
            <a:r>
              <a:rPr lang="en-US" sz="4400" spc="-1" dirty="0">
                <a:solidFill>
                  <a:srgbClr val="12934E"/>
                </a:solidFill>
                <a:latin typeface="Arial"/>
              </a:rPr>
              <a:t>theorem</a:t>
            </a:r>
          </a:p>
        </p:txBody>
      </p:sp>
      <p:sp>
        <p:nvSpPr>
          <p:cNvPr id="68" name="TextShape 2"/>
          <p:cNvSpPr txBox="1"/>
          <p:nvPr/>
        </p:nvSpPr>
        <p:spPr>
          <a:xfrm>
            <a:off x="252000" y="1012566"/>
            <a:ext cx="9575640" cy="43439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sz="35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Consistency: 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means</a:t>
            </a:r>
            <a:r>
              <a:rPr lang="en-US" sz="2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that when two users access the system     	at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lang="en-US" sz="2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same time they should see the same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en-US" sz="2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3500" dirty="0">
                <a:solidFill>
                  <a:srgbClr val="202124"/>
                </a:solidFill>
                <a:latin typeface="arial" panose="020B0604020202020204" pitchFamily="34" charset="0"/>
              </a:rPr>
              <a:t>Availability: </a:t>
            </a:r>
          </a:p>
          <a:p>
            <a:pPr algn="l"/>
            <a:r>
              <a:rPr lang="en-US" sz="3500" dirty="0">
                <a:solidFill>
                  <a:srgbClr val="202124"/>
                </a:solidFill>
                <a:latin typeface="arial" panose="020B0604020202020204" pitchFamily="34" charset="0"/>
                <a:ea typeface="Verdana" panose="020B0604030504040204" pitchFamily="34" charset="0"/>
              </a:rPr>
              <a:t>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means up 24/7 and responds in a reasonable 	time.</a:t>
            </a:r>
          </a:p>
          <a:p>
            <a:pPr algn="l">
              <a:buFont typeface="+mj-lt"/>
              <a:buAutoNum type="arabicPeriod"/>
            </a:pPr>
            <a:r>
              <a:rPr lang="en-US" sz="3500" dirty="0">
                <a:solidFill>
                  <a:srgbClr val="202124"/>
                </a:solidFill>
                <a:latin typeface="arial" panose="020B0604020202020204" pitchFamily="34" charset="0"/>
              </a:rPr>
              <a:t>Partition Tolerance: </a:t>
            </a:r>
          </a:p>
          <a:p>
            <a:pPr algn="l"/>
            <a:r>
              <a:rPr lang="en-US" sz="3500" dirty="0">
                <a:solidFill>
                  <a:srgbClr val="202124"/>
                </a:solidFill>
                <a:latin typeface="arial" panose="020B0604020202020204" pitchFamily="34" charset="0"/>
                <a:ea typeface="Verdana" panose="020B0604030504040204" pitchFamily="34" charset="0"/>
              </a:rPr>
              <a:t>	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means if part of the system fails, it is possible 	for the system as a whole to continue 	functioning</a:t>
            </a:r>
          </a:p>
          <a:p>
            <a:pPr marL="10795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28F125B-2C00-4096-8015-871E42ED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MongoDB profile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36DD1A1E-542B-4090-B3D3-0D7B91642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45" indent="-236287">
              <a:spcBef>
                <a:spcPct val="20000"/>
              </a:spcBef>
              <a:buFont typeface="Arial" panose="020B0604020202020204" pitchFamily="34" charset="0"/>
              <a:buChar char="–"/>
              <a:defRPr sz="231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5147" indent="-189029">
              <a:spcBef>
                <a:spcPct val="20000"/>
              </a:spcBef>
              <a:buFont typeface="Arial" panose="020B0604020202020204" pitchFamily="34" charset="0"/>
              <a:buChar char="•"/>
              <a:defRPr sz="13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23205" indent="-189029">
              <a:spcBef>
                <a:spcPct val="20000"/>
              </a:spcBef>
              <a:buFont typeface="Arial" panose="020B0604020202020204" pitchFamily="34" charset="0"/>
              <a:buChar char="–"/>
              <a:defRPr sz="115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01264" indent="-189029">
              <a:spcBef>
                <a:spcPct val="20000"/>
              </a:spcBef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79323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381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835440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13499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3C2048-32DA-4398-B811-8A3D47D83163}" type="slidenum">
              <a:rPr lang="en-US" altLang="en-US" sz="579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579">
              <a:solidFill>
                <a:srgbClr val="FFFFFF"/>
              </a:solidFill>
            </a:endParaRPr>
          </a:p>
        </p:txBody>
      </p:sp>
      <p:sp>
        <p:nvSpPr>
          <p:cNvPr id="11268" name="Content Placeholder 1">
            <a:extLst>
              <a:ext uri="{FF2B5EF4-FFF2-40B4-BE49-F238E27FC236}">
                <a16:creationId xmlns:a16="http://schemas.microsoft.com/office/drawing/2014/main" id="{E6E250CE-22B4-4663-B6FF-0521B408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33" y="1100520"/>
            <a:ext cx="9516373" cy="457003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3400" dirty="0"/>
              <a:t>Document-oriented NoSQL database.</a:t>
            </a:r>
          </a:p>
          <a:p>
            <a:pPr>
              <a:lnSpc>
                <a:spcPct val="150000"/>
              </a:lnSpc>
            </a:pPr>
            <a:r>
              <a:rPr lang="en-US" altLang="en-US" sz="3400" dirty="0"/>
              <a:t>Schema-free.</a:t>
            </a:r>
          </a:p>
          <a:p>
            <a:pPr>
              <a:lnSpc>
                <a:spcPct val="150000"/>
              </a:lnSpc>
            </a:pPr>
            <a:r>
              <a:rPr lang="en-US" altLang="en-US" sz="3400" dirty="0"/>
              <a:t>Based on Binary JSON; BSON</a:t>
            </a:r>
          </a:p>
          <a:p>
            <a:pPr>
              <a:lnSpc>
                <a:spcPct val="150000"/>
              </a:lnSpc>
            </a:pPr>
            <a:r>
              <a:rPr lang="en-US" altLang="en-US" sz="3400" dirty="0"/>
              <a:t>Organized in Group of Documents </a:t>
            </a:r>
            <a:r>
              <a:rPr lang="en-US" altLang="en-US" sz="3400" dirty="0">
                <a:sym typeface="Wingdings" panose="05000000000000000000" pitchFamily="2" charset="2"/>
              </a:rPr>
              <a:t></a:t>
            </a:r>
            <a:r>
              <a:rPr lang="en-US" altLang="en-US" sz="3400" dirty="0"/>
              <a:t> Collections</a:t>
            </a:r>
          </a:p>
          <a:p>
            <a:pPr>
              <a:lnSpc>
                <a:spcPct val="150000"/>
              </a:lnSpc>
            </a:pPr>
            <a:r>
              <a:rPr lang="en-US" altLang="en-US" sz="3400" dirty="0"/>
              <a:t>Informal </a:t>
            </a:r>
            <a:r>
              <a:rPr lang="en-US" altLang="en-US" sz="3400" dirty="0" err="1"/>
              <a:t>namespacing</a:t>
            </a:r>
            <a:endParaRPr lang="en-US" altLang="en-US" sz="3400" dirty="0"/>
          </a:p>
          <a:p>
            <a:pPr>
              <a:lnSpc>
                <a:spcPct val="150000"/>
              </a:lnSpc>
            </a:pPr>
            <a:r>
              <a:rPr lang="en-US" altLang="en-US" sz="3400" dirty="0"/>
              <a:t>Auto-</a:t>
            </a:r>
            <a:r>
              <a:rPr lang="en-US" altLang="en-US" sz="3400" dirty="0" err="1"/>
              <a:t>Sharding</a:t>
            </a:r>
            <a:r>
              <a:rPr lang="en-US" altLang="en-US" sz="3400" dirty="0"/>
              <a:t> in order to scale horizontally.</a:t>
            </a:r>
          </a:p>
          <a:p>
            <a:pPr>
              <a:lnSpc>
                <a:spcPct val="150000"/>
              </a:lnSpc>
            </a:pPr>
            <a:r>
              <a:rPr lang="en-US" altLang="en-US" sz="3400" dirty="0"/>
              <a:t>Simple query language. Rich, document-based queries.</a:t>
            </a:r>
          </a:p>
          <a:p>
            <a:pPr>
              <a:lnSpc>
                <a:spcPct val="150000"/>
              </a:lnSpc>
            </a:pPr>
            <a:r>
              <a:rPr lang="en-US" altLang="en-US" sz="3400" dirty="0"/>
              <a:t>Map/Reduce support </a:t>
            </a:r>
          </a:p>
          <a:p>
            <a:pPr>
              <a:lnSpc>
                <a:spcPct val="150000"/>
              </a:lnSpc>
            </a:pPr>
            <a:r>
              <a:rPr lang="en-US" altLang="en-US" sz="3400" dirty="0"/>
              <a:t>Open Source (GNU AGPL v3.0.)</a:t>
            </a:r>
          </a:p>
          <a:p>
            <a:r>
              <a:rPr lang="en-US" sz="3400" dirty="0"/>
              <a:t>Name comes from “Hu</a:t>
            </a:r>
            <a:r>
              <a:rPr lang="en-US" sz="3400" b="1" dirty="0">
                <a:solidFill>
                  <a:srgbClr val="12934E"/>
                </a:solidFill>
              </a:rPr>
              <a:t>mongo</a:t>
            </a:r>
            <a:r>
              <a:rPr lang="en-US" sz="3400" dirty="0"/>
              <a:t>us” &amp; huge data</a:t>
            </a:r>
          </a:p>
          <a:p>
            <a:r>
              <a:rPr lang="en-US" sz="3400" dirty="0"/>
              <a:t>Written in C++, developed in 2009</a:t>
            </a:r>
          </a:p>
          <a:p>
            <a:r>
              <a:rPr lang="en-US" altLang="zh-CN" sz="3400" dirty="0">
                <a:solidFill>
                  <a:srgbClr val="000000"/>
                </a:solidFill>
                <a:latin typeface="Constantia" charset="0"/>
              </a:rPr>
              <a:t>Creator: 10gen, former </a:t>
            </a:r>
            <a:r>
              <a:rPr lang="en-US" altLang="zh-CN" sz="3400" dirty="0" err="1">
                <a:solidFill>
                  <a:srgbClr val="000000"/>
                </a:solidFill>
                <a:latin typeface="Constantia" charset="0"/>
              </a:rPr>
              <a:t>doublick</a:t>
            </a:r>
            <a:endParaRPr lang="en-US" altLang="zh-CN" sz="3400" dirty="0">
              <a:solidFill>
                <a:srgbClr val="000000"/>
              </a:solidFill>
              <a:latin typeface="Constantia" charset="0"/>
            </a:endParaRPr>
          </a:p>
          <a:p>
            <a:pPr>
              <a:lnSpc>
                <a:spcPct val="150000"/>
              </a:lnSpc>
            </a:pPr>
            <a:endParaRPr lang="en-US" altLang="en-US" sz="1600" dirty="0"/>
          </a:p>
          <a:p>
            <a:endParaRPr lang="en-US" altLang="en-US" sz="700" dirty="0"/>
          </a:p>
          <a:p>
            <a:endParaRPr lang="en-US" altLang="en-US" sz="700" dirty="0"/>
          </a:p>
          <a:p>
            <a:endParaRPr lang="en-US" altLang="en-US" sz="700" dirty="0"/>
          </a:p>
          <a:p>
            <a:endParaRPr lang="en-US" altLang="en-US"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spc="-1" dirty="0">
                <a:solidFill>
                  <a:srgbClr val="12934E"/>
                </a:solidFill>
                <a:latin typeface="Arial"/>
              </a:rPr>
              <a:t>MongoDB</a:t>
            </a:r>
            <a:r>
              <a:rPr lang="en-US" sz="4400" b="0" strike="noStrike" spc="-1" dirty="0">
                <a:latin typeface="Arial"/>
              </a:rPr>
              <a:t> </a:t>
            </a:r>
            <a:r>
              <a:rPr lang="en-US" sz="4400" spc="-1" dirty="0">
                <a:solidFill>
                  <a:srgbClr val="12934E"/>
                </a:solidFill>
                <a:latin typeface="Arial"/>
              </a:rPr>
              <a:t>Data model 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9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Data as Documents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Stored in BSON (Binary JSON)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Viewed and Read in JSON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Collection(Similar to table )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Data for a given record in a single document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Dynamic Schema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Documents can vary in structure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Fields can vary from document to document 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Document are self-describing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New fields, collections can be created without affecting all other documents in the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C71F7D1-8835-4F36-9A28-90F7D2E6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Collection and Documents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C73F1086-86CE-4716-B875-128C2344E7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6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14345" indent="-236287">
              <a:spcBef>
                <a:spcPct val="20000"/>
              </a:spcBef>
              <a:buFont typeface="Arial" panose="020B0604020202020204" pitchFamily="34" charset="0"/>
              <a:buChar char="–"/>
              <a:defRPr sz="231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5147" indent="-189029">
              <a:spcBef>
                <a:spcPct val="20000"/>
              </a:spcBef>
              <a:buFont typeface="Arial" panose="020B0604020202020204" pitchFamily="34" charset="0"/>
              <a:buChar char="•"/>
              <a:defRPr sz="13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23205" indent="-189029">
              <a:spcBef>
                <a:spcPct val="20000"/>
              </a:spcBef>
              <a:buFont typeface="Arial" panose="020B0604020202020204" pitchFamily="34" charset="0"/>
              <a:buChar char="–"/>
              <a:defRPr sz="115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01264" indent="-189029">
              <a:spcBef>
                <a:spcPct val="20000"/>
              </a:spcBef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79323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457381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835440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213499" indent="-18902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9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A9E8CC-C649-431D-A1FC-DCAA91AD1AB2}" type="slidenum">
              <a:rPr lang="en-US" altLang="en-US" sz="579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579">
              <a:solidFill>
                <a:srgbClr val="FFFFFF"/>
              </a:solidFill>
            </a:endParaRPr>
          </a:p>
        </p:txBody>
      </p:sp>
      <p:pic>
        <p:nvPicPr>
          <p:cNvPr id="13316" name="Picture 2" descr="A MongoDB document.">
            <a:extLst>
              <a:ext uri="{FF2B5EF4-FFF2-40B4-BE49-F238E27FC236}">
                <a16:creationId xmlns:a16="http://schemas.microsoft.com/office/drawing/2014/main" id="{530EE35E-9CE5-401F-9A3C-9127C250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037" y="1197116"/>
            <a:ext cx="4489185" cy="133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 descr="A collection of MongoDB documents.">
            <a:extLst>
              <a:ext uri="{FF2B5EF4-FFF2-40B4-BE49-F238E27FC236}">
                <a16:creationId xmlns:a16="http://schemas.microsoft.com/office/drawing/2014/main" id="{84D12EBA-A4AA-4C33-8BD9-D2D42749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1" y="3001979"/>
            <a:ext cx="4095397" cy="204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48F5D0A-2749-461B-BFA3-AD897D32A370}"/>
              </a:ext>
            </a:extLst>
          </p:cNvPr>
          <p:cNvSpPr/>
          <p:nvPr/>
        </p:nvSpPr>
        <p:spPr>
          <a:xfrm>
            <a:off x="6993502" y="2835275"/>
            <a:ext cx="693067" cy="22144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488"/>
          </a:p>
        </p:txBody>
      </p:sp>
      <p:sp>
        <p:nvSpPr>
          <p:cNvPr id="13320" name="TextBox 4">
            <a:extLst>
              <a:ext uri="{FF2B5EF4-FFF2-40B4-BE49-F238E27FC236}">
                <a16:creationId xmlns:a16="http://schemas.microsoft.com/office/drawing/2014/main" id="{B6659346-D793-4DA9-B03C-2D347EF91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088" y="3789556"/>
            <a:ext cx="652743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88"/>
              <a:t>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24" name="Rectangle 17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0080624" cy="1794294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83059" y="0"/>
            <a:ext cx="3387668" cy="1794815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142886" y="-4142387"/>
            <a:ext cx="1794855" cy="10080625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20" name="Title 3">
            <a:extLst>
              <a:ext uri="{FF2B5EF4-FFF2-40B4-BE49-F238E27FC236}">
                <a16:creationId xmlns:a16="http://schemas.microsoft.com/office/drawing/2014/main" id="{2B9875A6-FE8D-4007-9541-2B091F96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62" y="288459"/>
            <a:ext cx="8035157" cy="130348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300">
                <a:solidFill>
                  <a:srgbClr val="FFFFFF"/>
                </a:solidFill>
              </a:rPr>
              <a:t>Terminology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CF2C9C8F-F6BA-448E-AD95-A73F43E6D2E2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24385350"/>
              </p:ext>
            </p:extLst>
          </p:nvPr>
        </p:nvGraphicFramePr>
        <p:xfrm>
          <a:off x="902850" y="2163027"/>
          <a:ext cx="8294721" cy="305059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{2D5ABB26-0587-4C30-8999-92F81FD0307C}</a:tableStyleId>
              </a:tblPr>
              <a:tblGrid>
                <a:gridCol w="27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4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1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RDBMS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anchor="b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anchor="b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MongoDB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anchor="b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Table, View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➜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Collection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Row</a:t>
                      </a:r>
                      <a:endParaRPr kumimoji="0" lang="en-US" sz="1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➜</a:t>
                      </a:r>
                      <a:endParaRPr kumimoji="0" lang="en-US" sz="1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Document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kumimoji="0" lang="en-US" sz="1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➜</a:t>
                      </a:r>
                      <a:endParaRPr kumimoji="0" lang="en-US" sz="1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Index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Join</a:t>
                      </a:r>
                      <a:endParaRPr kumimoji="0" lang="en-US" sz="1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➜</a:t>
                      </a:r>
                      <a:endParaRPr kumimoji="0" lang="en-US" sz="1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Embedded Document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Foreign Key</a:t>
                      </a:r>
                      <a:endParaRPr kumimoji="0" lang="en-US" sz="1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➜</a:t>
                      </a:r>
                      <a:endParaRPr kumimoji="0" lang="en-US" sz="14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Reference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Partition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➜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Shard</a:t>
                      </a:r>
                      <a:endParaRPr kumimoji="0" lang="en-US" sz="14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ＭＳ Ｐゴシック" pitchFamily="34" charset="-128"/>
                      </a:endParaRPr>
                    </a:p>
                  </a:txBody>
                  <a:tcPr marL="72716" marR="74127" marT="20776" marB="155819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9A5AD51-2305-4A4D-9CBF-D1D14D2E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879" y="0"/>
            <a:ext cx="6531634" cy="70488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2934E"/>
                </a:solidFill>
              </a:rPr>
              <a:t>ERD, Mongo Vs RDB </a:t>
            </a:r>
          </a:p>
        </p:txBody>
      </p:sp>
      <p:pic>
        <p:nvPicPr>
          <p:cNvPr id="43011" name="Content Placeholder 8" descr="building_DocDB_TypicalERD.eps">
            <a:extLst>
              <a:ext uri="{FF2B5EF4-FFF2-40B4-BE49-F238E27FC236}">
                <a16:creationId xmlns:a16="http://schemas.microsoft.com/office/drawing/2014/main" id="{A8D9D418-D686-4498-BD4F-9A83810C858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r="142"/>
          <a:stretch>
            <a:fillRect/>
          </a:stretch>
        </p:blipFill>
        <p:spPr bwMode="auto">
          <a:xfrm>
            <a:off x="5108044" y="2126456"/>
            <a:ext cx="5040313" cy="35440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6" descr="building_DocDB_MongoDB_ERD.eps">
            <a:extLst>
              <a:ext uri="{FF2B5EF4-FFF2-40B4-BE49-F238E27FC236}">
                <a16:creationId xmlns:a16="http://schemas.microsoft.com/office/drawing/2014/main" id="{EC75DE1F-E238-4A5C-8106-F227407E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r="142"/>
          <a:stretch>
            <a:fillRect/>
          </a:stretch>
        </p:blipFill>
        <p:spPr bwMode="auto">
          <a:xfrm>
            <a:off x="0" y="2126456"/>
            <a:ext cx="4732867" cy="354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8763"/>
            <a:ext cx="10080623" cy="361675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231755" y="-3250874"/>
            <a:ext cx="3617111" cy="10080625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20252" y="-3062380"/>
            <a:ext cx="3616756" cy="9703990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18761"/>
            <a:ext cx="7063122" cy="3616753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915818" y="-853354"/>
            <a:ext cx="4125968" cy="3670502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C5982-7F1F-4D3E-B734-C6CEC0E0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6" y="607823"/>
            <a:ext cx="8312682" cy="24214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kern="1200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MongoDB with Big Data</a:t>
            </a:r>
            <a:br>
              <a:rPr lang="en-US" sz="3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9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605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714</Words>
  <Application>Microsoft Office PowerPoint</Application>
  <PresentationFormat>Custom</PresentationFormat>
  <Paragraphs>193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</vt:lpstr>
      <vt:lpstr>Calibri</vt:lpstr>
      <vt:lpstr>Constantia</vt:lpstr>
      <vt:lpstr>Symbol</vt:lpstr>
      <vt:lpstr>Times New Roman</vt:lpstr>
      <vt:lpstr>Verdana</vt:lpstr>
      <vt:lpstr>Wingdings</vt:lpstr>
      <vt:lpstr>Office Theme</vt:lpstr>
      <vt:lpstr>PowerPoint Presentation</vt:lpstr>
      <vt:lpstr>The family of NoSQL DBs</vt:lpstr>
      <vt:lpstr>PowerPoint Presentation</vt:lpstr>
      <vt:lpstr>MongoDB profile</vt:lpstr>
      <vt:lpstr>PowerPoint Presentation</vt:lpstr>
      <vt:lpstr>Collection and Documents</vt:lpstr>
      <vt:lpstr>Terminology</vt:lpstr>
      <vt:lpstr>ERD, Mongo Vs RDB </vt:lpstr>
      <vt:lpstr>MongoDB with Big Data </vt:lpstr>
      <vt:lpstr>PowerPoint Presentation</vt:lpstr>
      <vt:lpstr>PowerPoint Presentation</vt:lpstr>
      <vt:lpstr>Combined Sharding and Replication</vt:lpstr>
      <vt:lpstr>Big Data 3 vectors</vt:lpstr>
      <vt:lpstr>Why MongoDB is suitable for Big Data</vt:lpstr>
      <vt:lpstr>MongoDB In a Big Data Architecture</vt:lpstr>
      <vt:lpstr>MongoDB in Practice </vt:lpstr>
      <vt:lpstr>PowerPoint Presentation</vt:lpstr>
      <vt:lpstr>CRUD operations - create</vt:lpstr>
      <vt:lpstr>CRUD operations – create (cont’d)</vt:lpstr>
      <vt:lpstr>CRUD operations - read</vt:lpstr>
      <vt:lpstr>CRUD operations - update</vt:lpstr>
      <vt:lpstr>CRUD operations - delete</vt:lpstr>
      <vt:lpstr>Features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Mohamad-Kazem Seblani (Al)</cp:lastModifiedBy>
  <cp:revision>73</cp:revision>
  <dcterms:created xsi:type="dcterms:W3CDTF">2021-03-13T15:42:56Z</dcterms:created>
  <dcterms:modified xsi:type="dcterms:W3CDTF">2021-03-13T22:26:38Z</dcterms:modified>
  <dc:language>en-US</dc:language>
</cp:coreProperties>
</file>