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787CF0A6-EB2E-4E02-96E1-8BF9FE2D651F}" type="datetimeFigureOut">
              <a:rPr lang="en-US" smtClean="0"/>
              <a:t>11/6/2023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282986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87CF0A6-EB2E-4E02-96E1-8BF9FE2D651F}" type="datetimeFigureOut">
              <a:rPr lang="en-US" smtClean="0"/>
              <a:t>11/6/2023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74379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87CF0A6-EB2E-4E02-96E1-8BF9FE2D651F}" type="datetimeFigureOut">
              <a:rPr lang="en-US" smtClean="0"/>
              <a:t>11/6/2023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59411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787CF0A6-EB2E-4E02-96E1-8BF9FE2D651F}" type="datetimeFigureOut">
              <a:rPr lang="en-US" smtClean="0"/>
              <a:t>11/6/2023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259787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87CF0A6-EB2E-4E02-96E1-8BF9FE2D651F}" type="datetimeFigureOut">
              <a:rPr lang="en-US" smtClean="0"/>
              <a:t>11/6/2023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10899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787CF0A6-EB2E-4E02-96E1-8BF9FE2D651F}" type="datetimeFigureOut">
              <a:rPr lang="en-US" smtClean="0"/>
              <a:t>11/6/2023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122165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787CF0A6-EB2E-4E02-96E1-8BF9FE2D651F}" type="datetimeFigureOut">
              <a:rPr lang="en-US" smtClean="0"/>
              <a:t>11/6/2023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307755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787CF0A6-EB2E-4E02-96E1-8BF9FE2D651F}" type="datetimeFigureOut">
              <a:rPr lang="en-US" smtClean="0"/>
              <a:t>11/6/2023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299747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87CF0A6-EB2E-4E02-96E1-8BF9FE2D651F}" type="datetimeFigureOut">
              <a:rPr lang="en-US" smtClean="0"/>
              <a:t>11/6/2023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304359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87CF0A6-EB2E-4E02-96E1-8BF9FE2D651F}" type="datetimeFigureOut">
              <a:rPr lang="en-US" smtClean="0"/>
              <a:t>11/6/2023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89580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87CF0A6-EB2E-4E02-96E1-8BF9FE2D651F}" type="datetimeFigureOut">
              <a:rPr lang="en-US" smtClean="0"/>
              <a:t>11/6/2023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26FDDEFB-939E-49D4-9CE5-53B8689EB0CD}" type="slidenum">
              <a:rPr lang="en-US" smtClean="0"/>
              <a:t>‹#›</a:t>
            </a:fld>
            <a:endParaRPr lang="en-US"/>
          </a:p>
        </p:txBody>
      </p:sp>
    </p:spTree>
    <p:extLst>
      <p:ext uri="{BB962C8B-B14F-4D97-AF65-F5344CB8AC3E}">
        <p14:creationId xmlns:p14="http://schemas.microsoft.com/office/powerpoint/2010/main" val="78659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CF0A6-EB2E-4E02-96E1-8BF9FE2D651F}" type="datetimeFigureOut">
              <a:rPr lang="en-US" smtClean="0"/>
              <a:t>11/6/2023</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DDEFB-939E-49D4-9CE5-53B8689EB0CD}" type="slidenum">
              <a:rPr lang="en-US" smtClean="0"/>
              <a:t>‹#›</a:t>
            </a:fld>
            <a:endParaRPr lang="en-US"/>
          </a:p>
        </p:txBody>
      </p:sp>
    </p:spTree>
    <p:extLst>
      <p:ext uri="{BB962C8B-B14F-4D97-AF65-F5344CB8AC3E}">
        <p14:creationId xmlns:p14="http://schemas.microsoft.com/office/powerpoint/2010/main" val="326747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838201"/>
            <a:ext cx="7772400" cy="2762250"/>
          </a:xfrm>
        </p:spPr>
        <p:txBody>
          <a:bodyPr>
            <a:normAutofit fontScale="90000"/>
          </a:bodyPr>
          <a:lstStyle/>
          <a:p>
            <a:r>
              <a:rPr lang="en-US" dirty="0" err="1" smtClean="0"/>
              <a:t>Kiberjinoyatchilik</a:t>
            </a:r>
            <a:r>
              <a:rPr lang="en-US" dirty="0" smtClean="0"/>
              <a:t> </a:t>
            </a:r>
            <a:r>
              <a:rPr lang="en-US" dirty="0" err="1" smtClean="0"/>
              <a:t>va</a:t>
            </a:r>
            <a:r>
              <a:rPr lang="en-US" dirty="0" smtClean="0"/>
              <a:t> </a:t>
            </a:r>
            <a:r>
              <a:rPr lang="en-US" dirty="0" err="1" smtClean="0"/>
              <a:t>uning</a:t>
            </a:r>
            <a:r>
              <a:rPr lang="en-US" dirty="0" smtClean="0"/>
              <a:t> </a:t>
            </a:r>
            <a:r>
              <a:rPr lang="en-US" dirty="0" err="1" smtClean="0"/>
              <a:t>tarqalish</a:t>
            </a:r>
            <a:r>
              <a:rPr lang="en-US" dirty="0" smtClean="0"/>
              <a:t> </a:t>
            </a:r>
            <a:r>
              <a:rPr lang="en-US" dirty="0" err="1" smtClean="0"/>
              <a:t>sabablari</a:t>
            </a:r>
            <a:r>
              <a:rPr lang="en-US" dirty="0" smtClean="0"/>
              <a:t> .</a:t>
            </a:r>
            <a:br>
              <a:rPr lang="en-US" dirty="0" smtClean="0"/>
            </a:br>
            <a:r>
              <a:rPr lang="en-US" dirty="0" smtClean="0"/>
              <a:t> </a:t>
            </a:r>
            <a:br>
              <a:rPr lang="en-US" dirty="0" smtClean="0"/>
            </a:br>
            <a:r>
              <a:rPr lang="en-US" dirty="0" err="1" smtClean="0"/>
              <a:t>Reja</a:t>
            </a:r>
            <a:r>
              <a:rPr lang="en-US" dirty="0" smtClean="0"/>
              <a:t>  : </a:t>
            </a:r>
            <a:endParaRPr lang="en-US" dirty="0"/>
          </a:p>
        </p:txBody>
      </p:sp>
      <p:sp>
        <p:nvSpPr>
          <p:cNvPr id="3" name="Подзаголовок 2"/>
          <p:cNvSpPr>
            <a:spLocks noGrp="1"/>
          </p:cNvSpPr>
          <p:nvPr>
            <p:ph type="subTitle" idx="1"/>
          </p:nvPr>
        </p:nvSpPr>
        <p:spPr>
          <a:xfrm>
            <a:off x="1371600" y="3657600"/>
            <a:ext cx="6400800" cy="1981200"/>
          </a:xfrm>
        </p:spPr>
        <p:txBody>
          <a:bodyPr>
            <a:normAutofit fontScale="25000" lnSpcReduction="20000"/>
          </a:bodyPr>
          <a:lstStyle/>
          <a:p>
            <a:pPr algn="l"/>
            <a:r>
              <a:rPr lang="en-US" dirty="0"/>
              <a:t/>
            </a:r>
            <a:br>
              <a:rPr lang="en-US" dirty="0"/>
            </a:br>
            <a:r>
              <a:rPr lang="en-US" sz="7200" dirty="0" smtClean="0">
                <a:solidFill>
                  <a:schemeClr val="tx1"/>
                </a:solidFill>
                <a:latin typeface="Times New Roman" panose="02020603050405020304" pitchFamily="18" charset="0"/>
                <a:cs typeface="Times New Roman" panose="02020603050405020304" pitchFamily="18" charset="0"/>
              </a:rPr>
              <a:t>1.Kiber </a:t>
            </a:r>
            <a:r>
              <a:rPr lang="en-US" sz="7200" dirty="0" err="1">
                <a:solidFill>
                  <a:schemeClr val="tx1"/>
                </a:solidFill>
                <a:latin typeface="Times New Roman" panose="02020603050405020304" pitchFamily="18" charset="0"/>
                <a:cs typeface="Times New Roman" panose="02020603050405020304" pitchFamily="18" charset="0"/>
              </a:rPr>
              <a:t>jinoyatchilik</a:t>
            </a:r>
            <a:r>
              <a:rPr lang="en-US" sz="7200" dirty="0">
                <a:solidFill>
                  <a:schemeClr val="tx1"/>
                </a:solidFill>
                <a:latin typeface="Times New Roman" panose="02020603050405020304" pitchFamily="18" charset="0"/>
                <a:cs typeface="Times New Roman" panose="02020603050405020304" pitchFamily="18" charset="0"/>
              </a:rPr>
              <a:t> </a:t>
            </a:r>
            <a:r>
              <a:rPr lang="en-US" sz="7200" dirty="0" err="1">
                <a:solidFill>
                  <a:schemeClr val="tx1"/>
                </a:solidFill>
                <a:latin typeface="Times New Roman" panose="02020603050405020304" pitchFamily="18" charset="0"/>
                <a:cs typeface="Times New Roman" panose="02020603050405020304" pitchFamily="18" charset="0"/>
              </a:rPr>
              <a:t>nima</a:t>
            </a:r>
            <a:r>
              <a:rPr lang="en-US" sz="7200" dirty="0">
                <a:solidFill>
                  <a:schemeClr val="tx1"/>
                </a:solidFill>
                <a:latin typeface="Times New Roman" panose="02020603050405020304" pitchFamily="18" charset="0"/>
                <a:cs typeface="Times New Roman" panose="02020603050405020304" pitchFamily="18" charset="0"/>
              </a:rPr>
              <a:t>?</a:t>
            </a:r>
            <a:br>
              <a:rPr lang="en-US" sz="7200" dirty="0">
                <a:solidFill>
                  <a:schemeClr val="tx1"/>
                </a:solidFill>
                <a:latin typeface="Times New Roman" panose="02020603050405020304" pitchFamily="18" charset="0"/>
                <a:cs typeface="Times New Roman" panose="02020603050405020304" pitchFamily="18" charset="0"/>
              </a:rPr>
            </a:br>
            <a:endParaRPr lang="en-US" sz="7200" dirty="0">
              <a:solidFill>
                <a:schemeClr val="tx1"/>
              </a:solidFill>
              <a:latin typeface="Times New Roman" panose="02020603050405020304" pitchFamily="18" charset="0"/>
              <a:cs typeface="Times New Roman" panose="02020603050405020304" pitchFamily="18" charset="0"/>
            </a:endParaRPr>
          </a:p>
          <a:p>
            <a:pPr algn="l"/>
            <a:r>
              <a:rPr lang="en-US" sz="7200" dirty="0">
                <a:solidFill>
                  <a:schemeClr val="tx1"/>
                </a:solidFill>
                <a:latin typeface="Times New Roman" panose="02020603050405020304" pitchFamily="18" charset="0"/>
                <a:cs typeface="Times New Roman" panose="02020603050405020304" pitchFamily="18" charset="0"/>
              </a:rPr>
              <a:t/>
            </a:r>
            <a:br>
              <a:rPr lang="en-US" sz="7200" dirty="0">
                <a:solidFill>
                  <a:schemeClr val="tx1"/>
                </a:solidFill>
                <a:latin typeface="Times New Roman" panose="02020603050405020304" pitchFamily="18" charset="0"/>
                <a:cs typeface="Times New Roman" panose="02020603050405020304" pitchFamily="18" charset="0"/>
              </a:rPr>
            </a:br>
            <a:r>
              <a:rPr lang="en-US" sz="7200" dirty="0" smtClean="0">
                <a:solidFill>
                  <a:schemeClr val="tx1"/>
                </a:solidFill>
                <a:latin typeface="Times New Roman" panose="02020603050405020304" pitchFamily="18" charset="0"/>
                <a:cs typeface="Times New Roman" panose="02020603050405020304" pitchFamily="18" charset="0"/>
              </a:rPr>
              <a:t>2.Kiber </a:t>
            </a:r>
            <a:r>
              <a:rPr lang="en-US" sz="7200" dirty="0" err="1">
                <a:solidFill>
                  <a:schemeClr val="tx1"/>
                </a:solidFill>
                <a:latin typeface="Times New Roman" panose="02020603050405020304" pitchFamily="18" charset="0"/>
                <a:cs typeface="Times New Roman" panose="02020603050405020304" pitchFamily="18" charset="0"/>
              </a:rPr>
              <a:t>jinoyatdan</a:t>
            </a:r>
            <a:r>
              <a:rPr lang="en-US" sz="7200" dirty="0">
                <a:solidFill>
                  <a:schemeClr val="tx1"/>
                </a:solidFill>
                <a:latin typeface="Times New Roman" panose="02020603050405020304" pitchFamily="18" charset="0"/>
                <a:cs typeface="Times New Roman" panose="02020603050405020304" pitchFamily="18" charset="0"/>
              </a:rPr>
              <a:t> </a:t>
            </a:r>
            <a:r>
              <a:rPr lang="en-US" sz="7200" dirty="0" err="1">
                <a:solidFill>
                  <a:schemeClr val="tx1"/>
                </a:solidFill>
                <a:latin typeface="Times New Roman" panose="02020603050405020304" pitchFamily="18" charset="0"/>
                <a:cs typeface="Times New Roman" panose="02020603050405020304" pitchFamily="18" charset="0"/>
              </a:rPr>
              <a:t>asosiy</a:t>
            </a:r>
            <a:r>
              <a:rPr lang="en-US" sz="7200" dirty="0">
                <a:solidFill>
                  <a:schemeClr val="tx1"/>
                </a:solidFill>
                <a:latin typeface="Times New Roman" panose="02020603050405020304" pitchFamily="18" charset="0"/>
                <a:cs typeface="Times New Roman" panose="02020603050405020304" pitchFamily="18" charset="0"/>
              </a:rPr>
              <a:t> </a:t>
            </a:r>
            <a:r>
              <a:rPr lang="en-US" sz="7200" dirty="0" err="1">
                <a:solidFill>
                  <a:schemeClr val="tx1"/>
                </a:solidFill>
                <a:latin typeface="Times New Roman" panose="02020603050405020304" pitchFamily="18" charset="0"/>
                <a:cs typeface="Times New Roman" panose="02020603050405020304" pitchFamily="18" charset="0"/>
              </a:rPr>
              <a:t>maqsadi</a:t>
            </a:r>
            <a:r>
              <a:rPr lang="en-US" sz="7200" dirty="0">
                <a:solidFill>
                  <a:schemeClr val="tx1"/>
                </a:solidFill>
                <a:latin typeface="Times New Roman" panose="02020603050405020304" pitchFamily="18" charset="0"/>
                <a:cs typeface="Times New Roman" panose="02020603050405020304" pitchFamily="18" charset="0"/>
              </a:rPr>
              <a:t> </a:t>
            </a:r>
            <a:r>
              <a:rPr lang="en-US" sz="7200" dirty="0" err="1">
                <a:solidFill>
                  <a:schemeClr val="tx1"/>
                </a:solidFill>
                <a:latin typeface="Times New Roman" panose="02020603050405020304" pitchFamily="18" charset="0"/>
                <a:cs typeface="Times New Roman" panose="02020603050405020304" pitchFamily="18" charset="0"/>
              </a:rPr>
              <a:t>nima</a:t>
            </a:r>
            <a:r>
              <a:rPr lang="en-US" sz="7200" dirty="0">
                <a:solidFill>
                  <a:schemeClr val="tx1"/>
                </a:solidFill>
                <a:latin typeface="Times New Roman" panose="02020603050405020304" pitchFamily="18" charset="0"/>
                <a:cs typeface="Times New Roman" panose="02020603050405020304" pitchFamily="18" charset="0"/>
              </a:rPr>
              <a:t>?</a:t>
            </a:r>
            <a:br>
              <a:rPr lang="en-US" sz="7200" dirty="0">
                <a:solidFill>
                  <a:schemeClr val="tx1"/>
                </a:solidFill>
                <a:latin typeface="Times New Roman" panose="02020603050405020304" pitchFamily="18" charset="0"/>
                <a:cs typeface="Times New Roman" panose="02020603050405020304" pitchFamily="18" charset="0"/>
              </a:rPr>
            </a:br>
            <a:endParaRPr lang="en-US" sz="7200" dirty="0">
              <a:solidFill>
                <a:schemeClr val="tx1"/>
              </a:solidFill>
              <a:latin typeface="Times New Roman" panose="02020603050405020304" pitchFamily="18" charset="0"/>
              <a:cs typeface="Times New Roman" panose="02020603050405020304" pitchFamily="18" charset="0"/>
            </a:endParaRPr>
          </a:p>
          <a:p>
            <a:pPr algn="l"/>
            <a:r>
              <a:rPr lang="en-US" sz="7200" dirty="0">
                <a:solidFill>
                  <a:schemeClr val="tx1"/>
                </a:solidFill>
                <a:latin typeface="Times New Roman" panose="02020603050405020304" pitchFamily="18" charset="0"/>
                <a:cs typeface="Times New Roman" panose="02020603050405020304" pitchFamily="18" charset="0"/>
              </a:rPr>
              <a:t/>
            </a:r>
            <a:br>
              <a:rPr lang="en-US" sz="7200" dirty="0">
                <a:solidFill>
                  <a:schemeClr val="tx1"/>
                </a:solidFill>
                <a:latin typeface="Times New Roman" panose="02020603050405020304" pitchFamily="18" charset="0"/>
                <a:cs typeface="Times New Roman" panose="02020603050405020304" pitchFamily="18" charset="0"/>
              </a:rPr>
            </a:br>
            <a:r>
              <a:rPr lang="en-US" sz="7200" dirty="0" smtClean="0">
                <a:solidFill>
                  <a:schemeClr val="tx1"/>
                </a:solidFill>
                <a:latin typeface="Times New Roman" panose="02020603050405020304" pitchFamily="18" charset="0"/>
                <a:cs typeface="Times New Roman" panose="02020603050405020304" pitchFamily="18" charset="0"/>
              </a:rPr>
              <a:t>3.Kiber </a:t>
            </a:r>
            <a:r>
              <a:rPr lang="en-US" sz="7200" dirty="0" err="1">
                <a:solidFill>
                  <a:schemeClr val="tx1"/>
                </a:solidFill>
                <a:latin typeface="Times New Roman" panose="02020603050405020304" pitchFamily="18" charset="0"/>
                <a:cs typeface="Times New Roman" panose="02020603050405020304" pitchFamily="18" charset="0"/>
              </a:rPr>
              <a:t>jinoyatchilikning</a:t>
            </a:r>
            <a:r>
              <a:rPr lang="en-US" sz="7200" dirty="0">
                <a:solidFill>
                  <a:schemeClr val="tx1"/>
                </a:solidFill>
                <a:latin typeface="Times New Roman" panose="02020603050405020304" pitchFamily="18" charset="0"/>
                <a:cs typeface="Times New Roman" panose="02020603050405020304" pitchFamily="18" charset="0"/>
              </a:rPr>
              <a:t> </a:t>
            </a:r>
            <a:r>
              <a:rPr lang="en-US" sz="7200" dirty="0" err="1">
                <a:solidFill>
                  <a:schemeClr val="tx1"/>
                </a:solidFill>
                <a:latin typeface="Times New Roman" panose="02020603050405020304" pitchFamily="18" charset="0"/>
                <a:cs typeface="Times New Roman" panose="02020603050405020304" pitchFamily="18" charset="0"/>
              </a:rPr>
              <a:t>turlari</a:t>
            </a:r>
            <a:r>
              <a:rPr lang="en-US" sz="7200" dirty="0">
                <a:solidFill>
                  <a:schemeClr val="tx1"/>
                </a:solidFill>
                <a:latin typeface="Times New Roman" panose="02020603050405020304" pitchFamily="18" charset="0"/>
                <a:cs typeface="Times New Roman" panose="02020603050405020304" pitchFamily="18" charset="0"/>
              </a:rPr>
              <a:t/>
            </a:r>
            <a:br>
              <a:rPr lang="en-US" sz="7200" dirty="0">
                <a:solidFill>
                  <a:schemeClr val="tx1"/>
                </a:solidFill>
                <a:latin typeface="Times New Roman" panose="02020603050405020304" pitchFamily="18" charset="0"/>
                <a:cs typeface="Times New Roman" panose="02020603050405020304" pitchFamily="18" charset="0"/>
              </a:rPr>
            </a:br>
            <a:endParaRPr lang="en-US" sz="7200" dirty="0">
              <a:solidFill>
                <a:schemeClr val="tx1"/>
              </a:solidFill>
              <a:latin typeface="Times New Roman" panose="02020603050405020304" pitchFamily="18" charset="0"/>
              <a:cs typeface="Times New Roman" panose="02020603050405020304" pitchFamily="18" charset="0"/>
            </a:endParaRPr>
          </a:p>
          <a:p>
            <a:pPr algn="l"/>
            <a:r>
              <a:rPr lang="en-US" sz="7200" dirty="0">
                <a:solidFill>
                  <a:schemeClr val="tx1"/>
                </a:solidFill>
                <a:latin typeface="Times New Roman" panose="02020603050405020304" pitchFamily="18" charset="0"/>
                <a:cs typeface="Times New Roman" panose="02020603050405020304" pitchFamily="18" charset="0"/>
              </a:rPr>
              <a:t/>
            </a:r>
            <a:br>
              <a:rPr lang="en-US" sz="7200" dirty="0">
                <a:solidFill>
                  <a:schemeClr val="tx1"/>
                </a:solidFill>
                <a:latin typeface="Times New Roman" panose="02020603050405020304" pitchFamily="18" charset="0"/>
                <a:cs typeface="Times New Roman" panose="02020603050405020304" pitchFamily="18" charset="0"/>
              </a:rPr>
            </a:br>
            <a:r>
              <a:rPr lang="en-US" sz="7200" dirty="0" smtClean="0">
                <a:solidFill>
                  <a:schemeClr val="tx1"/>
                </a:solidFill>
                <a:latin typeface="Times New Roman" panose="02020603050405020304" pitchFamily="18" charset="0"/>
                <a:cs typeface="Times New Roman" panose="02020603050405020304" pitchFamily="18" charset="0"/>
              </a:rPr>
              <a:t>4.Kiber </a:t>
            </a:r>
            <a:r>
              <a:rPr lang="en-US" sz="7200" dirty="0" err="1">
                <a:solidFill>
                  <a:schemeClr val="tx1"/>
                </a:solidFill>
                <a:latin typeface="Times New Roman" panose="02020603050405020304" pitchFamily="18" charset="0"/>
                <a:cs typeface="Times New Roman" panose="02020603050405020304" pitchFamily="18" charset="0"/>
              </a:rPr>
              <a:t>jinoyatchilikning</a:t>
            </a:r>
            <a:r>
              <a:rPr lang="en-US" sz="7200" dirty="0">
                <a:solidFill>
                  <a:schemeClr val="tx1"/>
                </a:solidFill>
                <a:latin typeface="Times New Roman" panose="02020603050405020304" pitchFamily="18" charset="0"/>
                <a:cs typeface="Times New Roman" panose="02020603050405020304" pitchFamily="18" charset="0"/>
              </a:rPr>
              <a:t> </a:t>
            </a:r>
            <a:r>
              <a:rPr lang="en-US" sz="7200" dirty="0" err="1">
                <a:solidFill>
                  <a:schemeClr val="tx1"/>
                </a:solidFill>
                <a:latin typeface="Times New Roman" panose="02020603050405020304" pitchFamily="18" charset="0"/>
                <a:cs typeface="Times New Roman" panose="02020603050405020304" pitchFamily="18" charset="0"/>
              </a:rPr>
              <a:t>tarqalish</a:t>
            </a:r>
            <a:r>
              <a:rPr lang="en-US" sz="7200" dirty="0">
                <a:solidFill>
                  <a:schemeClr val="tx1"/>
                </a:solidFill>
                <a:latin typeface="Times New Roman" panose="02020603050405020304" pitchFamily="18" charset="0"/>
                <a:cs typeface="Times New Roman" panose="02020603050405020304" pitchFamily="18" charset="0"/>
              </a:rPr>
              <a:t> </a:t>
            </a:r>
            <a:r>
              <a:rPr lang="en-US" sz="7200" dirty="0" err="1" smtClean="0">
                <a:solidFill>
                  <a:schemeClr val="tx1"/>
                </a:solidFill>
                <a:latin typeface="Times New Roman" panose="02020603050405020304" pitchFamily="18" charset="0"/>
                <a:cs typeface="Times New Roman" panose="02020603050405020304" pitchFamily="18" charset="0"/>
              </a:rPr>
              <a:t>sabablari</a:t>
            </a:r>
            <a:r>
              <a:rPr lang="en-US" sz="7200" dirty="0" smtClean="0">
                <a:solidFill>
                  <a:schemeClr val="tx1"/>
                </a:solidFill>
                <a:latin typeface="Times New Roman" panose="02020603050405020304" pitchFamily="18" charset="0"/>
                <a:cs typeface="Times New Roman" panose="02020603050405020304" pitchFamily="18" charset="0"/>
              </a:rPr>
              <a:t>.</a:t>
            </a:r>
            <a:r>
              <a:rPr lang="en-US" dirty="0"/>
              <a:t/>
            </a:r>
            <a:br>
              <a:rPr lang="en-US" dirty="0"/>
            </a:br>
            <a:endParaRPr lang="en-US" dirty="0"/>
          </a:p>
          <a:p>
            <a:r>
              <a:rPr lang="en-US" dirty="0" smtClean="0"/>
              <a:t/>
            </a:r>
            <a:br>
              <a:rPr lang="en-US" dirty="0" smtClean="0"/>
            </a:br>
            <a:endParaRPr lang="en-US" dirty="0"/>
          </a:p>
        </p:txBody>
      </p:sp>
    </p:spTree>
    <p:extLst>
      <p:ext uri="{BB962C8B-B14F-4D97-AF65-F5344CB8AC3E}">
        <p14:creationId xmlns:p14="http://schemas.microsoft.com/office/powerpoint/2010/main" val="332204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
            <a:ext cx="3505200" cy="1162050"/>
          </a:xfrm>
        </p:spPr>
        <p:txBody>
          <a:bodyPr/>
          <a:lstStyle/>
          <a:p>
            <a:r>
              <a:rPr lang="en-US" dirty="0" err="1" smtClean="0"/>
              <a:t>Kiberjinoyatdan</a:t>
            </a:r>
            <a:r>
              <a:rPr lang="en-US" dirty="0" smtClean="0"/>
              <a:t> </a:t>
            </a:r>
            <a:r>
              <a:rPr lang="en-US" dirty="0" err="1" smtClean="0"/>
              <a:t>asosiy</a:t>
            </a:r>
            <a:r>
              <a:rPr lang="en-US" dirty="0" smtClean="0"/>
              <a:t> </a:t>
            </a:r>
            <a:r>
              <a:rPr lang="en-US" dirty="0" err="1" smtClean="0"/>
              <a:t>maqsad</a:t>
            </a:r>
            <a:r>
              <a:rPr lang="en-US" dirty="0" smtClean="0"/>
              <a:t> </a:t>
            </a:r>
            <a:r>
              <a:rPr lang="en-US" dirty="0" err="1" smtClean="0"/>
              <a:t>nima</a:t>
            </a:r>
            <a:r>
              <a:rPr lang="en-US" dirty="0" smtClean="0"/>
              <a:t>?</a:t>
            </a:r>
            <a:endParaRPr lang="en-US" dirty="0"/>
          </a:p>
        </p:txBody>
      </p:sp>
      <p:sp>
        <p:nvSpPr>
          <p:cNvPr id="4" name="Текст 3"/>
          <p:cNvSpPr>
            <a:spLocks noGrp="1"/>
          </p:cNvSpPr>
          <p:nvPr>
            <p:ph type="body" sz="half" idx="2"/>
          </p:nvPr>
        </p:nvSpPr>
        <p:spPr/>
        <p:txBody>
          <a:bodyPr>
            <a:noAutofit/>
          </a:bodyPr>
          <a:lstStyle/>
          <a:p>
            <a:r>
              <a:rPr lang="en-US" sz="1800" dirty="0" err="1">
                <a:latin typeface="Times New Roman" panose="02020603050405020304" pitchFamily="18" charset="0"/>
                <a:cs typeface="Times New Roman" panose="02020603050405020304" pitchFamily="18" charset="0"/>
              </a:rPr>
              <a:t>Shaxs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kiberjinoyatchilikning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asosiy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maqsadi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bo’lganida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kompyuter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maqsad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emas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bakki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vosita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sifatida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qaralishi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mumkin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Ushbu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odatda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kamroq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texnik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ekspertizani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ichiga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oladi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Insonning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zaif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tomonlaridan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odatda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foydalaniladi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Ko’rilgan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zarar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asosan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psixologik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moddiy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bo’lmagan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variantlarga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qarshi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qonuniy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choralarni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yanada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qiyinlashtirmoqda</a:t>
            </a:r>
            <a:r>
              <a:rPr lang="en-US" sz="1800" dirty="0">
                <a:latin typeface="Times New Roman" panose="02020603050405020304" pitchFamily="18" charset="0"/>
                <a:cs typeface="Times New Roman" panose="02020603050405020304" pitchFamily="18" charset="0"/>
              </a:rPr>
              <a:t>. Bu </a:t>
            </a:r>
            <a:r>
              <a:rPr lang="en-US" sz="1800" dirty="0" err="1">
                <a:latin typeface="Times New Roman" panose="02020603050405020304" pitchFamily="18" charset="0"/>
                <a:cs typeface="Times New Roman" panose="02020603050405020304" pitchFamily="18" charset="0"/>
              </a:rPr>
              <a:t>oflayn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dunyoda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asrlar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davomida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mavjud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bo’lgan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Firibgarlar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o’g’irlik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shunga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o’xshash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narsalar</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3400" y="1828800"/>
            <a:ext cx="4267200" cy="3657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58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049962"/>
          </a:xfrm>
        </p:spPr>
        <p:txBody>
          <a:bodyPr>
            <a:normAutofit fontScale="90000"/>
          </a:bodyPr>
          <a:lstStyle/>
          <a:p>
            <a:pPr algn="l"/>
            <a:r>
              <a:rPr lang="en-US" sz="24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Xulosa</a:t>
            </a:r>
            <a:r>
              <a:rPr lang="en-US" sz="3300" b="1" dirty="0" smtClean="0">
                <a:latin typeface="Times New Roman" panose="02020603050405020304" pitchFamily="18" charset="0"/>
                <a:cs typeface="Times New Roman" panose="02020603050405020304" pitchFamily="18" charset="0"/>
              </a:rPr>
              <a:t>:</a:t>
            </a:r>
            <a:r>
              <a:rPr lang="en-US" sz="1600" b="1" dirty="0" smtClean="0"/>
              <a:t/>
            </a:r>
            <a:br>
              <a:rPr lang="en-US" sz="1600" b="1" dirty="0" smtClean="0"/>
            </a:br>
            <a:r>
              <a:rPr lang="en-US" sz="1600" b="1" dirty="0"/>
              <a:t/>
            </a:r>
            <a:br>
              <a:rPr lang="en-US" sz="1600" b="1" dirty="0"/>
            </a:br>
            <a:r>
              <a:rPr lang="en-US" sz="2800" b="1" dirty="0" err="1" smtClean="0">
                <a:latin typeface="Times New Roman" panose="02020603050405020304" pitchFamily="18" charset="0"/>
                <a:cs typeface="Times New Roman" panose="02020603050405020304" pitchFamily="18" charset="0"/>
              </a:rPr>
              <a:t>Xulosa</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qilib</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aytadigan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bo’lsak</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bugungi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dunyoda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kiberjinoyatchiliklar</a:t>
            </a:r>
            <a:r>
              <a:rPr lang="en-US" sz="2800" b="1" dirty="0">
                <a:latin typeface="Times New Roman" panose="02020603050405020304" pitchFamily="18" charset="0"/>
                <a:cs typeface="Times New Roman" panose="02020603050405020304" pitchFamily="18" charset="0"/>
              </a:rPr>
              <a:t> brogan sari </a:t>
            </a:r>
            <a:r>
              <a:rPr lang="en-US" sz="2800" b="1" dirty="0" err="1">
                <a:latin typeface="Times New Roman" panose="02020603050405020304" pitchFamily="18" charset="0"/>
                <a:cs typeface="Times New Roman" panose="02020603050405020304" pitchFamily="18" charset="0"/>
              </a:rPr>
              <a:t>keng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tarqalib</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bormoqda</a:t>
            </a:r>
            <a:r>
              <a:rPr lang="en-US" sz="2800" b="1" dirty="0">
                <a:latin typeface="Times New Roman" panose="02020603050405020304" pitchFamily="18" charset="0"/>
                <a:cs typeface="Times New Roman" panose="02020603050405020304" pitchFamily="18" charset="0"/>
              </a:rPr>
              <a:t>, biz </a:t>
            </a:r>
            <a:r>
              <a:rPr lang="en-US" sz="2800" b="1" dirty="0" err="1">
                <a:latin typeface="Times New Roman" panose="02020603050405020304" pitchFamily="18" charset="0"/>
                <a:cs typeface="Times New Roman" panose="02020603050405020304" pitchFamily="18" charset="0"/>
              </a:rPr>
              <a:t>ularning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turli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xil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ko’rinishlarga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duch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kelishimiz</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mumkin</a:t>
            </a:r>
            <a:r>
              <a:rPr lang="en-US" sz="2800" b="1" dirty="0" smtClean="0">
                <a:latin typeface="Times New Roman" panose="02020603050405020304" pitchFamily="18" charset="0"/>
                <a:cs typeface="Times New Roman" panose="02020603050405020304" pitchFamily="18" charset="0"/>
              </a:rPr>
              <a:t> , </a:t>
            </a:r>
            <a:r>
              <a:rPr lang="en-US" sz="2800" b="1" dirty="0" err="1">
                <a:latin typeface="Times New Roman" panose="02020603050405020304" pitchFamily="18" charset="0"/>
                <a:cs typeface="Times New Roman" panose="02020603050405020304" pitchFamily="18" charset="0"/>
              </a:rPr>
              <a:t>bazi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hollarda</a:t>
            </a:r>
            <a:r>
              <a:rPr lang="en-US" sz="2800" b="1" dirty="0">
                <a:latin typeface="Times New Roman" panose="02020603050405020304" pitchFamily="18" charset="0"/>
                <a:cs typeface="Times New Roman" panose="02020603050405020304" pitchFamily="18" charset="0"/>
              </a:rPr>
              <a:t> biz </a:t>
            </a:r>
            <a:r>
              <a:rPr lang="en-US" sz="2800" b="1" dirty="0" err="1">
                <a:latin typeface="Times New Roman" panose="02020603050405020304" pitchFamily="18" charset="0"/>
                <a:cs typeface="Times New Roman" panose="02020603050405020304" pitchFamily="18" charset="0"/>
              </a:rPr>
              <a:t>kiberjinoyatning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qurboni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bo’lib</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qolganimizni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sezmay</a:t>
            </a:r>
            <a:r>
              <a:rPr lang="en-US" sz="2800" b="1" dirty="0">
                <a:latin typeface="Times New Roman" panose="02020603050405020304" pitchFamily="18" charset="0"/>
                <a:cs typeface="Times New Roman" panose="02020603050405020304" pitchFamily="18" charset="0"/>
              </a:rPr>
              <a:t> ham </a:t>
            </a:r>
            <a:r>
              <a:rPr lang="en-US" sz="2800" b="1" dirty="0" err="1">
                <a:latin typeface="Times New Roman" panose="02020603050405020304" pitchFamily="18" charset="0"/>
                <a:cs typeface="Times New Roman" panose="02020603050405020304" pitchFamily="18" charset="0"/>
              </a:rPr>
              <a:t>qolishimiz</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mumkin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Bularning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oldini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olishga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qonunlar</a:t>
            </a:r>
            <a:r>
              <a:rPr lang="en-US" sz="2800" b="1" dirty="0">
                <a:latin typeface="Times New Roman" panose="02020603050405020304" pitchFamily="18" charset="0"/>
                <a:cs typeface="Times New Roman" panose="02020603050405020304" pitchFamily="18" charset="0"/>
              </a:rPr>
              <a:t> ham </a:t>
            </a:r>
            <a:r>
              <a:rPr lang="en-US" sz="2800" b="1" dirty="0" err="1">
                <a:latin typeface="Times New Roman" panose="02020603050405020304" pitchFamily="18" charset="0"/>
                <a:cs typeface="Times New Roman" panose="02020603050405020304" pitchFamily="18" charset="0"/>
              </a:rPr>
              <a:t>ishlab</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chiqilgan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Bundan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tashqari</a:t>
            </a:r>
            <a:r>
              <a:rPr lang="en-US" sz="2800" b="1" dirty="0">
                <a:latin typeface="Times New Roman" panose="02020603050405020304" pitchFamily="18" charset="0"/>
                <a:cs typeface="Times New Roman" panose="02020603050405020304" pitchFamily="18" charset="0"/>
              </a:rPr>
              <a:t> biz </a:t>
            </a:r>
            <a:r>
              <a:rPr lang="en-US" sz="2800" b="1" dirty="0" err="1">
                <a:latin typeface="Times New Roman" panose="02020603050405020304" pitchFamily="18" charset="0"/>
                <a:cs typeface="Times New Roman" panose="02020603050405020304" pitchFamily="18" charset="0"/>
              </a:rPr>
              <a:t>o’zimiz</a:t>
            </a:r>
            <a:r>
              <a:rPr lang="en-US" sz="2800" b="1" dirty="0">
                <a:latin typeface="Times New Roman" panose="02020603050405020304" pitchFamily="18" charset="0"/>
                <a:cs typeface="Times New Roman" panose="02020603050405020304" pitchFamily="18" charset="0"/>
              </a:rPr>
              <a:t> ham </a:t>
            </a:r>
            <a:r>
              <a:rPr lang="en-US" sz="2800" b="1" dirty="0" err="1">
                <a:latin typeface="Times New Roman" panose="02020603050405020304" pitchFamily="18" charset="0"/>
                <a:cs typeface="Times New Roman" panose="02020603050405020304" pitchFamily="18" charset="0"/>
              </a:rPr>
              <a:t>e’tiborli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bo’lgan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holda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axborotlar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bilan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ishlashimiz</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zarurdir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O’zimizning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xavfsizligimizni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o’zimiz</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taminlashga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harakat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qilishimiz</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kerak</a:t>
            </a:r>
            <a:r>
              <a:rPr lang="en-US" sz="2800" b="1" dirty="0">
                <a:latin typeface="Times New Roman" panose="02020603050405020304" pitchFamily="18" charset="0"/>
                <a:cs typeface="Times New Roman" panose="02020603050405020304" pitchFamily="18" charset="0"/>
              </a:rPr>
              <a:t>!</a:t>
            </a:r>
            <a:r>
              <a:rPr lang="en-US" b="1" dirty="0"/>
              <a:t/>
            </a:r>
            <a:br>
              <a:rPr lang="en-US" b="1" dirty="0"/>
            </a:br>
            <a:endParaRPr lang="en-US" dirty="0"/>
          </a:p>
        </p:txBody>
      </p:sp>
    </p:spTree>
    <p:extLst>
      <p:ext uri="{BB962C8B-B14F-4D97-AF65-F5344CB8AC3E}">
        <p14:creationId xmlns:p14="http://schemas.microsoft.com/office/powerpoint/2010/main" val="76854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126162"/>
          </a:xfrm>
        </p:spPr>
        <p:txBody>
          <a:bodyPr>
            <a:normAutofit/>
          </a:bodyPr>
          <a:lstStyle/>
          <a:p>
            <a:r>
              <a:rPr lang="en-US" sz="2200" b="1" dirty="0" err="1">
                <a:latin typeface="Times New Roman" panose="02020603050405020304" pitchFamily="18" charset="0"/>
                <a:cs typeface="Times New Roman" panose="02020603050405020304" pitchFamily="18" charset="0"/>
              </a:rPr>
              <a:t>Foydalanilgan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adabiyotlar</a:t>
            </a:r>
            <a:r>
              <a:rPr lang="en-US" sz="2200" b="1" dirty="0">
                <a:latin typeface="Times New Roman" panose="02020603050405020304" pitchFamily="18" charset="0"/>
                <a:cs typeface="Times New Roman" panose="02020603050405020304" pitchFamily="18" charset="0"/>
              </a:rPr>
              <a:t/>
            </a: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u="sng" dirty="0">
                <a:latin typeface="Times New Roman" panose="02020603050405020304" pitchFamily="18" charset="0"/>
                <a:cs typeface="Times New Roman" panose="02020603050405020304" pitchFamily="18" charset="0"/>
              </a:rPr>
              <a:t>https://hi-in.facebook.com/hackituz/posts/kiber-jinoyatchilik-va-uning-turlarikiber-jinoyat-turli-shakllarda-bolishi-mumki/107669145001486/</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u="sng" dirty="0">
                <a:latin typeface="Times New Roman" panose="02020603050405020304" pitchFamily="18" charset="0"/>
                <a:cs typeface="Times New Roman" panose="02020603050405020304" pitchFamily="18" charset="0"/>
              </a:rPr>
              <a:t>2-</a:t>
            </a:r>
            <a:r>
              <a:rPr lang="uz-Cyrl-UZ" sz="2200" u="sng" dirty="0">
                <a:latin typeface="Times New Roman" panose="02020603050405020304" pitchFamily="18" charset="0"/>
                <a:cs typeface="Times New Roman" panose="02020603050405020304" pitchFamily="18" charset="0"/>
              </a:rPr>
              <a:t>Маъруза: Кибержиноятлар, киберқонунлар ва киберэтика (</a:t>
            </a:r>
            <a:r>
              <a:rPr lang="en-US" sz="2200" u="sng" dirty="0">
                <a:latin typeface="Times New Roman" panose="02020603050405020304" pitchFamily="18" charset="0"/>
                <a:cs typeface="Times New Roman" panose="02020603050405020304" pitchFamily="18" charset="0"/>
              </a:rPr>
              <a:t>tuit.uz)</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u="sng" dirty="0">
                <a:latin typeface="Times New Roman" panose="02020603050405020304" pitchFamily="18" charset="0"/>
                <a:cs typeface="Times New Roman" panose="02020603050405020304" pitchFamily="18" charset="0"/>
              </a:rPr>
              <a:t>https://us.norton.com/blog/how-to/how-to-recognize-and-protect-yourself-from-cybercrime#</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https://iiv.uz/news/kiberjinoyatchilikka-qarshi-kiberxavfsizlik</a:t>
            </a:r>
            <a:r>
              <a:rPr lang="en-US" dirty="0"/>
              <a:t/>
            </a:r>
            <a:br>
              <a:rPr lang="en-US" dirty="0"/>
            </a:br>
            <a:endParaRPr lang="en-US" dirty="0"/>
          </a:p>
        </p:txBody>
      </p:sp>
    </p:spTree>
    <p:extLst>
      <p:ext uri="{BB962C8B-B14F-4D97-AF65-F5344CB8AC3E}">
        <p14:creationId xmlns:p14="http://schemas.microsoft.com/office/powerpoint/2010/main" val="379583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0" dirty="0" err="1"/>
              <a:t>Kiber</a:t>
            </a:r>
            <a:r>
              <a:rPr lang="en-US" b="0" dirty="0"/>
              <a:t> </a:t>
            </a:r>
            <a:r>
              <a:rPr lang="en-US" b="0" dirty="0" err="1"/>
              <a:t>jinoyatchilik</a:t>
            </a:r>
            <a:r>
              <a:rPr lang="en-US" b="0" dirty="0"/>
              <a:t> </a:t>
            </a:r>
            <a:r>
              <a:rPr lang="en-US" b="0" dirty="0" err="1"/>
              <a:t>nima</a:t>
            </a:r>
            <a:r>
              <a:rPr lang="en-US" b="0" dirty="0"/>
              <a:t>?</a:t>
            </a:r>
            <a:endParaRPr lang="en-US" dirty="0"/>
          </a:p>
        </p:txBody>
      </p:sp>
      <p:sp>
        <p:nvSpPr>
          <p:cNvPr id="4" name="Текст 3"/>
          <p:cNvSpPr>
            <a:spLocks noGrp="1"/>
          </p:cNvSpPr>
          <p:nvPr>
            <p:ph type="body" sz="half" idx="2"/>
          </p:nvPr>
        </p:nvSpPr>
        <p:spPr/>
        <p:txBody>
          <a:bodyPr>
            <a:normAutofit lnSpcReduction="10000"/>
          </a:bodyPr>
          <a:lstStyle/>
          <a:p>
            <a:endParaRPr lang="en-US" b="1" dirty="0" smtClean="0"/>
          </a:p>
          <a:p>
            <a:endParaRPr lang="en-US" b="1" dirty="0"/>
          </a:p>
          <a:p>
            <a:endParaRPr lang="en-US" b="1" dirty="0" smtClean="0"/>
          </a:p>
          <a:p>
            <a:r>
              <a:rPr lang="en-US" sz="2000" b="1" dirty="0" err="1" smtClean="0">
                <a:latin typeface="Times New Roman" panose="02020603050405020304" pitchFamily="18" charset="0"/>
                <a:cs typeface="Times New Roman" panose="02020603050405020304" pitchFamily="18" charset="0"/>
              </a:rPr>
              <a:t>Kiberjinoyat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kompyuter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tarmoqning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birgalikdagi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aloqasi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ostida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sodir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etiluvchi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jinoyat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turidir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Kompyuter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jinoyat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paytida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maqsadli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yoʻnaltirilgan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qurol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vazifasini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bajarib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beradi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Kiberjinoyat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kimningdir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xavfsizligi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moliyaviy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saviyasiga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zarar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yetkazishi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maqsadida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osodir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etiladi</a:t>
            </a:r>
            <a:r>
              <a:rPr lang="en-US" sz="2000" dirty="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1600200"/>
            <a:ext cx="5175605" cy="30960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17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Kiber</a:t>
            </a:r>
            <a:r>
              <a:rPr lang="en-US" dirty="0" smtClean="0"/>
              <a:t> </a:t>
            </a:r>
            <a:r>
              <a:rPr lang="en-US" dirty="0" err="1" smtClean="0"/>
              <a:t>jinoyatchilik</a:t>
            </a:r>
            <a:r>
              <a:rPr lang="en-US" dirty="0" smtClean="0"/>
              <a:t> </a:t>
            </a:r>
            <a:r>
              <a:rPr lang="en-US" dirty="0" err="1" smtClean="0"/>
              <a:t>nima</a:t>
            </a:r>
            <a:r>
              <a:rPr lang="en-US" dirty="0" smtClean="0"/>
              <a:t>?</a:t>
            </a:r>
            <a:endParaRPr lang="en-US" dirty="0"/>
          </a:p>
        </p:txBody>
      </p:sp>
      <p:sp>
        <p:nvSpPr>
          <p:cNvPr id="3" name="Объект 2"/>
          <p:cNvSpPr>
            <a:spLocks noGrp="1"/>
          </p:cNvSpPr>
          <p:nvPr>
            <p:ph sz="half"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2014-yilda chop </a:t>
            </a:r>
            <a:r>
              <a:rPr lang="en-US" dirty="0" err="1">
                <a:latin typeface="Times New Roman" panose="02020603050405020304" pitchFamily="18" charset="0"/>
                <a:cs typeface="Times New Roman" panose="02020603050405020304" pitchFamily="18" charset="0"/>
              </a:rPr>
              <a:t>etilgan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hisobotda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jahon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iqtisodiyotiga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yetkazilgan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yillik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zarar</a:t>
            </a:r>
            <a:r>
              <a:rPr lang="en-US" dirty="0">
                <a:latin typeface="Times New Roman" panose="02020603050405020304" pitchFamily="18" charset="0"/>
                <a:cs typeface="Times New Roman" panose="02020603050405020304" pitchFamily="18" charset="0"/>
              </a:rPr>
              <a:t> 445 milliard </a:t>
            </a:r>
            <a:r>
              <a:rPr lang="en-US" dirty="0" err="1">
                <a:latin typeface="Times New Roman" panose="02020603050405020304" pitchFamily="18" charset="0"/>
                <a:cs typeface="Times New Roman" panose="02020603050405020304" pitchFamily="18" charset="0"/>
              </a:rPr>
              <a:t>dollarni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tashkil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Cybersecurity</a:t>
            </a:r>
            <a:r>
              <a:rPr lang="en-US" dirty="0">
                <a:latin typeface="Times New Roman" panose="02020603050405020304" pitchFamily="18" charset="0"/>
                <a:cs typeface="Times New Roman" panose="02020603050405020304" pitchFamily="18" charset="0"/>
              </a:rPr>
              <a:t> Ventures </a:t>
            </a:r>
            <a:r>
              <a:rPr lang="en-US" dirty="0" err="1">
                <a:latin typeface="Times New Roman" panose="02020603050405020304" pitchFamily="18" charset="0"/>
                <a:cs typeface="Times New Roman" panose="02020603050405020304" pitchFamily="18" charset="0"/>
              </a:rPr>
              <a:t>tomonidan</a:t>
            </a:r>
            <a:r>
              <a:rPr lang="en-US" dirty="0">
                <a:latin typeface="Times New Roman" panose="02020603050405020304" pitchFamily="18" charset="0"/>
                <a:cs typeface="Times New Roman" panose="02020603050405020304" pitchFamily="18" charset="0"/>
              </a:rPr>
              <a:t> 2016-yilgi </a:t>
            </a:r>
            <a:r>
              <a:rPr lang="en-US" dirty="0" err="1">
                <a:latin typeface="Times New Roman" panose="02020603050405020304" pitchFamily="18" charset="0"/>
                <a:cs typeface="Times New Roman" panose="02020603050405020304" pitchFamily="18" charset="0"/>
              </a:rPr>
              <a:t>hisobotda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natijasida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yetkazilgan</a:t>
            </a:r>
            <a:r>
              <a:rPr lang="en-US" dirty="0">
                <a:latin typeface="Times New Roman" panose="02020603050405020304" pitchFamily="18" charset="0"/>
                <a:cs typeface="Times New Roman" panose="02020603050405020304" pitchFamily="18" charset="0"/>
              </a:rPr>
              <a:t> global </a:t>
            </a:r>
            <a:r>
              <a:rPr lang="en-US" dirty="0" err="1">
                <a:latin typeface="Times New Roman" panose="02020603050405020304" pitchFamily="18" charset="0"/>
                <a:cs typeface="Times New Roman" panose="02020603050405020304" pitchFamily="18" charset="0"/>
              </a:rPr>
              <a:t>zararlar</a:t>
            </a:r>
            <a:r>
              <a:rPr lang="en-US" dirty="0">
                <a:latin typeface="Times New Roman" panose="02020603050405020304" pitchFamily="18" charset="0"/>
                <a:cs typeface="Times New Roman" panose="02020603050405020304" pitchFamily="18" charset="0"/>
              </a:rPr>
              <a:t> 2021-yilga </a:t>
            </a:r>
            <a:r>
              <a:rPr lang="en-US" dirty="0" err="1">
                <a:latin typeface="Times New Roman" panose="02020603050405020304" pitchFamily="18" charset="0"/>
                <a:cs typeface="Times New Roman" panose="02020603050405020304" pitchFamily="18" charset="0"/>
              </a:rPr>
              <a:t>kelib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yiliga</a:t>
            </a:r>
            <a:r>
              <a:rPr lang="en-US" dirty="0">
                <a:latin typeface="Times New Roman" panose="02020603050405020304" pitchFamily="18" charset="0"/>
                <a:cs typeface="Times New Roman" panose="02020603050405020304" pitchFamily="18" charset="0"/>
              </a:rPr>
              <a:t> 6 trillion </a:t>
            </a:r>
            <a:r>
              <a:rPr lang="en-US" dirty="0" err="1">
                <a:latin typeface="Times New Roman" panose="02020603050405020304" pitchFamily="18" charset="0"/>
                <a:cs typeface="Times New Roman" panose="02020603050405020304" pitchFamily="18" charset="0"/>
              </a:rPr>
              <a:t>dollargacha</a:t>
            </a:r>
            <a:r>
              <a:rPr lang="en-US" dirty="0">
                <a:latin typeface="Times New Roman" panose="02020603050405020304" pitchFamily="18" charset="0"/>
                <a:cs typeface="Times New Roman" panose="02020603050405020304" pitchFamily="18" charset="0"/>
              </a:rPr>
              <a:t>, 2025-yilga </a:t>
            </a:r>
            <a:r>
              <a:rPr lang="en-US" dirty="0" err="1">
                <a:latin typeface="Times New Roman" panose="02020603050405020304" pitchFamily="18" charset="0"/>
                <a:cs typeface="Times New Roman" panose="02020603050405020304" pitchFamily="18" charset="0"/>
              </a:rPr>
              <a:t>kelib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esa</a:t>
            </a:r>
            <a:r>
              <a:rPr lang="en-US" dirty="0">
                <a:latin typeface="Times New Roman" panose="02020603050405020304" pitchFamily="18" charset="0"/>
                <a:cs typeface="Times New Roman" panose="02020603050405020304" pitchFamily="18" charset="0"/>
              </a:rPr>
              <a:t> 10,5 trillion </a:t>
            </a:r>
            <a:r>
              <a:rPr lang="en-US" dirty="0" err="1">
                <a:latin typeface="Times New Roman" panose="02020603050405020304" pitchFamily="18" charset="0"/>
                <a:cs typeface="Times New Roman" panose="02020603050405020304" pitchFamily="18" charset="0"/>
              </a:rPr>
              <a:t>dollargacha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koʻtarilishi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bashorat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qilingan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a:t>
            </a:r>
            <a:r>
              <a:rPr lang="en-US" dirty="0">
                <a:latin typeface="Times New Roman" panose="02020603050405020304" pitchFamily="18" charset="0"/>
                <a:cs typeface="Times New Roman" panose="02020603050405020304" pitchFamily="18" charset="0"/>
              </a:rPr>
              <a:t>.</a:t>
            </a: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27219"/>
            <a:ext cx="4038600" cy="2671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9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Kiber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jinoyatchilik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nima</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2012-yilda </a:t>
            </a:r>
            <a:r>
              <a:rPr lang="en-US" dirty="0" err="1">
                <a:latin typeface="Times New Roman" panose="02020603050405020304" pitchFamily="18" charset="0"/>
                <a:cs typeface="Times New Roman" panose="02020603050405020304" pitchFamily="18" charset="0"/>
              </a:rPr>
              <a:t>AQShda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onlayn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kredit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debet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kartalaridagi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firibgarlik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oqibatida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taxminan</a:t>
            </a:r>
            <a:r>
              <a:rPr lang="en-US" dirty="0">
                <a:latin typeface="Times New Roman" panose="02020603050405020304" pitchFamily="18" charset="0"/>
                <a:cs typeface="Times New Roman" panose="02020603050405020304" pitchFamily="18" charset="0"/>
              </a:rPr>
              <a:t> 1,5 milliard dollar </a:t>
            </a:r>
            <a:r>
              <a:rPr lang="en-US" dirty="0" err="1">
                <a:latin typeface="Times New Roman" panose="02020603050405020304" pitchFamily="18" charset="0"/>
                <a:cs typeface="Times New Roman" panose="02020603050405020304" pitchFamily="18" charset="0"/>
              </a:rPr>
              <a:t>yoʻqotilgan</a:t>
            </a:r>
            <a:r>
              <a:rPr lang="en-US" dirty="0">
                <a:latin typeface="Times New Roman" panose="02020603050405020304" pitchFamily="18" charset="0"/>
                <a:cs typeface="Times New Roman" panose="02020603050405020304" pitchFamily="18" charset="0"/>
              </a:rPr>
              <a:t> 2018-yilda </a:t>
            </a:r>
            <a:r>
              <a:rPr lang="en-US" dirty="0" err="1">
                <a:latin typeface="Times New Roman" panose="02020603050405020304" pitchFamily="18" charset="0"/>
                <a:cs typeface="Times New Roman" panose="02020603050405020304" pitchFamily="18" charset="0"/>
              </a:rPr>
              <a:t>Strategik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xalqaro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tadqiqotlar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markazi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tomonidan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hamkorlikda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oʻtkazilgan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tadqiqot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shuni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koʻrsatadiki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yili</a:t>
            </a:r>
            <a:r>
              <a:rPr lang="en-US" dirty="0" smtClean="0">
                <a:latin typeface="Times New Roman" panose="02020603050405020304" pitchFamily="18" charset="0"/>
                <a:cs typeface="Times New Roman" panose="02020603050405020304" pitchFamily="18" charset="0"/>
              </a:rPr>
              <a:t> global</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YaIMniqariyb</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foizi</a:t>
            </a:r>
            <a:r>
              <a:rPr lang="en-US" dirty="0" smtClean="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yaʼni</a:t>
            </a:r>
            <a:r>
              <a:rPr lang="en-US" dirty="0">
                <a:latin typeface="Times New Roman" panose="02020603050405020304" pitchFamily="18" charset="0"/>
                <a:cs typeface="Times New Roman" panose="02020603050405020304" pitchFamily="18" charset="0"/>
              </a:rPr>
              <a:t> 600 milliard </a:t>
            </a:r>
            <a:r>
              <a:rPr lang="en-US" dirty="0" err="1">
                <a:latin typeface="Times New Roman" panose="02020603050405020304" pitchFamily="18" charset="0"/>
                <a:cs typeface="Times New Roman" panose="02020603050405020304" pitchFamily="18" charset="0"/>
              </a:rPr>
              <a:t>dollarga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yaqini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tufayli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yoʻqoladi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Jahon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Iqtisodiy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Forumi</a:t>
            </a:r>
            <a:r>
              <a:rPr lang="en-US" dirty="0">
                <a:latin typeface="Times New Roman" panose="02020603050405020304" pitchFamily="18" charset="0"/>
                <a:cs typeface="Times New Roman" panose="02020603050405020304" pitchFamily="18" charset="0"/>
              </a:rPr>
              <a:t> 2020 Global Risk </a:t>
            </a:r>
            <a:r>
              <a:rPr lang="en-US" dirty="0" err="1">
                <a:latin typeface="Times New Roman" panose="02020603050405020304" pitchFamily="18" charset="0"/>
                <a:cs typeface="Times New Roman" panose="02020603050405020304" pitchFamily="18" charset="0"/>
              </a:rPr>
              <a:t>hisobotida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uyushgan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idoralari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jinoiy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faoliyatni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onlayn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kuchlarni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birlashtirayotganini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tasdiqladi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ularning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aniqlash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jinoiy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javobgarlikka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tortilish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ehtimoli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AQShda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foizdan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kamroqni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tashkil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qiladi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272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Kiber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jinoyatchilik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nima</a:t>
            </a:r>
            <a:r>
              <a:rPr lang="en-US" dirty="0">
                <a:latin typeface="Times New Roman" panose="02020603050405020304" pitchFamily="18" charset="0"/>
                <a:cs typeface="Times New Roman" panose="02020603050405020304" pitchFamily="18" charset="0"/>
              </a:rPr>
              <a:t>?</a:t>
            </a:r>
          </a:p>
        </p:txBody>
      </p:sp>
      <p:sp>
        <p:nvSpPr>
          <p:cNvPr id="3" name="Объект 2"/>
          <p:cNvSpPr>
            <a:spLocks noGrp="1"/>
          </p:cNvSpPr>
          <p:nvPr>
            <p:ph idx="1"/>
          </p:nvPr>
        </p:nvSpPr>
        <p:spPr/>
        <p:txBody>
          <a:bodyPr>
            <a:normAutofit fontScale="85000" lnSpcReduction="20000"/>
          </a:bodyPr>
          <a:lstStyle/>
          <a:p>
            <a:r>
              <a:rPr lang="en-US" dirty="0" err="1">
                <a:latin typeface="Times New Roman" panose="02020603050405020304" pitchFamily="18" charset="0"/>
                <a:cs typeface="Times New Roman" panose="02020603050405020304" pitchFamily="18" charset="0"/>
              </a:rPr>
              <a:t>Maxfiy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maʼlumotlar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qonuniy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tarzda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himoyalangan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holatda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beruvchi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bogʻliq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koʻpgina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mavjud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Xalqaro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miqyosda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hukumat</a:t>
            </a:r>
            <a:r>
              <a:rPr lang="en-US" dirty="0">
                <a:latin typeface="Times New Roman" panose="02020603050405020304" pitchFamily="18" charset="0"/>
                <a:cs typeface="Times New Roman" panose="02020603050405020304" pitchFamily="18" charset="0"/>
              </a:rPr>
              <a:t> ham, </a:t>
            </a:r>
            <a:r>
              <a:rPr lang="en-US" dirty="0" err="1">
                <a:latin typeface="Times New Roman" panose="02020603050405020304" pitchFamily="18" charset="0"/>
                <a:cs typeface="Times New Roman" panose="02020603050405020304" pitchFamily="18" charset="0"/>
              </a:rPr>
              <a:t>nodavlat</a:t>
            </a:r>
            <a:r>
              <a:rPr lang="en-US" dirty="0">
                <a:latin typeface="Times New Roman" panose="02020603050405020304" pitchFamily="18" charset="0"/>
                <a:cs typeface="Times New Roman" panose="02020603050405020304" pitchFamily="18" charset="0"/>
              </a:rPr>
              <a:t> ham </a:t>
            </a:r>
            <a:r>
              <a:rPr lang="en-US" dirty="0" err="1">
                <a:latin typeface="Times New Roman" panose="02020603050405020304" pitchFamily="18" charset="0"/>
                <a:cs typeface="Times New Roman" panose="02020603050405020304" pitchFamily="18" charset="0"/>
              </a:rPr>
              <a:t>subyektlar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jumladan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josuslik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moliyaviy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oʻgʻirlik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boshqa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transchegaraviy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shugʻullanadi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Xalqaro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chegaralarni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oʻtuvchi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kamida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bitta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milliy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davlatning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xatti-harakatlarini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oʻz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ichiga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kiberjinoyatlar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baʼzan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kiberurush</a:t>
            </a:r>
            <a:r>
              <a:rPr lang="en-US" dirty="0">
                <a:latin typeface="Times New Roman" panose="02020603050405020304" pitchFamily="18" charset="0"/>
                <a:cs typeface="Times New Roman" panose="02020603050405020304" pitchFamily="18" charset="0"/>
              </a:rPr>
              <a:t> deb </a:t>
            </a:r>
            <a:r>
              <a:rPr lang="en-US" dirty="0" err="1">
                <a:latin typeface="Times New Roman" panose="02020603050405020304" pitchFamily="18" charset="0"/>
                <a:cs typeface="Times New Roman" panose="02020603050405020304" pitchFamily="18" charset="0"/>
              </a:rPr>
              <a:t>ataladi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Uorren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Baffet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kiberjinoyatni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insoniyatning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birinchi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raqamli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muammosi</a:t>
            </a:r>
            <a:r>
              <a:rPr lang="en-US" dirty="0">
                <a:latin typeface="Times New Roman" panose="02020603050405020304" pitchFamily="18" charset="0"/>
                <a:cs typeface="Times New Roman" panose="02020603050405020304" pitchFamily="18" charset="0"/>
              </a:rPr>
              <a:t>“ deb </a:t>
            </a:r>
            <a:r>
              <a:rPr lang="en-US" dirty="0" err="1">
                <a:latin typeface="Times New Roman" panose="02020603050405020304" pitchFamily="18" charset="0"/>
                <a:cs typeface="Times New Roman" panose="02020603050405020304" pitchFamily="18" charset="0"/>
              </a:rPr>
              <a:t>taʼriflaydi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insoniyat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real </a:t>
            </a:r>
            <a:r>
              <a:rPr lang="en-US" dirty="0" err="1">
                <a:latin typeface="Times New Roman" panose="02020603050405020304" pitchFamily="18" charset="0"/>
                <a:cs typeface="Times New Roman" panose="02020603050405020304" pitchFamily="18" charset="0"/>
              </a:rPr>
              <a:t>xavf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tugʻdiradi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qoʻshimcha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oʻtadi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600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latin typeface="Times New Roman" panose="02020603050405020304" pitchFamily="18" charset="0"/>
                <a:cs typeface="Times New Roman" panose="02020603050405020304" pitchFamily="18" charset="0"/>
              </a:rPr>
              <a:t>K</a:t>
            </a:r>
            <a:r>
              <a:rPr lang="en-US" u="sng" dirty="0" err="1" smtClean="0">
                <a:latin typeface="Times New Roman" panose="02020603050405020304" pitchFamily="18" charset="0"/>
                <a:cs typeface="Times New Roman" panose="02020603050405020304" pitchFamily="18" charset="0"/>
              </a:rPr>
              <a:t>ompyuter</a:t>
            </a:r>
            <a:r>
              <a:rPr lang="en-US" u="sng"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firibgarligi</a:t>
            </a:r>
            <a:r>
              <a:rPr lang="en-US" dirty="0" smtClean="0">
                <a:latin typeface="Times New Roman" panose="02020603050405020304" pitchFamily="18" charset="0"/>
                <a:cs typeface="Times New Roman" panose="02020603050405020304" pitchFamily="18" charset="0"/>
              </a:rPr>
              <a:t> </a:t>
            </a:r>
            <a:r>
              <a:rPr lang="en-US" dirty="0" smtClean="0"/>
              <a:t/>
            </a:r>
            <a:br>
              <a:rPr lang="en-US" dirty="0" smtClean="0"/>
            </a:br>
            <a:endParaRPr lang="en-US" dirty="0"/>
          </a:p>
        </p:txBody>
      </p:sp>
      <p:sp>
        <p:nvSpPr>
          <p:cNvPr id="3" name="Объект 2"/>
          <p:cNvSpPr>
            <a:spLocks noGrp="1"/>
          </p:cNvSpPr>
          <p:nvPr>
            <p:ph idx="1"/>
          </p:nvPr>
        </p:nvSpPr>
        <p:spPr/>
        <p:txBody>
          <a:bodyPr>
            <a:normAutofit fontScale="25000" lnSpcReduction="20000"/>
          </a:bodyPr>
          <a:lstStyle/>
          <a:p>
            <a:r>
              <a:rPr lang="en-US" sz="7200" dirty="0" err="1">
                <a:latin typeface="Times New Roman" panose="02020603050405020304" pitchFamily="18" charset="0"/>
                <a:cs typeface="Times New Roman" panose="02020603050405020304" pitchFamily="18" charset="0"/>
              </a:rPr>
              <a:t>K</a:t>
            </a:r>
            <a:r>
              <a:rPr lang="en-US" sz="7200" u="sng" dirty="0" err="1">
                <a:latin typeface="Times New Roman" panose="02020603050405020304" pitchFamily="18" charset="0"/>
                <a:cs typeface="Times New Roman" panose="02020603050405020304" pitchFamily="18" charset="0"/>
              </a:rPr>
              <a:t>ompyuter</a:t>
            </a:r>
            <a:r>
              <a:rPr lang="en-US" sz="7200" u="sng" dirty="0">
                <a:latin typeface="Times New Roman" panose="02020603050405020304" pitchFamily="18" charset="0"/>
                <a:cs typeface="Times New Roman" panose="02020603050405020304" pitchFamily="18" charset="0"/>
              </a:rPr>
              <a:t> </a:t>
            </a:r>
            <a:r>
              <a:rPr lang="en-US" sz="7200" dirty="0" err="1" smtClean="0">
                <a:latin typeface="Times New Roman" panose="02020603050405020304" pitchFamily="18" charset="0"/>
                <a:cs typeface="Times New Roman" panose="02020603050405020304" pitchFamily="18" charset="0"/>
              </a:rPr>
              <a:t>firibgarligi</a:t>
            </a:r>
            <a:r>
              <a:rPr lang="en-US" sz="7200" dirty="0" smtClean="0">
                <a:latin typeface="Times New Roman" panose="02020603050405020304" pitchFamily="18" charset="0"/>
                <a:cs typeface="Times New Roman" panose="02020603050405020304" pitchFamily="18" charset="0"/>
              </a:rPr>
              <a:t> — </a:t>
            </a:r>
            <a:r>
              <a:rPr lang="en-US" sz="7200" dirty="0" err="1">
                <a:latin typeface="Times New Roman" panose="02020603050405020304" pitchFamily="18" charset="0"/>
                <a:cs typeface="Times New Roman" panose="02020603050405020304" pitchFamily="18" charset="0"/>
              </a:rPr>
              <a:t>bu</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boshqa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shaxsni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yoʻqotishga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olib</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keladigan</a:t>
            </a:r>
            <a:endParaRPr lang="en-US" sz="7200" dirty="0">
              <a:latin typeface="Times New Roman" panose="02020603050405020304" pitchFamily="18" charset="0"/>
              <a:cs typeface="Times New Roman" panose="02020603050405020304" pitchFamily="18" charset="0"/>
            </a:endParaRPr>
          </a:p>
          <a:p>
            <a:r>
              <a:rPr lang="en-US" sz="7200" dirty="0" smtClean="0">
                <a:latin typeface="Times New Roman" panose="02020603050405020304" pitchFamily="18" charset="0"/>
                <a:cs typeface="Times New Roman" panose="02020603050405020304" pitchFamily="18" charset="0"/>
              </a:rPr>
              <a:t/>
            </a:r>
            <a:br>
              <a:rPr lang="en-US" sz="7200" dirty="0" smtClean="0">
                <a:latin typeface="Times New Roman" panose="02020603050405020304" pitchFamily="18" charset="0"/>
                <a:cs typeface="Times New Roman" panose="02020603050405020304" pitchFamily="18" charset="0"/>
              </a:rPr>
            </a:br>
            <a:r>
              <a:rPr lang="en-US" sz="7200" dirty="0" err="1">
                <a:latin typeface="Times New Roman" panose="02020603050405020304" pitchFamily="18" charset="0"/>
                <a:cs typeface="Times New Roman" panose="02020603050405020304" pitchFamily="18" charset="0"/>
              </a:rPr>
              <a:t>biror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narsa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qilish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yoki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qilmaslikka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imkon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berish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uchun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haqiqatni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har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qanday</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notoʻgʻri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koʻrsatish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Shu</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nuqtai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nazardan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firibgarlik</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quyidagi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yoʻllar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bilan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foyda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olishga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olib</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keladi</a:t>
            </a:r>
            <a:r>
              <a:rPr lang="en-US" sz="7200" dirty="0">
                <a:latin typeface="Times New Roman" panose="02020603050405020304" pitchFamily="18" charset="0"/>
                <a:cs typeface="Times New Roman" panose="02020603050405020304" pitchFamily="18" charset="0"/>
              </a:rPr>
              <a:t>:</a:t>
            </a:r>
            <a:r>
              <a:rPr lang="en-US" sz="7200" dirty="0" smtClean="0">
                <a:latin typeface="Times New Roman" panose="02020603050405020304" pitchFamily="18" charset="0"/>
                <a:cs typeface="Times New Roman" panose="02020603050405020304" pitchFamily="18" charset="0"/>
              </a:rPr>
              <a:t/>
            </a:r>
            <a:br>
              <a:rPr lang="en-US" sz="7200" dirty="0" smtClean="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
            </a:r>
            <a:br>
              <a:rPr lang="en-US" sz="7200" dirty="0">
                <a:latin typeface="Times New Roman" panose="02020603050405020304" pitchFamily="18" charset="0"/>
                <a:cs typeface="Times New Roman" panose="02020603050405020304" pitchFamily="18" charset="0"/>
              </a:rPr>
            </a:br>
            <a:r>
              <a:rPr lang="en-US" sz="7200" dirty="0" err="1">
                <a:latin typeface="Times New Roman" panose="02020603050405020304" pitchFamily="18" charset="0"/>
                <a:cs typeface="Times New Roman" panose="02020603050405020304" pitchFamily="18" charset="0"/>
              </a:rPr>
              <a:t>Ruxsatsiz</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tarzda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oʻzgartirish</a:t>
            </a:r>
            <a:r>
              <a:rPr lang="en-US" sz="7200" dirty="0">
                <a:latin typeface="Times New Roman" panose="02020603050405020304" pitchFamily="18" charset="0"/>
                <a:cs typeface="Times New Roman" panose="02020603050405020304" pitchFamily="18" charset="0"/>
              </a:rPr>
              <a:t>. Bu </a:t>
            </a:r>
            <a:r>
              <a:rPr lang="en-US" sz="7200" dirty="0" err="1">
                <a:latin typeface="Times New Roman" panose="02020603050405020304" pitchFamily="18" charset="0"/>
                <a:cs typeface="Times New Roman" panose="02020603050405020304" pitchFamily="18" charset="0"/>
              </a:rPr>
              <a:t>kichik</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texnik</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tajribani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talab</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qiladi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va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xodimlar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tomonidan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maʼlumotlarni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kiritish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yoki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notoʻgʻri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maʼlumotlarni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kiritishdan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oldin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maʼlumotlarni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oʻzgartirish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yoki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ruxsatsiz</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koʻrsatmalar</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kiritish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yoki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ruxsat</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etilmagan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jarayonlardan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foydalanish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orqali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oʻgʻirlashning</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keng</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tarqalgan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shaklidir</a:t>
            </a:r>
            <a:r>
              <a:rPr lang="en-US" sz="7200" dirty="0">
                <a:latin typeface="Times New Roman" panose="02020603050405020304" pitchFamily="18" charset="0"/>
                <a:cs typeface="Times New Roman" panose="02020603050405020304" pitchFamily="18" charset="0"/>
              </a:rPr>
              <a:t>;</a:t>
            </a:r>
            <a:br>
              <a:rPr lang="en-US" sz="7200" dirty="0">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
            </a:r>
            <a:br>
              <a:rPr lang="en-US" sz="7200" dirty="0">
                <a:latin typeface="Times New Roman" panose="02020603050405020304" pitchFamily="18" charset="0"/>
                <a:cs typeface="Times New Roman" panose="02020603050405020304" pitchFamily="18" charset="0"/>
              </a:rPr>
            </a:br>
            <a:r>
              <a:rPr lang="en-US" sz="7200" dirty="0" err="1">
                <a:latin typeface="Times New Roman" panose="02020603050405020304" pitchFamily="18" charset="0"/>
                <a:cs typeface="Times New Roman" panose="02020603050405020304" pitchFamily="18" charset="0"/>
              </a:rPr>
              <a:t>Odatda</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ruxsatsiz</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tranzaktsiyalarni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yashirish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uchun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chiqishni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oʻzgartirish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yoʻq</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qilish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bostirish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yoki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oʻgʻirlash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Buni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aniqlash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qiyin</a:t>
            </a:r>
            <a:r>
              <a:rPr lang="en-US" sz="7200" dirty="0">
                <a:latin typeface="Times New Roman" panose="02020603050405020304" pitchFamily="18" charset="0"/>
                <a:cs typeface="Times New Roman" panose="02020603050405020304" pitchFamily="18" charset="0"/>
              </a:rPr>
              <a:t>;</a:t>
            </a:r>
            <a:br>
              <a:rPr lang="en-US" sz="7200" dirty="0">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
            </a:r>
            <a:br>
              <a:rPr lang="en-US" sz="7200" dirty="0">
                <a:latin typeface="Times New Roman" panose="02020603050405020304" pitchFamily="18" charset="0"/>
                <a:cs typeface="Times New Roman" panose="02020603050405020304" pitchFamily="18" charset="0"/>
              </a:rPr>
            </a:br>
            <a:r>
              <a:rPr lang="en-US" sz="7200" dirty="0" err="1">
                <a:latin typeface="Times New Roman" panose="02020603050405020304" pitchFamily="18" charset="0"/>
                <a:cs typeface="Times New Roman" panose="02020603050405020304" pitchFamily="18" charset="0"/>
              </a:rPr>
              <a:t>Saqlangan</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maʼlumotlarni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oʻzgartirish</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yoki</a:t>
            </a:r>
            <a:r>
              <a:rPr lang="en-US" sz="7200" dirty="0">
                <a:latin typeface="Times New Roman" panose="02020603050405020304" pitchFamily="18" charset="0"/>
                <a:cs typeface="Times New Roman" panose="02020603050405020304" pitchFamily="18" charset="0"/>
              </a:rPr>
              <a:t> </a:t>
            </a:r>
            <a:r>
              <a:rPr lang="en-US" sz="7200" dirty="0" err="1">
                <a:latin typeface="Times New Roman" panose="02020603050405020304" pitchFamily="18" charset="0"/>
                <a:cs typeface="Times New Roman" panose="02020603050405020304" pitchFamily="18" charset="0"/>
              </a:rPr>
              <a:t>oʻchirish</a:t>
            </a:r>
            <a:r>
              <a:rPr lang="en-US" sz="7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95460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Kiberjinoyatdan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asosiy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maqsad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nima</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Текст 3"/>
          <p:cNvSpPr>
            <a:spLocks noGrp="1"/>
          </p:cNvSpPr>
          <p:nvPr>
            <p:ph type="body" sz="half" idx="2"/>
          </p:nvPr>
        </p:nvSpPr>
        <p:spPr/>
        <p:txBody>
          <a:bodyPr>
            <a:normAutofit fontScale="85000" lnSpcReduction="20000"/>
          </a:bodyPr>
          <a:lstStyle/>
          <a:p>
            <a:r>
              <a:rPr lang="en-US" sz="1800" b="1" dirty="0" err="1">
                <a:latin typeface="Times New Roman" panose="02020603050405020304" pitchFamily="18" charset="0"/>
                <a:cs typeface="Times New Roman" panose="02020603050405020304" pitchFamily="18" charset="0"/>
              </a:rPr>
              <a:t>Kiberjinoyatdan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asosiy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maqsad</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nima</a:t>
            </a:r>
            <a:r>
              <a:rPr lang="en-US" sz="1800" b="1"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Ushbu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tanlangan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jinoyatchilar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guruhi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tomonidan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sodir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etiladi.Kompyuterni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vosita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sifatida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ishlatgan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farqli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o’laroq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aybdorlarning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texnik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bilimlarini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talab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qiladi.Texnologiyalar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rivojlanib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borgani</a:t>
            </a:r>
            <a:r>
              <a:rPr lang="en-US" sz="1800" dirty="0">
                <a:latin typeface="Times New Roman" panose="02020603050405020304" pitchFamily="18" charset="0"/>
                <a:cs typeface="Times New Roman" panose="02020603050405020304" pitchFamily="18" charset="0"/>
              </a:rPr>
              <a:t> sari </a:t>
            </a:r>
            <a:r>
              <a:rPr lang="en-US" sz="1800" dirty="0" err="1">
                <a:latin typeface="Times New Roman" panose="02020603050405020304" pitchFamily="18" charset="0"/>
                <a:cs typeface="Times New Roman" panose="02020603050405020304" pitchFamily="18" charset="0"/>
              </a:rPr>
              <a:t>jinoyat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tarkibi</a:t>
            </a:r>
            <a:r>
              <a:rPr lang="en-US" sz="1800" dirty="0">
                <a:latin typeface="Times New Roman" panose="02020603050405020304" pitchFamily="18" charset="0"/>
                <a:cs typeface="Times New Roman" panose="02020603050405020304" pitchFamily="18" charset="0"/>
              </a:rPr>
              <a:t> ham </a:t>
            </a:r>
            <a:r>
              <a:rPr lang="en-US" sz="1800" dirty="0" err="1">
                <a:latin typeface="Times New Roman" panose="02020603050405020304" pitchFamily="18" charset="0"/>
                <a:cs typeface="Times New Roman" panose="02020603050405020304" pitchFamily="18" charset="0"/>
              </a:rPr>
              <a:t>o’zgaribboradi.Ushbu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nisbatan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yangi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bo’lib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kompyuterlar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mavjud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bo’lgan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vaqtgacha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mavjud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bo’lib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jamiyat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umuman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olganda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dunyo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ushbu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bilan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kurashishga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qanday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tayyor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emasligini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tushuntiradi.Internetda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iuni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sodir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etiladigan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ushbu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turdagi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ko’plab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jinoyatlar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mavjud</a:t>
            </a:r>
            <a:r>
              <a:rPr lang="en-US" sz="1800" dirty="0">
                <a:latin typeface="Times New Roman" panose="02020603050405020304" pitchFamily="18" charset="0"/>
                <a:cs typeface="Times New Roman" panose="02020603050405020304" pitchFamily="18" charset="0"/>
              </a:rPr>
              <a:t> . Bu </a:t>
            </a:r>
            <a:r>
              <a:rPr lang="en-US" sz="1800" dirty="0" err="1">
                <a:latin typeface="Times New Roman" panose="02020603050405020304" pitchFamily="18" charset="0"/>
                <a:cs typeface="Times New Roman" panose="02020603050405020304" pitchFamily="18" charset="0"/>
              </a:rPr>
              <a:t>kamdan-kam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hollarda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yolg’izlar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tomonidan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amalga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oshiriladi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buning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o’rniga</a:t>
            </a:r>
            <a:r>
              <a:rPr lang="en-US" sz="1800" dirty="0">
                <a:latin typeface="Times New Roman" panose="02020603050405020304" pitchFamily="18" charset="0"/>
                <a:cs typeface="Times New Roman" panose="02020603050405020304" pitchFamily="18" charset="0"/>
              </a:rPr>
              <a:t> u </a:t>
            </a:r>
            <a:r>
              <a:rPr lang="en-US" sz="1800" dirty="0" err="1">
                <a:latin typeface="Times New Roman" panose="02020603050405020304" pitchFamily="18" charset="0"/>
                <a:cs typeface="Times New Roman" panose="02020603050405020304" pitchFamily="18" charset="0"/>
              </a:rPr>
              <a:t>katta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sindikat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guruhlarini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ichiga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oladi</a:t>
            </a:r>
            <a:r>
              <a:rPr lang="en-US" sz="1800" dirty="0">
                <a:latin typeface="Times New Roman" panose="02020603050405020304" pitchFamily="18" charset="0"/>
                <a:cs typeface="Times New Roman" panose="02020603050405020304" pitchFamily="18" charset="0"/>
              </a:rPr>
              <a:t>.</a:t>
            </a:r>
          </a:p>
          <a:p>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1295400"/>
            <a:ext cx="5111750" cy="35814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50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4648200" cy="5592762"/>
          </a:xfrm>
        </p:spPr>
        <p:txBody>
          <a:bodyPr>
            <a:normAutofit fontScale="90000"/>
          </a:bodyPr>
          <a:lstStyle/>
          <a:p>
            <a:pPr lvl="0" algn="l"/>
            <a:r>
              <a:rPr lang="en-US" sz="1600" dirty="0" smtClean="0">
                <a:latin typeface="Times New Roman" panose="02020603050405020304" pitchFamily="18" charset="0"/>
                <a:cs typeface="Times New Roman" panose="02020603050405020304" pitchFamily="18" charset="0"/>
              </a:rPr>
              <a:t>1.maʼmuriyat </a:t>
            </a:r>
            <a:r>
              <a:rPr lang="en-US" sz="1600" dirty="0" err="1">
                <a:latin typeface="Times New Roman" panose="02020603050405020304" pitchFamily="18" charset="0"/>
                <a:cs typeface="Times New Roman" panose="02020603050405020304" pitchFamily="18" charset="0"/>
              </a:rPr>
              <a:t>yoki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ishdagi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hamkasblar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bilan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shaxsiy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dushmanlik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munosabatlari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asosida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qasos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olish</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2.shaxsiy </a:t>
            </a:r>
            <a:r>
              <a:rPr lang="en-US" sz="1600" dirty="0" err="1">
                <a:latin typeface="Times New Roman" panose="02020603050405020304" pitchFamily="18" charset="0"/>
                <a:cs typeface="Times New Roman" panose="02020603050405020304" pitchFamily="18" charset="0"/>
              </a:rPr>
              <a:t>yoki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siyosiy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maqsadlar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uchun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mamlakat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tizimini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buzish</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3.mamlakatdagi </a:t>
            </a:r>
            <a:r>
              <a:rPr lang="en-US" sz="1600" dirty="0" err="1">
                <a:latin typeface="Times New Roman" panose="02020603050405020304" pitchFamily="18" charset="0"/>
                <a:cs typeface="Times New Roman" panose="02020603050405020304" pitchFamily="18" charset="0"/>
              </a:rPr>
              <a:t>vaziyatni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hududiy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maʼmuriy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tuzulishni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beqarorlashtirish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siyosiy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maqsadlar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uchun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tartibga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solish</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4.alonchilik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raqibni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yo‘q</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qilish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siyosiy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maqsadlar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uchun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muassasa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korxona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tizim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ishini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tartibga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solmaslik</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5.boshqa </a:t>
            </a:r>
            <a:r>
              <a:rPr lang="en-US" sz="1600" dirty="0" err="1">
                <a:latin typeface="Times New Roman" panose="02020603050405020304" pitchFamily="18" charset="0"/>
                <a:cs typeface="Times New Roman" panose="02020603050405020304" pitchFamily="18" charset="0"/>
              </a:rPr>
              <a:t>jinoyatlarni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yashirish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uchun</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6.tadqiqot </a:t>
            </a:r>
            <a:r>
              <a:rPr lang="en-US" sz="1600" dirty="0" err="1">
                <a:latin typeface="Times New Roman" panose="02020603050405020304" pitchFamily="18" charset="0"/>
                <a:cs typeface="Times New Roman" panose="02020603050405020304" pitchFamily="18" charset="0"/>
              </a:rPr>
              <a:t>masalalarida</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7.shaxsiy </a:t>
            </a:r>
            <a:r>
              <a:rPr lang="en-US" sz="1600" dirty="0" err="1">
                <a:latin typeface="Times New Roman" panose="02020603050405020304" pitchFamily="18" charset="0"/>
                <a:cs typeface="Times New Roman" panose="02020603050405020304" pitchFamily="18" charset="0"/>
              </a:rPr>
              <a:t>intelektual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qobiliyat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ustunlikni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namoyish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qilish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uchun</a:t>
            </a:r>
            <a:r>
              <a:rPr lang="en-US" sz="1600" dirty="0">
                <a:latin typeface="Times New Roman" panose="02020603050405020304" pitchFamily="18" charset="0"/>
                <a:cs typeface="Times New Roman" panose="02020603050405020304" pitchFamily="18" charset="0"/>
              </a:rPr>
              <a:t>. </a:t>
            </a:r>
            <a:r>
              <a:rPr lang="en-US" dirty="0"/>
              <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00" y="2133600"/>
            <a:ext cx="2876952" cy="24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23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3008313" cy="1206500"/>
          </a:xfrm>
        </p:spPr>
        <p:txBody>
          <a:bodyPr>
            <a:normAutofit/>
          </a:bodyPr>
          <a:lstStyle/>
          <a:p>
            <a:r>
              <a:rPr lang="en-US" sz="4400" dirty="0" smtClean="0">
                <a:latin typeface="Times New Roman" panose="02020603050405020304" pitchFamily="18" charset="0"/>
                <a:cs typeface="Times New Roman" panose="02020603050405020304" pitchFamily="18" charset="0"/>
              </a:rPr>
              <a:t>FISHING</a:t>
            </a:r>
            <a:r>
              <a:rPr lang="en-US" dirty="0" smtClean="0"/>
              <a:t> </a:t>
            </a:r>
            <a:endParaRPr lang="en-US" dirty="0"/>
          </a:p>
        </p:txBody>
      </p:sp>
      <p:sp>
        <p:nvSpPr>
          <p:cNvPr id="4" name="Текст 3"/>
          <p:cNvSpPr>
            <a:spLocks noGrp="1"/>
          </p:cNvSpPr>
          <p:nvPr>
            <p:ph type="body" sz="half" idx="2"/>
          </p:nvPr>
        </p:nvSpPr>
        <p:spPr/>
        <p:txBody>
          <a:bodyPr>
            <a:normAutofit fontScale="92500" lnSpcReduction="20000"/>
          </a:bodyPr>
          <a:lstStyle/>
          <a:p>
            <a:r>
              <a:rPr lang="en-US" sz="1600" b="1" dirty="0">
                <a:latin typeface="Times New Roman" panose="02020603050405020304" pitchFamily="18" charset="0"/>
                <a:cs typeface="Times New Roman" panose="02020603050405020304" pitchFamily="18" charset="0"/>
              </a:rPr>
              <a:t>Fishing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odamlarni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aldash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orqali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maxfiy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ma’lumotlarni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xavfsizlikka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putur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yetkazadigan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harakatlar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qilish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uchun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hiyla-nayrang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yo’llaridan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foydalanadigan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kiberhujum</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Fishing </a:t>
            </a:r>
            <a:r>
              <a:rPr lang="en-US" sz="1600" dirty="0" err="1">
                <a:latin typeface="Times New Roman" panose="02020603050405020304" pitchFamily="18" charset="0"/>
                <a:cs typeface="Times New Roman" panose="02020603050405020304" pitchFamily="18" charset="0"/>
              </a:rPr>
              <a:t>ko’pincha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ma’lumotlarning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buzilishi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ransomware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shifrlash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infektsiyalari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shaxsiy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ma’lumotlarning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o’g’irlanishi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boshqa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jiddiy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oqibatlarga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olib</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kelishi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mumkin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bo’lgan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kattaroq</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hujumning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birinchi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bosqichidir</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Ushbu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qoʻllanma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AQSh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Kiberxavfsizlik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infratuzilma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xavfsizligi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agentligi</a:t>
            </a:r>
            <a:r>
              <a:rPr lang="en-US" sz="1600" dirty="0">
                <a:latin typeface="Times New Roman" panose="02020603050405020304" pitchFamily="18" charset="0"/>
                <a:cs typeface="Times New Roman" panose="02020603050405020304" pitchFamily="18" charset="0"/>
              </a:rPr>
              <a:t> (CISA), </a:t>
            </a:r>
            <a:r>
              <a:rPr lang="en-US" sz="1600" dirty="0" err="1">
                <a:latin typeface="Times New Roman" panose="02020603050405020304" pitchFamily="18" charset="0"/>
                <a:cs typeface="Times New Roman" panose="02020603050405020304" pitchFamily="18" charset="0"/>
              </a:rPr>
              <a:t>Milliy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xavfsizlik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agentligi</a:t>
            </a:r>
            <a:r>
              <a:rPr lang="en-US" sz="1600" dirty="0">
                <a:latin typeface="Times New Roman" panose="02020603050405020304" pitchFamily="18" charset="0"/>
                <a:cs typeface="Times New Roman" panose="02020603050405020304" pitchFamily="18" charset="0"/>
              </a:rPr>
              <a:t> (NSA), Federal </a:t>
            </a:r>
            <a:r>
              <a:rPr lang="en-US" sz="1600" dirty="0" err="1">
                <a:latin typeface="Times New Roman" panose="02020603050405020304" pitchFamily="18" charset="0"/>
                <a:cs typeface="Times New Roman" panose="02020603050405020304" pitchFamily="18" charset="0"/>
              </a:rPr>
              <a:t>Qidiruv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Byurosi</a:t>
            </a:r>
            <a:r>
              <a:rPr lang="en-US" sz="1600" dirty="0">
                <a:latin typeface="Times New Roman" panose="02020603050405020304" pitchFamily="18" charset="0"/>
                <a:cs typeface="Times New Roman" panose="02020603050405020304" pitchFamily="18" charset="0"/>
              </a:rPr>
              <a:t> (FBI) </a:t>
            </a:r>
            <a:r>
              <a:rPr lang="en-US" sz="1600" dirty="0" err="1">
                <a:latin typeface="Times New Roman" panose="02020603050405020304" pitchFamily="18" charset="0"/>
                <a:cs typeface="Times New Roman" panose="02020603050405020304" pitchFamily="18" charset="0"/>
              </a:rPr>
              <a:t>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Koʻp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shtatli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maʼlumot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almashish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tahlil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markazi</a:t>
            </a:r>
            <a:r>
              <a:rPr lang="en-US" sz="1600" dirty="0">
                <a:latin typeface="Times New Roman" panose="02020603050405020304" pitchFamily="18" charset="0"/>
                <a:cs typeface="Times New Roman" panose="02020603050405020304" pitchFamily="18" charset="0"/>
              </a:rPr>
              <a:t> (MS-ISAC) </a:t>
            </a:r>
            <a:r>
              <a:rPr lang="en-US" sz="1600" dirty="0" err="1">
                <a:latin typeface="Times New Roman" panose="02020603050405020304" pitchFamily="18" charset="0"/>
                <a:cs typeface="Times New Roman" panose="02020603050405020304" pitchFamily="18" charset="0"/>
              </a:rPr>
              <a:t>tomonidan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kabi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tahdidlarga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qarshi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mudofaani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kuchaytirishga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qaratilgan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birgalikdagi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saʼy-harakatlardir</a:t>
            </a:r>
            <a:r>
              <a:rPr lang="en-US" sz="1600" dirty="0">
                <a:latin typeface="Times New Roman" panose="02020603050405020304" pitchFamily="18" charset="0"/>
                <a:cs typeface="Times New Roman" panose="02020603050405020304" pitchFamily="18" charset="0"/>
              </a:rPr>
              <a:t>.</a:t>
            </a:r>
          </a:p>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098704"/>
            <a:ext cx="5111750" cy="42018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55691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249</Words>
  <Application>Microsoft Office PowerPoint</Application>
  <PresentationFormat>Экран (4:3)</PresentationFormat>
  <Paragraphs>34</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Kiberjinoyatchilik va uning tarqalish sabablari .   Reja  : </vt:lpstr>
      <vt:lpstr>Kiber jinoyatchilik nima?</vt:lpstr>
      <vt:lpstr>Kiber jinoyatchilik nima?</vt:lpstr>
      <vt:lpstr>Kiber jinoyatchilik  nima ?</vt:lpstr>
      <vt:lpstr>Kiber jinoyatchilik nima?</vt:lpstr>
      <vt:lpstr>Kompyuter firibgarligi  </vt:lpstr>
      <vt:lpstr>Kiberjinoyatdan asosiy maqsad nima? </vt:lpstr>
      <vt:lpstr>1.maʼmuriyat yoki ishdagi hamkasblar bilan shaxsiy dushmanlik munosabatlari asosida qasos olish;   2.shaxsiy yoki siyosiy maqsadlar uchun mamlakat pul tizimini buzish;   3.mamlakatdagi vaziyatni, hududiy maʼmuriy tuzulishni beqarorlashtirish yoki siyosiy maqsadlar uchun tartibga solish;   4.alonchilik, raqibni yo‘q qilish yoki siyosiy maqsadlar uchun muassasa, korxona yoki tizim ishini tartibga solmaslik;   5.boshqa jinoyatlarni yashirish uchun;   6.tadqiqot masalalarida;   7.shaxsiy intelektual qobiliyat yoki ustunlikni namoyish qilish uchun.  </vt:lpstr>
      <vt:lpstr>FISHING </vt:lpstr>
      <vt:lpstr>Kiberjinoyatdan asosiy maqsad nima?</vt:lpstr>
      <vt:lpstr>                                              Xulosa:  Xulosa qilib aytadigan bo’lsak, bugungi dunyoda kiberjinoyatchiliklar brogan sari keng tarqalib bormoqda, biz ularning turli xil ko’rinishlarga duch kelishimiz mumkin , bazi hollarda biz kiberjinoyatning qurboni bo’lib qolganimizni sezmay ham qolishimiz mumkin. Bularning oldini olishga qonunlar ham ishlab chiqilgan. Bundan tashqari biz o’zimiz ham e’tiborli bo’lgan holda axborotlar bilan ishlashimiz zarurdir. O’zimizning xavfsizligimizni o’zimiz taminlashga harakat qilishimiz kerak! </vt:lpstr>
      <vt:lpstr>Foydalanilgan adabiyotlar  https://hi-in.facebook.com/hackituz/posts/kiber-jinoyatchilik-va-uning-turlarikiber-jinoyat-turli-shakllarda-bolishi-mumki/107669145001486/   2-Маъруза: Кибержиноятлар, киберқонунлар ва киберэтика (tuit.uz)   https://us.norton.com/blog/how-to/how-to-recognize-and-protect-yourself-from-cybercrime#   https://iiv.uz/news/kiberjinoyatchilikka-qarshi-kiberxavfsizlik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Kiberjinoyatchilik va uning tarqalish sabablari .   Reja  :</dc:title>
  <dc:creator>HP</dc:creator>
  <cp:lastModifiedBy>HP</cp:lastModifiedBy>
  <cp:revision>5</cp:revision>
  <dcterms:created xsi:type="dcterms:W3CDTF">2023-11-06T05:36:34Z</dcterms:created>
  <dcterms:modified xsi:type="dcterms:W3CDTF">2023-11-06T06:22:12Z</dcterms:modified>
</cp:coreProperties>
</file>