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6" r:id="rId3"/>
    <p:sldId id="266" r:id="rId4"/>
    <p:sldId id="277" r:id="rId5"/>
    <p:sldId id="278" r:id="rId6"/>
    <p:sldId id="257" r:id="rId7"/>
    <p:sldId id="268" r:id="rId8"/>
    <p:sldId id="258" r:id="rId9"/>
    <p:sldId id="259" r:id="rId10"/>
    <p:sldId id="260" r:id="rId11"/>
    <p:sldId id="261" r:id="rId12"/>
    <p:sldId id="262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64" r:id="rId21"/>
    <p:sldId id="265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F2F2C-4E62-48E3-8F0F-3D5B1D3929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1E9BC-4ED8-4DA0-82B7-84256210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864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BE4D6-AC8A-41AB-8A51-F3F8845F3C6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1B13D-7D3A-4A3C-BC96-704541BF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65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F370-9889-4A4A-924C-565BC9FE2C70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7BCB-1DA1-4E68-B2FE-88F6D15606BF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7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601F-072E-444A-B884-EF0E604B45B3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43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BBF5-C5A2-4D08-AA82-2FF6501EAC85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26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3927-6BC8-4287-BC54-882054EF84CE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60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7310-A8A6-4A98-A932-F85B08CEAE6B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4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BA23-F9EB-4766-AD87-4851ECE0AF89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5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175F-FDAD-4EB8-8666-A2348828E307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3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916-1B13-4813-965D-9BBD84944D0B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4A81-39CB-4AEB-996D-14C8472B810A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6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2FB3-394B-4A05-9271-3165F52A50FB}" type="datetime1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9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F97E-6885-4B44-8462-4E8C2A9A830A}" type="datetime1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0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A5E-E400-403C-A74E-136A7EF3C803}" type="datetime1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73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BC54-6586-4EDC-8B94-1CBD27B99B29}" type="datetime1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74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AFE-FA01-4513-AA01-14C36C4D2EFA}" type="datetime1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0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D8E8-1D1B-46ED-92BB-EA2D89E566EF}" type="datetime1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1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FAE7-FA63-438D-92D1-7987E8D391AA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DE3AB6-F170-41D3-9011-37B3A5616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8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CSE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239553"/>
            <a:ext cx="7766936" cy="1096899"/>
          </a:xfrm>
        </p:spPr>
        <p:txBody>
          <a:bodyPr/>
          <a:lstStyle/>
          <a:p>
            <a:r>
              <a:rPr lang="en-US" dirty="0" smtClean="0"/>
              <a:t>Tuesday 5</a:t>
            </a:r>
            <a:r>
              <a:rPr lang="en-US" baseline="30000" dirty="0" smtClean="0"/>
              <a:t>th</a:t>
            </a:r>
            <a:r>
              <a:rPr lang="en-US" dirty="0" smtClean="0"/>
              <a:t> June,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29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95" y="204652"/>
            <a:ext cx="4991946" cy="1320800"/>
          </a:xfrm>
        </p:spPr>
        <p:txBody>
          <a:bodyPr/>
          <a:lstStyle/>
          <a:p>
            <a:r>
              <a:rPr lang="en-US" dirty="0" smtClean="0"/>
              <a:t>Server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1" y="1089433"/>
            <a:ext cx="9655744" cy="5494246"/>
          </a:xfrm>
        </p:spPr>
      </p:pic>
    </p:spTree>
    <p:extLst>
      <p:ext uri="{BB962C8B-B14F-4D97-AF65-F5344CB8AC3E}">
        <p14:creationId xmlns:p14="http://schemas.microsoft.com/office/powerpoint/2010/main" val="9277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66800"/>
            <a:ext cx="8596668" cy="1320800"/>
          </a:xfrm>
        </p:spPr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6085"/>
            <a:ext cx="8596668" cy="4436154"/>
          </a:xfrm>
        </p:spPr>
        <p:txBody>
          <a:bodyPr/>
          <a:lstStyle/>
          <a:p>
            <a:pPr algn="just"/>
            <a:r>
              <a:rPr lang="en-US" dirty="0" smtClean="0"/>
              <a:t>Test machine specification-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		CPU: Intel i5 3540 4 cores/4 thread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	RAM: 16GB DDR3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	HDD: 500GB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	NIC: Gigabit Ethernet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	OS: CentOS 7</a:t>
            </a:r>
            <a:endParaRPr lang="en-US" dirty="0"/>
          </a:p>
          <a:p>
            <a:pPr algn="just"/>
            <a:r>
              <a:rPr lang="en-US" dirty="0" err="1" smtClean="0"/>
              <a:t>Openstack</a:t>
            </a:r>
            <a:r>
              <a:rPr lang="en-US" dirty="0"/>
              <a:t> </a:t>
            </a:r>
            <a:r>
              <a:rPr lang="en-US" dirty="0" smtClean="0"/>
              <a:t>– RDO </a:t>
            </a:r>
            <a:r>
              <a:rPr lang="en-US" dirty="0" err="1" smtClean="0"/>
              <a:t>Packtack</a:t>
            </a:r>
            <a:r>
              <a:rPr lang="en-US" dirty="0" smtClean="0"/>
              <a:t> project.</a:t>
            </a:r>
          </a:p>
          <a:p>
            <a:pPr algn="just"/>
            <a:r>
              <a:rPr lang="en-US" dirty="0" smtClean="0"/>
              <a:t>Client </a:t>
            </a:r>
            <a:r>
              <a:rPr lang="en-US" dirty="0" err="1" smtClean="0"/>
              <a:t>machines:Total</a:t>
            </a:r>
            <a:r>
              <a:rPr lang="en-US" dirty="0" smtClean="0"/>
              <a:t> 5 machines - 2 laptops, 2 mobiles, 1 desktop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							Machines were of different specification.</a:t>
            </a:r>
          </a:p>
          <a:p>
            <a:pPr algn="just"/>
            <a:r>
              <a:rPr lang="en-US" dirty="0" smtClean="0"/>
              <a:t>Networking equipment: Wireless Router, Ethernet cables.</a:t>
            </a:r>
          </a:p>
        </p:txBody>
      </p:sp>
    </p:spTree>
    <p:extLst>
      <p:ext uri="{BB962C8B-B14F-4D97-AF65-F5344CB8AC3E}">
        <p14:creationId xmlns:p14="http://schemas.microsoft.com/office/powerpoint/2010/main" val="374518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97429"/>
            <a:ext cx="8596668" cy="1320800"/>
          </a:xfrm>
        </p:spPr>
        <p:txBody>
          <a:bodyPr/>
          <a:lstStyle/>
          <a:p>
            <a:r>
              <a:rPr lang="en-US" dirty="0" smtClean="0"/>
              <a:t>Test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Openstack</a:t>
            </a:r>
            <a:r>
              <a:rPr lang="en-US" dirty="0" smtClean="0"/>
              <a:t> was installed using RDO </a:t>
            </a:r>
            <a:r>
              <a:rPr lang="en-US" dirty="0" err="1" smtClean="0"/>
              <a:t>packstack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Cloud image was sourced from online mirror as well as created manually.</a:t>
            </a:r>
          </a:p>
          <a:p>
            <a:pPr algn="just"/>
            <a:r>
              <a:rPr lang="en-US" dirty="0" smtClean="0"/>
              <a:t>Individual client machines were used to access the server.</a:t>
            </a:r>
          </a:p>
          <a:p>
            <a:pPr algn="just"/>
            <a:r>
              <a:rPr lang="en-US" dirty="0" smtClean="0"/>
              <a:t>Instances were launched using every image added to the system.</a:t>
            </a:r>
          </a:p>
          <a:p>
            <a:pPr algn="just"/>
            <a:r>
              <a:rPr lang="en-US" dirty="0" smtClean="0"/>
              <a:t>Each instances was accessed from client machines.</a:t>
            </a:r>
          </a:p>
          <a:p>
            <a:pPr algn="just"/>
            <a:r>
              <a:rPr lang="en-US" dirty="0" smtClean="0"/>
              <a:t>Internet access and internal network among instances were tested.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19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84366"/>
            <a:ext cx="8596668" cy="1320800"/>
          </a:xfrm>
        </p:spPr>
        <p:txBody>
          <a:bodyPr/>
          <a:lstStyle/>
          <a:p>
            <a:r>
              <a:rPr lang="en-US" dirty="0" smtClean="0"/>
              <a:t>Outcome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Server machine could be accessed from every client machine under same network.</a:t>
            </a:r>
          </a:p>
          <a:p>
            <a:pPr algn="just"/>
            <a:r>
              <a:rPr lang="en-US" dirty="0" smtClean="0"/>
              <a:t>Each instances consisting of different operating systems were accessible from client machines.</a:t>
            </a:r>
          </a:p>
          <a:p>
            <a:pPr algn="just"/>
            <a:r>
              <a:rPr lang="en-US" dirty="0" smtClean="0"/>
              <a:t>Computational activities could be performed on instances.</a:t>
            </a:r>
          </a:p>
          <a:p>
            <a:pPr algn="just"/>
            <a:r>
              <a:rPr lang="en-US" dirty="0" smtClean="0"/>
              <a:t>Resources could be allocated to individual users</a:t>
            </a:r>
            <a:r>
              <a:rPr lang="en-US" dirty="0"/>
              <a:t> </a:t>
            </a:r>
            <a:r>
              <a:rPr lang="en-US" dirty="0" smtClean="0"/>
              <a:t>as well as shared among group of users.</a:t>
            </a:r>
          </a:p>
        </p:txBody>
      </p:sp>
    </p:spTree>
    <p:extLst>
      <p:ext uri="{BB962C8B-B14F-4D97-AF65-F5344CB8AC3E}">
        <p14:creationId xmlns:p14="http://schemas.microsoft.com/office/powerpoint/2010/main" val="233071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Login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37" y="1270000"/>
            <a:ext cx="6149462" cy="5562275"/>
          </a:xfrm>
        </p:spPr>
      </p:pic>
    </p:spTree>
    <p:extLst>
      <p:ext uri="{BB962C8B-B14F-4D97-AF65-F5344CB8AC3E}">
        <p14:creationId xmlns:p14="http://schemas.microsoft.com/office/powerpoint/2010/main" val="2174124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9" y="1368854"/>
            <a:ext cx="8627727" cy="485072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217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Instance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95" y="1408043"/>
            <a:ext cx="8101345" cy="505807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186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Instance through SSH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95" y="1451152"/>
            <a:ext cx="8101345" cy="497185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7419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Instance through Horizon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95" y="1659687"/>
            <a:ext cx="8101345" cy="455478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846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GUI Instances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59686"/>
            <a:ext cx="8943915" cy="502849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074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5448" y="598851"/>
            <a:ext cx="4014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By: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Dr. MD.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Motiur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Rahman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CSE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MBSTU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5449" y="2711855"/>
            <a:ext cx="5157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Prepared By: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Mirza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Inkiad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Ahmed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Prangon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CE13015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CSE, MBSTU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Tammum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Islam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CE13030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CSE, MBSTU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6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45177"/>
            <a:ext cx="8596668" cy="1320800"/>
          </a:xfrm>
        </p:spPr>
        <p:txBody>
          <a:bodyPr/>
          <a:lstStyle/>
          <a:p>
            <a:r>
              <a:rPr lang="en-US" dirty="0" smtClean="0"/>
              <a:t>Comments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Resources can be shared.</a:t>
            </a:r>
          </a:p>
          <a:p>
            <a:pPr algn="just"/>
            <a:r>
              <a:rPr lang="en-US" dirty="0" smtClean="0"/>
              <a:t>Operating systems and software can be used from any machine regardless of client machines specification.</a:t>
            </a:r>
          </a:p>
          <a:p>
            <a:pPr algn="just"/>
            <a:r>
              <a:rPr lang="en-US" dirty="0" smtClean="0"/>
              <a:t>Each student can be allocated a virtual machine which will act as dedicated computer enabling the student to save data and access them from any device.</a:t>
            </a:r>
          </a:p>
          <a:p>
            <a:pPr algn="just"/>
            <a:r>
              <a:rPr lang="en-US" dirty="0" smtClean="0"/>
              <a:t>Specific software can be installed depending on user need to each instance individually.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6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71303"/>
            <a:ext cx="8596668" cy="1320800"/>
          </a:xfrm>
        </p:spPr>
        <p:txBody>
          <a:bodyPr/>
          <a:lstStyle/>
          <a:p>
            <a:r>
              <a:rPr lang="en-US" dirty="0" smtClean="0"/>
              <a:t>Future Plan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Full installation of proposed system in the CSE lab environment on multiple nodes.</a:t>
            </a:r>
          </a:p>
          <a:p>
            <a:pPr algn="just"/>
            <a:r>
              <a:rPr lang="en-US" dirty="0" smtClean="0"/>
              <a:t>Allocate each student a virtual computer from the cloud system.</a:t>
            </a:r>
          </a:p>
          <a:p>
            <a:pPr algn="just"/>
            <a:r>
              <a:rPr lang="en-US" dirty="0" smtClean="0"/>
              <a:t>Making the cloud system enable a SaaS service.</a:t>
            </a:r>
          </a:p>
          <a:p>
            <a:pPr algn="just"/>
            <a:r>
              <a:rPr lang="en-US" dirty="0" smtClean="0"/>
              <a:t>Doing some research to make the existing system more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6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35320"/>
            <a:ext cx="8596668" cy="1320800"/>
          </a:xfrm>
        </p:spPr>
        <p:txBody>
          <a:bodyPr/>
          <a:lstStyle/>
          <a:p>
            <a:r>
              <a:rPr lang="en-US" dirty="0" smtClean="0"/>
              <a:t>Thank You All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9572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your patience and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0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43221"/>
            <a:ext cx="8596668" cy="1826581"/>
          </a:xfrm>
        </p:spPr>
        <p:txBody>
          <a:bodyPr/>
          <a:lstStyle/>
          <a:p>
            <a:r>
              <a:rPr lang="en-US" dirty="0" smtClean="0"/>
              <a:t>We Welcome All of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3874305"/>
            <a:ext cx="8596668" cy="860400"/>
          </a:xfrm>
        </p:spPr>
        <p:txBody>
          <a:bodyPr/>
          <a:lstStyle/>
          <a:p>
            <a:r>
              <a:rPr lang="en-US" dirty="0" smtClean="0"/>
              <a:t>Lets explore our idea in cloud computing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78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44737"/>
            <a:ext cx="8596668" cy="1320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This project is about improving the CSE lab using Cloud Environment.</a:t>
            </a:r>
          </a:p>
          <a:p>
            <a:pPr marL="0" indent="0" algn="just">
              <a:buNone/>
            </a:pPr>
            <a:r>
              <a:rPr lang="en-US" dirty="0" smtClean="0"/>
              <a:t>Thus in this project a test cloud </a:t>
            </a:r>
            <a:r>
              <a:rPr lang="en-US" dirty="0"/>
              <a:t>s</a:t>
            </a:r>
            <a:r>
              <a:rPr lang="en-US" dirty="0" smtClean="0"/>
              <a:t>ystem based on </a:t>
            </a:r>
            <a:r>
              <a:rPr lang="en-US" dirty="0" err="1" smtClean="0"/>
              <a:t>Openstack</a:t>
            </a:r>
            <a:r>
              <a:rPr lang="en-US" dirty="0"/>
              <a:t> </a:t>
            </a:r>
            <a:r>
              <a:rPr lang="en-US" dirty="0" smtClean="0"/>
              <a:t>open source project has been implemented. </a:t>
            </a:r>
            <a:r>
              <a:rPr lang="en-US" dirty="0" err="1" smtClean="0"/>
              <a:t>Openstack</a:t>
            </a:r>
            <a:r>
              <a:rPr lang="en-US" dirty="0" smtClean="0"/>
              <a:t> is a Infrastructure as a Service cloud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4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44737"/>
            <a:ext cx="8596668" cy="1320800"/>
          </a:xfrm>
        </p:spPr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Image – Self contained file of operating system.</a:t>
            </a:r>
          </a:p>
          <a:p>
            <a:pPr algn="just"/>
            <a:r>
              <a:rPr lang="en-US" dirty="0" smtClean="0"/>
              <a:t>Instance – A virtual machine run from a particular image.</a:t>
            </a:r>
          </a:p>
          <a:p>
            <a:pPr algn="just"/>
            <a:r>
              <a:rPr lang="en-US" dirty="0" smtClean="0"/>
              <a:t>Dashboard – Graphical User Interface (GUI) of </a:t>
            </a:r>
            <a:r>
              <a:rPr lang="en-US" dirty="0" err="1"/>
              <a:t>O</a:t>
            </a:r>
            <a:r>
              <a:rPr lang="en-US" dirty="0" err="1" smtClean="0"/>
              <a:t>penstack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SSH – Secure Shell, a protocol to access and run commands in remote host.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8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44737"/>
            <a:ext cx="8596668" cy="1320800"/>
          </a:xfrm>
        </p:spPr>
        <p:txBody>
          <a:bodyPr/>
          <a:lstStyle/>
          <a:p>
            <a:r>
              <a:rPr lang="en-US" dirty="0" smtClean="0"/>
              <a:t>Existing Lab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Multiple similarly configured and software installed machines.</a:t>
            </a:r>
          </a:p>
          <a:p>
            <a:pPr algn="just"/>
            <a:r>
              <a:rPr lang="en-US" dirty="0" smtClean="0"/>
              <a:t>Different computational ability of the machines.</a:t>
            </a:r>
          </a:p>
          <a:p>
            <a:pPr algn="just"/>
            <a:r>
              <a:rPr lang="en-US" dirty="0" smtClean="0"/>
              <a:t>Hard to maintain, consumes too much labor and time.</a:t>
            </a:r>
          </a:p>
          <a:p>
            <a:pPr algn="just"/>
            <a:r>
              <a:rPr lang="en-US" dirty="0" smtClean="0"/>
              <a:t>Hard to troubleshoot problem.</a:t>
            </a:r>
          </a:p>
          <a:p>
            <a:pPr algn="just"/>
            <a:r>
              <a:rPr lang="en-US" dirty="0" smtClean="0"/>
              <a:t>Redundant software installation.</a:t>
            </a:r>
          </a:p>
          <a:p>
            <a:pPr algn="just"/>
            <a:r>
              <a:rPr lang="en-US" dirty="0" smtClean="0"/>
              <a:t>No way to retain data and work done by a single student.</a:t>
            </a:r>
          </a:p>
          <a:p>
            <a:pPr algn="just"/>
            <a:r>
              <a:rPr lang="en-US" dirty="0" smtClean="0"/>
              <a:t>Start of each semester and before lab final requires purging of </a:t>
            </a:r>
            <a:r>
              <a:rPr lang="en-US" dirty="0" smtClean="0"/>
              <a:t>each</a:t>
            </a:r>
            <a:r>
              <a:rPr lang="en-US" dirty="0" smtClean="0"/>
              <a:t> </a:t>
            </a:r>
            <a:r>
              <a:rPr lang="en-US" dirty="0" smtClean="0"/>
              <a:t>system. This takes much time and is inefficient.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2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53298"/>
            <a:ext cx="8596668" cy="1320800"/>
          </a:xfrm>
        </p:spPr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P</a:t>
            </a:r>
            <a:r>
              <a:rPr lang="en-US" dirty="0" smtClean="0"/>
              <a:t>roposed Solution: Move to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We propose to move our whole lab environment to a Cloud System. We have test built a cloud system which will cater to our need. This is our project: </a:t>
            </a:r>
            <a:r>
              <a:rPr lang="en-US" b="1" dirty="0" smtClean="0"/>
              <a:t>CSE </a:t>
            </a:r>
            <a:r>
              <a:rPr lang="en-US" b="1" dirty="0" smtClean="0"/>
              <a:t>Cloud.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507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05549"/>
            <a:ext cx="8596668" cy="1320800"/>
          </a:xfrm>
        </p:spPr>
        <p:txBody>
          <a:bodyPr/>
          <a:lstStyle/>
          <a:p>
            <a:r>
              <a:rPr lang="en-US" dirty="0" smtClean="0"/>
              <a:t>Benefits of Our Proposed Cloud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Easy to deploy multiple machines with same configuration.</a:t>
            </a:r>
          </a:p>
          <a:p>
            <a:pPr algn="just"/>
            <a:r>
              <a:rPr lang="en-US" dirty="0" smtClean="0"/>
              <a:t>Power over the computational ability of each machines.</a:t>
            </a:r>
          </a:p>
          <a:p>
            <a:pPr algn="just"/>
            <a:r>
              <a:rPr lang="en-US" dirty="0" smtClean="0"/>
              <a:t>Easy to maintain hardware and software.</a:t>
            </a:r>
          </a:p>
          <a:p>
            <a:pPr algn="just"/>
            <a:r>
              <a:rPr lang="en-US" dirty="0" smtClean="0"/>
              <a:t>Problems can be resolved easily.</a:t>
            </a:r>
          </a:p>
          <a:p>
            <a:pPr algn="just"/>
            <a:r>
              <a:rPr lang="en-US" dirty="0" smtClean="0"/>
              <a:t>Software installation redundancy can be removed.</a:t>
            </a:r>
          </a:p>
          <a:p>
            <a:pPr algn="just"/>
            <a:r>
              <a:rPr lang="en-US" dirty="0" smtClean="0"/>
              <a:t>Individual instance can be allocated to each individual student enabling option to retain students data.</a:t>
            </a:r>
          </a:p>
          <a:p>
            <a:pPr algn="just"/>
            <a:r>
              <a:rPr lang="en-US" dirty="0" smtClean="0"/>
              <a:t>Purging of machines is very easy and takes little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1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474" y="0"/>
            <a:ext cx="8596668" cy="1320800"/>
          </a:xfrm>
        </p:spPr>
        <p:txBody>
          <a:bodyPr/>
          <a:lstStyle/>
          <a:p>
            <a:r>
              <a:rPr lang="en-US" dirty="0" smtClean="0"/>
              <a:t>Diagram of Proposed LAB Environment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8" y="888274"/>
            <a:ext cx="7799721" cy="5848554"/>
          </a:xfrm>
        </p:spPr>
      </p:pic>
    </p:spTree>
    <p:extLst>
      <p:ext uri="{BB962C8B-B14F-4D97-AF65-F5344CB8AC3E}">
        <p14:creationId xmlns:p14="http://schemas.microsoft.com/office/powerpoint/2010/main" val="373309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789</TotalTime>
  <Words>595</Words>
  <Application>Microsoft Office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CSE Cloud</vt:lpstr>
      <vt:lpstr>PowerPoint Presentation</vt:lpstr>
      <vt:lpstr>We Welcome All of You</vt:lpstr>
      <vt:lpstr>Introduction</vt:lpstr>
      <vt:lpstr>Terminologies</vt:lpstr>
      <vt:lpstr>Existing Lab Environment</vt:lpstr>
      <vt:lpstr>Our Proposed Solution: Move to Cloud</vt:lpstr>
      <vt:lpstr>Benefits of Our Proposed Cloud System</vt:lpstr>
      <vt:lpstr>Diagram of Proposed LAB Environment</vt:lpstr>
      <vt:lpstr>Server Architecture</vt:lpstr>
      <vt:lpstr>Test Environment</vt:lpstr>
      <vt:lpstr>Test Procedure</vt:lpstr>
      <vt:lpstr>Outcome </vt:lpstr>
      <vt:lpstr>Main Login Screen</vt:lpstr>
      <vt:lpstr>Main Dashboard</vt:lpstr>
      <vt:lpstr>Launching Instance</vt:lpstr>
      <vt:lpstr>Accessing Instance through SSH</vt:lpstr>
      <vt:lpstr>Accessing Instance through Horizon</vt:lpstr>
      <vt:lpstr>Accessing GUI Instances</vt:lpstr>
      <vt:lpstr>Comments  </vt:lpstr>
      <vt:lpstr>Future Plan  </vt:lpstr>
      <vt:lpstr>Thank You All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Environment on CSE LAB</dc:title>
  <dc:creator>Windows User</dc:creator>
  <cp:lastModifiedBy>Windows User</cp:lastModifiedBy>
  <cp:revision>131</cp:revision>
  <dcterms:created xsi:type="dcterms:W3CDTF">2018-06-04T05:37:30Z</dcterms:created>
  <dcterms:modified xsi:type="dcterms:W3CDTF">2018-06-05T10:31:41Z</dcterms:modified>
</cp:coreProperties>
</file>