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CC8A55-FF57-4C0E-BE41-4F3BAA703660}" type="datetimeFigureOut">
              <a:rPr lang="en-US" smtClean="0"/>
              <a:t>2/11/2015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AEAABC-425C-4932-8C15-0D32A76FF293}" type="slidenum">
              <a:rPr lang="en-US" smtClean="0"/>
              <a:t>‹#›</a:t>
            </a:fld>
            <a:endParaRPr lang="en-US"/>
          </a:p>
        </p:txBody>
      </p:sp>
    </p:spTree>
    <p:extLst>
      <p:ext uri="{BB962C8B-B14F-4D97-AF65-F5344CB8AC3E}">
        <p14:creationId xmlns:p14="http://schemas.microsoft.com/office/powerpoint/2010/main" val="3155204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AEAABC-425C-4932-8C15-0D32A76FF293}" type="slidenum">
              <a:rPr lang="en-US" smtClean="0"/>
              <a:t>2</a:t>
            </a:fld>
            <a:endParaRPr lang="en-US"/>
          </a:p>
        </p:txBody>
      </p:sp>
    </p:spTree>
    <p:extLst>
      <p:ext uri="{BB962C8B-B14F-4D97-AF65-F5344CB8AC3E}">
        <p14:creationId xmlns:p14="http://schemas.microsoft.com/office/powerpoint/2010/main" val="3141522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A98AF03-7270-45C2-A683-C5E353EF01A5}" type="datetime4">
              <a:rPr lang="en-US" smtClean="0"/>
              <a:pPr/>
              <a:t>February 11, 2015</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B37D5FE-740C-46F5-801A-FA5477D9711F}" type="slidenum">
              <a:rPr lang="en-US" smtClean="0"/>
              <a:pPr/>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B5AFD-D735-4504-A039-ADEBB6448D55}" type="datetime4">
              <a:rPr lang="en-US" smtClean="0"/>
              <a:pPr/>
              <a:t>February 11,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C8118-FB93-4E87-B380-0175F2FE2167}" type="datetime4">
              <a:rPr lang="en-US" smtClean="0"/>
              <a:pPr/>
              <a:t>February 11,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pPr/>
              <a:t>February 11,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B7EAE1-CAAC-4AEF-919E-158692B1E55E}" type="datetime4">
              <a:rPr lang="en-US" smtClean="0"/>
              <a:pPr/>
              <a:t>February 11,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525A706-D8F2-4D1A-855A-CADC92600C26}" type="datetime4">
              <a:rPr lang="en-US" smtClean="0"/>
              <a:pPr/>
              <a:t>February 11, 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February 11, 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127EC2-47FB-48A1-8644-C8A81DDAA119}" type="datetime4">
              <a:rPr lang="en-US" smtClean="0"/>
              <a:pPr/>
              <a:t>February 11, 2015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February 11, 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FC49BF1-FCD3-4395-8FF6-0047AF66228E}" type="datetime4">
              <a:rPr lang="en-US" smtClean="0"/>
              <a:pPr/>
              <a:t>February 11, 2015</a:t>
            </a:fld>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861222-2C8B-4501-BE87-6797EC025925}" type="datetime4">
              <a:rPr lang="en-US" smtClean="0"/>
              <a:pPr/>
              <a:t>February 11, 2015</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6C01193-8287-4834-A286-6B880643E934}" type="datetime4">
              <a:rPr lang="en-US" smtClean="0"/>
              <a:pPr/>
              <a:t>February 11, 2015</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B37D5FE-740C-46F5-801A-FA5477D971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hf hdr="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Wi-CHAT Project Presentation</a:t>
            </a:r>
            <a:endParaRPr lang="en-US" dirty="0"/>
          </a:p>
        </p:txBody>
      </p:sp>
      <p:sp>
        <p:nvSpPr>
          <p:cNvPr id="3" name="Subtitle 2"/>
          <p:cNvSpPr>
            <a:spLocks noGrp="1"/>
          </p:cNvSpPr>
          <p:nvPr>
            <p:ph type="subTitle" idx="1"/>
          </p:nvPr>
        </p:nvSpPr>
        <p:spPr/>
        <p:txBody>
          <a:bodyPr>
            <a:normAutofit lnSpcReduction="10000"/>
          </a:bodyPr>
          <a:lstStyle/>
          <a:p>
            <a:r>
              <a:rPr lang="en-US" dirty="0" smtClean="0"/>
              <a:t>Instructor</a:t>
            </a:r>
          </a:p>
          <a:p>
            <a:r>
              <a:rPr lang="en-US" dirty="0" smtClean="0"/>
              <a:t>MD. </a:t>
            </a:r>
            <a:r>
              <a:rPr lang="en-US" dirty="0" err="1" smtClean="0"/>
              <a:t>Motiur</a:t>
            </a:r>
            <a:r>
              <a:rPr lang="en-US" dirty="0" smtClean="0"/>
              <a:t> </a:t>
            </a:r>
            <a:r>
              <a:rPr lang="en-US" dirty="0" err="1" smtClean="0"/>
              <a:t>Rahman</a:t>
            </a:r>
            <a:endParaRPr lang="en-US" dirty="0" smtClean="0"/>
          </a:p>
          <a:p>
            <a:r>
              <a:rPr lang="en-US" dirty="0" smtClean="0"/>
              <a:t>Associate Professor, </a:t>
            </a:r>
          </a:p>
          <a:p>
            <a:r>
              <a:rPr lang="en-US" dirty="0" smtClean="0"/>
              <a:t>CSE, MBSTU</a:t>
            </a:r>
            <a:endParaRPr lang="en-US" dirty="0"/>
          </a:p>
        </p:txBody>
      </p:sp>
      <p:sp>
        <p:nvSpPr>
          <p:cNvPr id="5" name="Footer Placeholder 4"/>
          <p:cNvSpPr>
            <a:spLocks noGrp="1"/>
          </p:cNvSpPr>
          <p:nvPr>
            <p:ph type="ftr" sz="quarter" idx="11"/>
          </p:nvPr>
        </p:nvSpPr>
        <p:spPr/>
        <p:txBody>
          <a:bodyPr>
            <a:normAutofit fontScale="92500" lnSpcReduction="20000"/>
          </a:bodyPr>
          <a:lstStyle/>
          <a:p>
            <a:r>
              <a:rPr lang="en-US" dirty="0" smtClean="0"/>
              <a:t>Team members – </a:t>
            </a:r>
            <a:r>
              <a:rPr lang="en-US" dirty="0" err="1" smtClean="0"/>
              <a:t>Prangon</a:t>
            </a:r>
            <a:r>
              <a:rPr lang="en-US" dirty="0" smtClean="0"/>
              <a:t>, </a:t>
            </a:r>
            <a:r>
              <a:rPr lang="en-US" dirty="0" err="1" smtClean="0"/>
              <a:t>Shisir</a:t>
            </a:r>
            <a:r>
              <a:rPr lang="en-US" dirty="0" smtClean="0"/>
              <a:t>, </a:t>
            </a:r>
            <a:r>
              <a:rPr lang="en-US" dirty="0" err="1" smtClean="0"/>
              <a:t>Tahmid</a:t>
            </a:r>
            <a:r>
              <a:rPr lang="en-US" dirty="0" smtClean="0"/>
              <a:t>, </a:t>
            </a:r>
            <a:r>
              <a:rPr lang="en-US" dirty="0" err="1" smtClean="0"/>
              <a:t>Shahriar</a:t>
            </a:r>
            <a:r>
              <a:rPr lang="en-US" dirty="0" smtClean="0"/>
              <a:t>, </a:t>
            </a:r>
            <a:r>
              <a:rPr lang="en-US" dirty="0" err="1" smtClean="0"/>
              <a:t>Shuvo</a:t>
            </a:r>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1</a:t>
            </a:fld>
            <a:endParaRPr lang="en-US" dirty="0"/>
          </a:p>
        </p:txBody>
      </p:sp>
    </p:spTree>
    <p:extLst>
      <p:ext uri="{BB962C8B-B14F-4D97-AF65-F5344CB8AC3E}">
        <p14:creationId xmlns:p14="http://schemas.microsoft.com/office/powerpoint/2010/main" val="34135631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4000"/>
                            </p:stCondLst>
                            <p:childTnLst>
                              <p:par>
                                <p:cTn id="21" presetID="53" presetClass="entr" presetSubtype="16"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fltVal val="0"/>
                                          </p:val>
                                        </p:tav>
                                        <p:tav tm="100000">
                                          <p:val>
                                            <p:strVal val="#ppt_w"/>
                                          </p:val>
                                        </p:tav>
                                      </p:tavLst>
                                    </p:anim>
                                    <p:anim calcmode="lin" valueType="num">
                                      <p:cBhvr>
                                        <p:cTn id="24" dur="500" fill="hold"/>
                                        <p:tgtEl>
                                          <p:spTgt spid="5"/>
                                        </p:tgtEl>
                                        <p:attrNameLst>
                                          <p:attrName>ppt_h</p:attrName>
                                        </p:attrNameLst>
                                      </p:cBhvr>
                                      <p:tavLst>
                                        <p:tav tm="0">
                                          <p:val>
                                            <p:fltVal val="0"/>
                                          </p:val>
                                        </p:tav>
                                        <p:tav tm="100000">
                                          <p:val>
                                            <p:strVal val="#ppt_h"/>
                                          </p:val>
                                        </p:tav>
                                      </p:tavLst>
                                    </p:anim>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Using Wi-Chat</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37D5FE-740C-46F5-801A-FA5477D9711F}" type="slidenum">
              <a:rPr lang="en-US" smtClean="0"/>
              <a:pPr/>
              <a:t>10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762000"/>
            <a:ext cx="4937922" cy="4953000"/>
          </a:xfrm>
          <a:prstGeom prst="rect">
            <a:avLst/>
          </a:prstGeom>
        </p:spPr>
      </p:pic>
      <p:sp>
        <p:nvSpPr>
          <p:cNvPr id="6" name="TextBox 5"/>
          <p:cNvSpPr txBox="1"/>
          <p:nvPr/>
        </p:nvSpPr>
        <p:spPr>
          <a:xfrm>
            <a:off x="5791202" y="2361337"/>
            <a:ext cx="2819400" cy="1477328"/>
          </a:xfrm>
          <a:prstGeom prst="rect">
            <a:avLst/>
          </a:prstGeom>
          <a:noFill/>
          <a:ln w="28575">
            <a:solidFill>
              <a:srgbClr val="FF0000"/>
            </a:solidFill>
          </a:ln>
        </p:spPr>
        <p:txBody>
          <a:bodyPr wrap="square" rtlCol="0">
            <a:spAutoFit/>
          </a:bodyPr>
          <a:lstStyle/>
          <a:p>
            <a:r>
              <a:rPr lang="en-US" dirty="0" smtClean="0"/>
              <a:t>You have to put your partners name, IP and port. Your partner have to put your IP and port here.</a:t>
            </a:r>
            <a:endParaRPr lang="en-US" dirty="0"/>
          </a:p>
        </p:txBody>
      </p:sp>
      <p:sp>
        <p:nvSpPr>
          <p:cNvPr id="7" name="Rectangle 6"/>
          <p:cNvSpPr/>
          <p:nvPr/>
        </p:nvSpPr>
        <p:spPr>
          <a:xfrm>
            <a:off x="2819400" y="2590800"/>
            <a:ext cx="2057400" cy="1295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286000" y="4648200"/>
            <a:ext cx="1676400" cy="609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791202" y="4648200"/>
            <a:ext cx="2819399" cy="646331"/>
          </a:xfrm>
          <a:prstGeom prst="rect">
            <a:avLst/>
          </a:prstGeom>
          <a:noFill/>
          <a:ln w="28575">
            <a:solidFill>
              <a:srgbClr val="FF0000"/>
            </a:solidFill>
          </a:ln>
        </p:spPr>
        <p:txBody>
          <a:bodyPr wrap="square" rtlCol="0">
            <a:spAutoFit/>
          </a:bodyPr>
          <a:lstStyle/>
          <a:p>
            <a:r>
              <a:rPr lang="en-US" dirty="0" smtClean="0"/>
              <a:t>Then click CONNECT button</a:t>
            </a:r>
            <a:endParaRPr lang="en-US" dirty="0"/>
          </a:p>
        </p:txBody>
      </p:sp>
      <p:cxnSp>
        <p:nvCxnSpPr>
          <p:cNvPr id="13" name="Straight Connector 12"/>
          <p:cNvCxnSpPr>
            <a:stCxn id="11" idx="1"/>
            <a:endCxn id="10" idx="3"/>
          </p:cNvCxnSpPr>
          <p:nvPr/>
        </p:nvCxnSpPr>
        <p:spPr>
          <a:xfrm flipH="1" flipV="1">
            <a:off x="3962400" y="4953000"/>
            <a:ext cx="1828802" cy="183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 idx="3"/>
          </p:cNvCxnSpPr>
          <p:nvPr/>
        </p:nvCxnSpPr>
        <p:spPr>
          <a:xfrm>
            <a:off x="4876800" y="3238500"/>
            <a:ext cx="91440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133600" y="1905000"/>
            <a:ext cx="1828800" cy="533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808373" y="1327666"/>
            <a:ext cx="2819399" cy="369332"/>
          </a:xfrm>
          <a:prstGeom prst="rect">
            <a:avLst/>
          </a:prstGeom>
          <a:noFill/>
          <a:ln w="38100">
            <a:solidFill>
              <a:srgbClr val="FF0000"/>
            </a:solidFill>
          </a:ln>
        </p:spPr>
        <p:txBody>
          <a:bodyPr wrap="square" rtlCol="0">
            <a:spAutoFit/>
          </a:bodyPr>
          <a:lstStyle/>
          <a:p>
            <a:r>
              <a:rPr lang="en-US" dirty="0" smtClean="0"/>
              <a:t>Go to clients info tab.</a:t>
            </a:r>
            <a:endParaRPr lang="en-US" dirty="0"/>
          </a:p>
        </p:txBody>
      </p:sp>
      <p:cxnSp>
        <p:nvCxnSpPr>
          <p:cNvPr id="25" name="Elbow Connector 24"/>
          <p:cNvCxnSpPr>
            <a:stCxn id="20" idx="0"/>
            <a:endCxn id="21" idx="1"/>
          </p:cNvCxnSpPr>
          <p:nvPr/>
        </p:nvCxnSpPr>
        <p:spPr>
          <a:xfrm rot="5400000" flipH="1" flipV="1">
            <a:off x="4231852" y="328480"/>
            <a:ext cx="392668" cy="2760373"/>
          </a:xfrm>
          <a:prstGeom prst="bentConnector2">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39756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childTnLst>
                                </p:cTn>
                              </p:par>
                            </p:childTnLst>
                          </p:cTn>
                        </p:par>
                        <p:par>
                          <p:cTn id="13" fill="hold">
                            <p:stCondLst>
                              <p:cond delay="1000"/>
                            </p:stCondLst>
                            <p:childTnLst>
                              <p:par>
                                <p:cTn id="14" presetID="22" presetClass="entr" presetSubtype="2" fill="hold"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right)">
                                      <p:cBhvr>
                                        <p:cTn id="16" dur="1000"/>
                                        <p:tgtEl>
                                          <p:spTgt spid="25"/>
                                        </p:tgtEl>
                                      </p:cBhvr>
                                    </p:animEffect>
                                  </p:childTnLst>
                                </p:cTn>
                              </p:par>
                            </p:childTnLst>
                          </p:cTn>
                        </p:par>
                        <p:par>
                          <p:cTn id="17" fill="hold">
                            <p:stCondLst>
                              <p:cond delay="2000"/>
                            </p:stCondLst>
                            <p:childTnLst>
                              <p:par>
                                <p:cTn id="18" presetID="16" presetClass="entr" presetSubtype="21"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barn(inVertical)">
                                      <p:cBhvr>
                                        <p:cTn id="20" dur="1000"/>
                                        <p:tgtEl>
                                          <p:spTgt spid="20"/>
                                        </p:tgtEl>
                                      </p:cBhvr>
                                    </p:animEffect>
                                  </p:childTnLst>
                                </p:cTn>
                              </p:par>
                            </p:childTnLst>
                          </p:cTn>
                        </p:par>
                        <p:par>
                          <p:cTn id="21" fill="hold">
                            <p:stCondLst>
                              <p:cond delay="3000"/>
                            </p:stCondLst>
                            <p:childTnLst>
                              <p:par>
                                <p:cTn id="22" presetID="26" presetClass="emph" presetSubtype="0" fill="hold" grpId="1" nodeType="afterEffect">
                                  <p:stCondLst>
                                    <p:cond delay="0"/>
                                  </p:stCondLst>
                                  <p:childTnLst>
                                    <p:animEffect transition="out" filter="fade">
                                      <p:cBhvr>
                                        <p:cTn id="23" dur="1000" tmFilter="0, 0; .2, .5; .8, .5; 1, 0"/>
                                        <p:tgtEl>
                                          <p:spTgt spid="20"/>
                                        </p:tgtEl>
                                      </p:cBhvr>
                                    </p:animEffect>
                                    <p:animScale>
                                      <p:cBhvr>
                                        <p:cTn id="24" dur="500" autoRev="1" fill="hold"/>
                                        <p:tgtEl>
                                          <p:spTgt spid="20"/>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1000"/>
                                        <p:tgtEl>
                                          <p:spTgt spid="7"/>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1000"/>
                                        <p:tgtEl>
                                          <p:spTgt spid="19"/>
                                        </p:tgtEl>
                                      </p:cBhvr>
                                    </p:animEffect>
                                  </p:childTnLst>
                                </p:cTn>
                              </p:par>
                            </p:childTnLst>
                          </p:cTn>
                        </p:par>
                        <p:par>
                          <p:cTn id="34" fill="hold">
                            <p:stCondLst>
                              <p:cond delay="2000"/>
                            </p:stCondLst>
                            <p:childTnLst>
                              <p:par>
                                <p:cTn id="35" presetID="22" presetClass="entr" presetSubtype="8"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10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down)">
                                      <p:cBhvr>
                                        <p:cTn id="42" dur="1000"/>
                                        <p:tgtEl>
                                          <p:spTgt spid="10"/>
                                        </p:tgtEl>
                                      </p:cBhvr>
                                    </p:animEffect>
                                  </p:childTnLst>
                                </p:cTn>
                              </p:par>
                            </p:childTnLst>
                          </p:cTn>
                        </p:par>
                        <p:par>
                          <p:cTn id="43" fill="hold">
                            <p:stCondLst>
                              <p:cond delay="1000"/>
                            </p:stCondLst>
                            <p:childTnLst>
                              <p:par>
                                <p:cTn id="44" presetID="22" presetClass="entr" presetSubtype="8"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1000"/>
                                        <p:tgtEl>
                                          <p:spTgt spid="13"/>
                                        </p:tgtEl>
                                      </p:cBhvr>
                                    </p:animEffect>
                                  </p:childTnLst>
                                </p:cTn>
                              </p:par>
                            </p:childTnLst>
                          </p:cTn>
                        </p:par>
                        <p:par>
                          <p:cTn id="47" fill="hold">
                            <p:stCondLst>
                              <p:cond delay="2000"/>
                            </p:stCondLst>
                            <p:childTnLst>
                              <p:par>
                                <p:cTn id="48" presetID="22" presetClass="entr" presetSubtype="8" fill="hold" grpId="0" nodeType="after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left)">
                                      <p:cBhvr>
                                        <p:cTn id="50" dur="1000"/>
                                        <p:tgtEl>
                                          <p:spTgt spid="11"/>
                                        </p:tgtEl>
                                      </p:cBhvr>
                                    </p:animEffect>
                                  </p:childTnLst>
                                </p:cTn>
                              </p:par>
                            </p:childTnLst>
                          </p:cTn>
                        </p:par>
                        <p:par>
                          <p:cTn id="51" fill="hold">
                            <p:stCondLst>
                              <p:cond delay="3000"/>
                            </p:stCondLst>
                            <p:childTnLst>
                              <p:par>
                                <p:cTn id="52" presetID="26" presetClass="emph" presetSubtype="0" fill="hold" grpId="1" nodeType="afterEffect">
                                  <p:stCondLst>
                                    <p:cond delay="0"/>
                                  </p:stCondLst>
                                  <p:childTnLst>
                                    <p:animEffect transition="out" filter="fade">
                                      <p:cBhvr>
                                        <p:cTn id="53" dur="1000" tmFilter="0, 0; .2, .5; .8, .5; 1, 0"/>
                                        <p:tgtEl>
                                          <p:spTgt spid="10"/>
                                        </p:tgtEl>
                                      </p:cBhvr>
                                    </p:animEffect>
                                    <p:animScale>
                                      <p:cBhvr>
                                        <p:cTn id="54" dur="5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0" grpId="1" animBg="1"/>
      <p:bldP spid="11" grpId="0" animBg="1"/>
      <p:bldP spid="20" grpId="0" animBg="1"/>
      <p:bldP spid="20" grpId="1"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Using Wi-Chat</a:t>
            </a:r>
            <a:endParaRPr lang="en-US" dirty="0"/>
          </a:p>
        </p:txBody>
      </p:sp>
      <p:sp>
        <p:nvSpPr>
          <p:cNvPr id="4" name="Slide Number Placeholder 3"/>
          <p:cNvSpPr>
            <a:spLocks noGrp="1"/>
          </p:cNvSpPr>
          <p:nvPr>
            <p:ph type="sldNum" sz="quarter" idx="12"/>
          </p:nvPr>
        </p:nvSpPr>
        <p:spPr/>
        <p:txBody>
          <a:bodyPr/>
          <a:lstStyle/>
          <a:p>
            <a:fld id="{8B37D5FE-740C-46F5-801A-FA5477D9711F}" type="slidenum">
              <a:rPr lang="en-US" smtClean="0"/>
              <a:pPr/>
              <a:t>11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829708"/>
            <a:ext cx="5562600" cy="5571092"/>
          </a:xfrm>
          <a:prstGeom prst="rect">
            <a:avLst/>
          </a:prstGeom>
        </p:spPr>
      </p:pic>
      <p:sp>
        <p:nvSpPr>
          <p:cNvPr id="6" name="TextBox 5"/>
          <p:cNvSpPr txBox="1"/>
          <p:nvPr/>
        </p:nvSpPr>
        <p:spPr>
          <a:xfrm>
            <a:off x="6477000" y="1981200"/>
            <a:ext cx="2057400" cy="923330"/>
          </a:xfrm>
          <a:prstGeom prst="rect">
            <a:avLst/>
          </a:prstGeom>
          <a:noFill/>
          <a:ln w="28575">
            <a:solidFill>
              <a:srgbClr val="FF0000"/>
            </a:solidFill>
          </a:ln>
        </p:spPr>
        <p:txBody>
          <a:bodyPr wrap="square" rtlCol="0">
            <a:spAutoFit/>
          </a:bodyPr>
          <a:lstStyle/>
          <a:p>
            <a:r>
              <a:rPr lang="en-US" dirty="0" smtClean="0"/>
              <a:t>Go to Chat Box tab to start chatting!!!</a:t>
            </a:r>
            <a:endParaRPr lang="en-US" dirty="0"/>
          </a:p>
        </p:txBody>
      </p:sp>
      <p:sp>
        <p:nvSpPr>
          <p:cNvPr id="7" name="Rectangle 6"/>
          <p:cNvSpPr/>
          <p:nvPr/>
        </p:nvSpPr>
        <p:spPr>
          <a:xfrm>
            <a:off x="4114800" y="2057400"/>
            <a:ext cx="1981200" cy="609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7" idx="3"/>
          </p:cNvCxnSpPr>
          <p:nvPr/>
        </p:nvCxnSpPr>
        <p:spPr>
          <a:xfrm>
            <a:off x="6096000" y="2362200"/>
            <a:ext cx="381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286500" y="4343400"/>
            <a:ext cx="2247900" cy="646331"/>
          </a:xfrm>
          <a:prstGeom prst="rect">
            <a:avLst/>
          </a:prstGeom>
          <a:noFill/>
          <a:ln w="28575">
            <a:solidFill>
              <a:srgbClr val="FF0000"/>
            </a:solidFill>
          </a:ln>
        </p:spPr>
        <p:txBody>
          <a:bodyPr wrap="square" rtlCol="0">
            <a:spAutoFit/>
          </a:bodyPr>
          <a:lstStyle/>
          <a:p>
            <a:r>
              <a:rPr lang="en-US" dirty="0" smtClean="0"/>
              <a:t>Enter your message here</a:t>
            </a:r>
            <a:endParaRPr lang="en-US" dirty="0"/>
          </a:p>
        </p:txBody>
      </p:sp>
      <p:sp>
        <p:nvSpPr>
          <p:cNvPr id="12" name="Rectangle 11"/>
          <p:cNvSpPr/>
          <p:nvPr/>
        </p:nvSpPr>
        <p:spPr>
          <a:xfrm>
            <a:off x="2514600" y="5715000"/>
            <a:ext cx="2286000" cy="533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Elbow Connector 13"/>
          <p:cNvCxnSpPr>
            <a:stCxn id="12" idx="0"/>
            <a:endCxn id="10" idx="1"/>
          </p:cNvCxnSpPr>
          <p:nvPr/>
        </p:nvCxnSpPr>
        <p:spPr>
          <a:xfrm rot="5400000" flipH="1" flipV="1">
            <a:off x="4447833" y="3876333"/>
            <a:ext cx="1048434" cy="2628900"/>
          </a:xfrm>
          <a:prstGeom prst="bentConnector2">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074136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par>
                          <p:cTn id="13" fill="hold">
                            <p:stCondLst>
                              <p:cond delay="1000"/>
                            </p:stCondLst>
                            <p:childTnLst>
                              <p:par>
                                <p:cTn id="14" presetID="26" presetClass="emph" presetSubtype="0" fill="hold" grpId="1" nodeType="afterEffect">
                                  <p:stCondLst>
                                    <p:cond delay="0"/>
                                  </p:stCondLst>
                                  <p:childTnLst>
                                    <p:animEffect transition="out" filter="fade">
                                      <p:cBhvr>
                                        <p:cTn id="15" dur="1000" tmFilter="0, 0; .2, .5; .8, .5; 1, 0"/>
                                        <p:tgtEl>
                                          <p:spTgt spid="7"/>
                                        </p:tgtEl>
                                      </p:cBhvr>
                                    </p:animEffect>
                                    <p:animScale>
                                      <p:cBhvr>
                                        <p:cTn id="16" dur="500" autoRev="1" fill="hold"/>
                                        <p:tgtEl>
                                          <p:spTgt spid="7"/>
                                        </p:tgtEl>
                                      </p:cBhvr>
                                      <p:by x="105000" y="105000"/>
                                    </p:animScale>
                                  </p:childTnLst>
                                </p:cTn>
                              </p:par>
                            </p:childTnLst>
                          </p:cTn>
                        </p:par>
                        <p:par>
                          <p:cTn id="17" fill="hold">
                            <p:stCondLst>
                              <p:cond delay="2000"/>
                            </p:stCondLst>
                            <p:childTnLst>
                              <p:par>
                                <p:cTn id="18" presetID="22" presetClass="entr" presetSubtype="8"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1000"/>
                                        <p:tgtEl>
                                          <p:spTgt spid="9"/>
                                        </p:tgtEl>
                                      </p:cBhvr>
                                    </p:animEffect>
                                  </p:childTnLst>
                                </p:cTn>
                              </p:par>
                            </p:childTnLst>
                          </p:cTn>
                        </p:par>
                        <p:par>
                          <p:cTn id="21" fill="hold">
                            <p:stCondLst>
                              <p:cond delay="30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10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1000"/>
                                        <p:tgtEl>
                                          <p:spTgt spid="14"/>
                                        </p:tgtEl>
                                      </p:cBhvr>
                                    </p:animEffect>
                                  </p:childTnLst>
                                </p:cTn>
                              </p:par>
                            </p:childTnLst>
                          </p:cTn>
                        </p:par>
                        <p:par>
                          <p:cTn id="34" fill="hold">
                            <p:stCondLst>
                              <p:cond delay="2000"/>
                            </p:stCondLst>
                            <p:childTnLst>
                              <p:par>
                                <p:cTn id="35" presetID="22" presetClass="entr" presetSubtype="8"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1000"/>
                                        <p:tgtEl>
                                          <p:spTgt spid="10"/>
                                        </p:tgtEl>
                                      </p:cBhvr>
                                    </p:animEffect>
                                  </p:childTnLst>
                                </p:cTn>
                              </p:par>
                            </p:childTnLst>
                          </p:cTn>
                        </p:par>
                        <p:par>
                          <p:cTn id="38" fill="hold">
                            <p:stCondLst>
                              <p:cond delay="3000"/>
                            </p:stCondLst>
                            <p:childTnLst>
                              <p:par>
                                <p:cTn id="39" presetID="26" presetClass="emph" presetSubtype="0" fill="hold" grpId="1" nodeType="afterEffect">
                                  <p:stCondLst>
                                    <p:cond delay="0"/>
                                  </p:stCondLst>
                                  <p:childTnLst>
                                    <p:animEffect transition="out" filter="fade">
                                      <p:cBhvr>
                                        <p:cTn id="40" dur="1000" tmFilter="0, 0; .2, .5; .8, .5; 1, 0"/>
                                        <p:tgtEl>
                                          <p:spTgt spid="12"/>
                                        </p:tgtEl>
                                      </p:cBhvr>
                                    </p:animEffect>
                                    <p:animScale>
                                      <p:cBhvr>
                                        <p:cTn id="41" dur="50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10" grpId="0" animBg="1"/>
      <p:bldP spid="12" grpId="0" animBg="1"/>
      <p:bldP spid="12"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February 11, 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37D5FE-740C-46F5-801A-FA5477D9711F}" type="slidenum">
              <a:rPr lang="en-US" smtClean="0"/>
              <a:pPr/>
              <a:t>12</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4615" y="914400"/>
            <a:ext cx="5249785" cy="5257800"/>
          </a:xfrm>
          <a:prstGeom prst="rect">
            <a:avLst/>
          </a:prstGeom>
        </p:spPr>
      </p:pic>
      <p:sp>
        <p:nvSpPr>
          <p:cNvPr id="6" name="TextBox 5"/>
          <p:cNvSpPr txBox="1"/>
          <p:nvPr/>
        </p:nvSpPr>
        <p:spPr>
          <a:xfrm>
            <a:off x="685800" y="5248870"/>
            <a:ext cx="2396007" cy="923330"/>
          </a:xfrm>
          <a:prstGeom prst="rect">
            <a:avLst/>
          </a:prstGeom>
          <a:noFill/>
          <a:ln w="28575">
            <a:solidFill>
              <a:srgbClr val="FF0000"/>
            </a:solidFill>
          </a:ln>
        </p:spPr>
        <p:txBody>
          <a:bodyPr wrap="square" rtlCol="0">
            <a:spAutoFit/>
          </a:bodyPr>
          <a:lstStyle/>
          <a:p>
            <a:r>
              <a:rPr lang="en-US" dirty="0" smtClean="0"/>
              <a:t>Then click the send button to send the message</a:t>
            </a:r>
            <a:endParaRPr lang="en-US" dirty="0"/>
          </a:p>
        </p:txBody>
      </p:sp>
      <p:sp>
        <p:nvSpPr>
          <p:cNvPr id="7" name="Rectangle 6"/>
          <p:cNvSpPr/>
          <p:nvPr/>
        </p:nvSpPr>
        <p:spPr>
          <a:xfrm>
            <a:off x="7239000" y="5562600"/>
            <a:ext cx="11430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6" idx="3"/>
          </p:cNvCxnSpPr>
          <p:nvPr/>
        </p:nvCxnSpPr>
        <p:spPr>
          <a:xfrm>
            <a:off x="3081807" y="5710535"/>
            <a:ext cx="415719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160403" y="2514600"/>
            <a:ext cx="3221597" cy="27342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85800" y="1600200"/>
            <a:ext cx="2396007" cy="1477328"/>
          </a:xfrm>
          <a:prstGeom prst="rect">
            <a:avLst/>
          </a:prstGeom>
          <a:noFill/>
          <a:ln w="38100">
            <a:solidFill>
              <a:srgbClr val="FF0000"/>
            </a:solidFill>
          </a:ln>
        </p:spPr>
        <p:txBody>
          <a:bodyPr wrap="square" rtlCol="0">
            <a:spAutoFit/>
          </a:bodyPr>
          <a:lstStyle/>
          <a:p>
            <a:r>
              <a:rPr lang="en-US" dirty="0" smtClean="0"/>
              <a:t>The chat window shows message from your partner and your own sent messages.</a:t>
            </a:r>
            <a:endParaRPr lang="en-US" dirty="0"/>
          </a:p>
        </p:txBody>
      </p:sp>
      <p:cxnSp>
        <p:nvCxnSpPr>
          <p:cNvPr id="14" name="Elbow Connector 13"/>
          <p:cNvCxnSpPr>
            <a:stCxn id="11" idx="3"/>
            <a:endCxn id="10" idx="0"/>
          </p:cNvCxnSpPr>
          <p:nvPr/>
        </p:nvCxnSpPr>
        <p:spPr>
          <a:xfrm>
            <a:off x="3081807" y="2338864"/>
            <a:ext cx="3689395" cy="175736"/>
          </a:xfrm>
          <a:prstGeom prst="bentConnector2">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735000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500"/>
                            </p:stCondLst>
                            <p:childTnLst>
                              <p:par>
                                <p:cTn id="14" presetID="26" presetClass="emph" presetSubtype="0" fill="hold" grpId="1" nodeType="afterEffect">
                                  <p:stCondLst>
                                    <p:cond delay="0"/>
                                  </p:stCondLst>
                                  <p:childTnLst>
                                    <p:animEffect transition="out" filter="fade">
                                      <p:cBhvr>
                                        <p:cTn id="15" dur="500" tmFilter="0, 0; .2, .5; .8, .5; 1, 0"/>
                                        <p:tgtEl>
                                          <p:spTgt spid="7"/>
                                        </p:tgtEl>
                                      </p:cBhvr>
                                    </p:animEffect>
                                    <p:animScale>
                                      <p:cBhvr>
                                        <p:cTn id="16" dur="250" autoRev="1" fill="hold"/>
                                        <p:tgtEl>
                                          <p:spTgt spid="7"/>
                                        </p:tgtEl>
                                      </p:cBhvr>
                                      <p:by x="105000" y="105000"/>
                                    </p:animScale>
                                  </p:childTnLst>
                                </p:cTn>
                              </p:par>
                            </p:childTnLst>
                          </p:cTn>
                        </p:par>
                        <p:par>
                          <p:cTn id="17" fill="hold">
                            <p:stCondLst>
                              <p:cond delay="1000"/>
                            </p:stCondLst>
                            <p:childTnLst>
                              <p:par>
                                <p:cTn id="18" presetID="22" presetClass="entr" presetSubtype="2"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right)">
                                      <p:cBhvr>
                                        <p:cTn id="20" dur="1000"/>
                                        <p:tgtEl>
                                          <p:spTgt spid="9"/>
                                        </p:tgtEl>
                                      </p:cBhvr>
                                    </p:animEffect>
                                  </p:childTnLst>
                                </p:cTn>
                              </p:par>
                            </p:childTnLst>
                          </p:cTn>
                        </p:par>
                        <p:par>
                          <p:cTn id="21" fill="hold">
                            <p:stCondLst>
                              <p:cond delay="2000"/>
                            </p:stCondLst>
                            <p:childTnLst>
                              <p:par>
                                <p:cTn id="22" presetID="22" presetClass="entr" presetSubtype="2"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right)">
                                      <p:cBhvr>
                                        <p:cTn id="24" dur="10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par>
                          <p:cTn id="32" fill="hold">
                            <p:stCondLst>
                              <p:cond delay="1000"/>
                            </p:stCondLst>
                            <p:childTnLst>
                              <p:par>
                                <p:cTn id="33" presetID="22" presetClass="entr" presetSubtype="8"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1000"/>
                                        <p:tgtEl>
                                          <p:spTgt spid="14"/>
                                        </p:tgtEl>
                                      </p:cBhvr>
                                    </p:animEffect>
                                  </p:childTnLst>
                                </p:cTn>
                              </p:par>
                            </p:childTnLst>
                          </p:cTn>
                        </p:par>
                        <p:par>
                          <p:cTn id="36" fill="hold">
                            <p:stCondLst>
                              <p:cond delay="2000"/>
                            </p:stCondLst>
                            <p:childTnLst>
                              <p:par>
                                <p:cTn id="37" presetID="22" presetClass="entr" presetSubtype="1"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up)">
                                      <p:cBhvr>
                                        <p:cTn id="3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technical details about Wi-Chat</a:t>
            </a:r>
            <a:endParaRPr lang="en-US" dirty="0"/>
          </a:p>
        </p:txBody>
      </p:sp>
      <p:sp>
        <p:nvSpPr>
          <p:cNvPr id="3" name="Content Placeholder 2"/>
          <p:cNvSpPr>
            <a:spLocks noGrp="1"/>
          </p:cNvSpPr>
          <p:nvPr>
            <p:ph idx="1"/>
          </p:nvPr>
        </p:nvSpPr>
        <p:spPr/>
        <p:txBody>
          <a:bodyPr>
            <a:normAutofit lnSpcReduction="10000"/>
          </a:bodyPr>
          <a:lstStyle/>
          <a:p>
            <a:r>
              <a:rPr lang="en-US" dirty="0" smtClean="0"/>
              <a:t>We used IP version 4.</a:t>
            </a:r>
          </a:p>
          <a:p>
            <a:r>
              <a:rPr lang="en-US" dirty="0" smtClean="0"/>
              <a:t>Port number can be any valid port number.  But it is recommended not to use special ports such as 80, 22.</a:t>
            </a:r>
          </a:p>
          <a:p>
            <a:r>
              <a:rPr lang="en-US" dirty="0" smtClean="0"/>
              <a:t>We used Unicode encoding to send and receive text.</a:t>
            </a:r>
          </a:p>
          <a:p>
            <a:r>
              <a:rPr lang="en-US" dirty="0" smtClean="0"/>
              <a:t>This application has not been tested thoroughly by end user. So, some bugs may exist.</a:t>
            </a:r>
            <a:endParaRPr lang="en-US" dirty="0"/>
          </a:p>
        </p:txBody>
      </p:sp>
      <p:sp>
        <p:nvSpPr>
          <p:cNvPr id="4" name="Date Placeholder 3"/>
          <p:cNvSpPr>
            <a:spLocks noGrp="1"/>
          </p:cNvSpPr>
          <p:nvPr>
            <p:ph type="dt" sz="half" idx="10"/>
          </p:nvPr>
        </p:nvSpPr>
        <p:spPr/>
        <p:txBody>
          <a:bodyPr/>
          <a:lstStyle/>
          <a:p>
            <a:r>
              <a:rPr lang="en-US" dirty="0" smtClean="0"/>
              <a:t>Technical </a:t>
            </a:r>
            <a:r>
              <a:rPr lang="en-US" dirty="0"/>
              <a:t>details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13</a:t>
            </a:fld>
            <a:endParaRPr lang="en-US"/>
          </a:p>
        </p:txBody>
      </p:sp>
    </p:spTree>
    <p:extLst>
      <p:ext uri="{BB962C8B-B14F-4D97-AF65-F5344CB8AC3E}">
        <p14:creationId xmlns:p14="http://schemas.microsoft.com/office/powerpoint/2010/main" val="203157174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anim calcmode="lin" valueType="num">
                                      <p:cBhvr>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anim calcmode="lin" valueType="num">
                                      <p:cBhvr>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anim calcmode="lin" valueType="num">
                                      <p:cBhvr>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42" presetClass="entr" presetSubtype="0" fill="hold" grpId="0" nodeType="after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anim calcmode="lin" valueType="num">
                                      <p:cBhvr>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Prerequisites to run Wi-Chat</a:t>
            </a:r>
          </a:p>
        </p:txBody>
      </p:sp>
      <p:sp>
        <p:nvSpPr>
          <p:cNvPr id="3" name="Content Placeholder 2"/>
          <p:cNvSpPr>
            <a:spLocks noGrp="1"/>
          </p:cNvSpPr>
          <p:nvPr>
            <p:ph idx="1"/>
          </p:nvPr>
        </p:nvSpPr>
        <p:spPr/>
        <p:txBody>
          <a:bodyPr/>
          <a:lstStyle/>
          <a:p>
            <a:r>
              <a:rPr lang="en-US" dirty="0" smtClean="0"/>
              <a:t>.NET framework 4 redistributable must be installed to run the application.</a:t>
            </a:r>
          </a:p>
          <a:p>
            <a:r>
              <a:rPr lang="en-US" dirty="0" smtClean="0"/>
              <a:t>The application is developed for windows platform only. Application is tested in windows 7 and 8. Older version of windows may not run the application properly. </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pPr/>
              <a:t>February 11,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14</a:t>
            </a:fld>
            <a:endParaRPr lang="en-US"/>
          </a:p>
        </p:txBody>
      </p:sp>
    </p:spTree>
    <p:extLst>
      <p:ext uri="{BB962C8B-B14F-4D97-AF65-F5344CB8AC3E}">
        <p14:creationId xmlns:p14="http://schemas.microsoft.com/office/powerpoint/2010/main" val="280375640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anim calcmode="lin" valueType="num">
                                      <p:cBhvr>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anim calcmode="lin" valueType="num">
                                      <p:cBhvr>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85800"/>
            <a:ext cx="6637468" cy="1362075"/>
          </a:xfrm>
        </p:spPr>
        <p:txBody>
          <a:bodyPr/>
          <a:lstStyle/>
          <a:p>
            <a:r>
              <a:rPr lang="en-US" dirty="0" smtClean="0"/>
              <a:t>Further Research and Upcoming Plans</a:t>
            </a:r>
            <a:endParaRPr lang="en-US" dirty="0"/>
          </a:p>
        </p:txBody>
      </p:sp>
      <p:sp>
        <p:nvSpPr>
          <p:cNvPr id="3" name="Text Placeholder 2"/>
          <p:cNvSpPr>
            <a:spLocks noGrp="1"/>
          </p:cNvSpPr>
          <p:nvPr>
            <p:ph type="body" idx="1"/>
          </p:nvPr>
        </p:nvSpPr>
        <p:spPr>
          <a:xfrm>
            <a:off x="1295400" y="2667000"/>
            <a:ext cx="6637467" cy="2667000"/>
          </a:xfrm>
        </p:spPr>
        <p:txBody>
          <a:bodyPr/>
          <a:lstStyle/>
          <a:p>
            <a:pPr marL="342900" indent="-342900">
              <a:buFont typeface="Wingdings" pitchFamily="2" charset="2"/>
              <a:buChar char="v"/>
            </a:pPr>
            <a:r>
              <a:rPr lang="en-US" sz="2400" dirty="0" smtClean="0">
                <a:solidFill>
                  <a:schemeClr val="tx1"/>
                </a:solidFill>
                <a:latin typeface="Segoe UI" pitchFamily="34" charset="0"/>
                <a:ea typeface="Segoe UI" pitchFamily="34" charset="0"/>
                <a:cs typeface="Segoe UI" pitchFamily="34" charset="0"/>
              </a:rPr>
              <a:t>This  application now can only send and receive texts. We want to add features like sharing pictures, audio and different types of files within the application.</a:t>
            </a:r>
          </a:p>
          <a:p>
            <a:pPr marL="342900" indent="-342900">
              <a:buFont typeface="Wingdings" pitchFamily="2" charset="2"/>
              <a:buChar char="v"/>
            </a:pPr>
            <a:endParaRPr lang="en-US" sz="2400" dirty="0" smtClean="0">
              <a:solidFill>
                <a:schemeClr val="tx1"/>
              </a:solidFill>
              <a:latin typeface="Segoe UI" pitchFamily="34" charset="0"/>
              <a:ea typeface="Segoe UI" pitchFamily="34" charset="0"/>
              <a:cs typeface="Segoe UI" pitchFamily="34" charset="0"/>
            </a:endParaRPr>
          </a:p>
          <a:p>
            <a:pPr marL="342900" indent="-342900">
              <a:buFont typeface="Wingdings" pitchFamily="2" charset="2"/>
              <a:buChar char="v"/>
            </a:pPr>
            <a:r>
              <a:rPr lang="en-US" sz="2400" dirty="0" smtClean="0">
                <a:solidFill>
                  <a:schemeClr val="tx1"/>
                </a:solidFill>
                <a:latin typeface="Segoe UI" pitchFamily="34" charset="0"/>
                <a:ea typeface="Segoe UI" pitchFamily="34" charset="0"/>
                <a:cs typeface="Segoe UI" pitchFamily="34" charset="0"/>
              </a:rPr>
              <a:t>Adding multiple user chat support.</a:t>
            </a:r>
          </a:p>
          <a:p>
            <a:pPr marL="342900" indent="-342900">
              <a:buFont typeface="Wingdings" pitchFamily="2" charset="2"/>
              <a:buChar char="v"/>
            </a:pPr>
            <a:endParaRPr lang="en-US" dirty="0" smtClean="0">
              <a:solidFill>
                <a:schemeClr val="tx1"/>
              </a:solidFill>
              <a:latin typeface="Calibri" pitchFamily="34" charset="0"/>
            </a:endParaRPr>
          </a:p>
          <a:p>
            <a:pPr marL="342900" indent="-342900">
              <a:buFont typeface="Wingdings" pitchFamily="2" charset="2"/>
              <a:buChar char="v"/>
            </a:pPr>
            <a:endParaRPr lang="en-US" dirty="0">
              <a:solidFill>
                <a:schemeClr val="tx1"/>
              </a:solidFill>
              <a:latin typeface="Calibri" pitchFamily="34" charset="0"/>
            </a:endParaRPr>
          </a:p>
        </p:txBody>
      </p:sp>
      <p:sp>
        <p:nvSpPr>
          <p:cNvPr id="4" name="Date Placeholder 3"/>
          <p:cNvSpPr>
            <a:spLocks noGrp="1"/>
          </p:cNvSpPr>
          <p:nvPr>
            <p:ph type="dt" sz="half" idx="10"/>
          </p:nvPr>
        </p:nvSpPr>
        <p:spPr/>
        <p:txBody>
          <a:bodyPr/>
          <a:lstStyle/>
          <a:p>
            <a:fld id="{FBB7EAE1-CAAC-4AEF-919E-158692B1E55E}" type="datetime4">
              <a:rPr lang="en-US" smtClean="0"/>
              <a:pPr/>
              <a:t>February 11, 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15</a:t>
            </a:fld>
            <a:endParaRPr lang="en-US"/>
          </a:p>
        </p:txBody>
      </p:sp>
    </p:spTree>
    <p:extLst>
      <p:ext uri="{BB962C8B-B14F-4D97-AF65-F5344CB8AC3E}">
        <p14:creationId xmlns:p14="http://schemas.microsoft.com/office/powerpoint/2010/main" val="330268458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843429"/>
            <a:ext cx="6637468" cy="1362075"/>
          </a:xfrm>
        </p:spPr>
        <p:txBody>
          <a:bodyPr/>
          <a:lstStyle/>
          <a:p>
            <a:r>
              <a:rPr lang="en-US" dirty="0"/>
              <a:t>Further Research and Upcoming </a:t>
            </a:r>
            <a:r>
              <a:rPr lang="en-US" dirty="0" smtClean="0"/>
              <a:t>Plans(cont.)</a:t>
            </a:r>
            <a:endParaRPr lang="en-US" dirty="0"/>
          </a:p>
        </p:txBody>
      </p:sp>
      <p:sp>
        <p:nvSpPr>
          <p:cNvPr id="3" name="Text Placeholder 2"/>
          <p:cNvSpPr>
            <a:spLocks noGrp="1"/>
          </p:cNvSpPr>
          <p:nvPr>
            <p:ph type="body" idx="1"/>
          </p:nvPr>
        </p:nvSpPr>
        <p:spPr>
          <a:xfrm>
            <a:off x="1219200" y="2667000"/>
            <a:ext cx="6637467" cy="3048000"/>
          </a:xfrm>
        </p:spPr>
        <p:txBody>
          <a:bodyPr>
            <a:normAutofit/>
          </a:bodyPr>
          <a:lstStyle/>
          <a:p>
            <a:pPr marL="342900" indent="-342900">
              <a:buFont typeface="Wingdings" pitchFamily="2" charset="2"/>
              <a:buChar char="v"/>
            </a:pPr>
            <a:r>
              <a:rPr lang="en-US" sz="2400" dirty="0">
                <a:solidFill>
                  <a:schemeClr val="tx1"/>
                </a:solidFill>
                <a:latin typeface="Segoe UI" pitchFamily="34" charset="0"/>
                <a:ea typeface="Segoe UI" pitchFamily="34" charset="0"/>
                <a:cs typeface="Segoe UI" pitchFamily="34" charset="0"/>
              </a:rPr>
              <a:t>We want to add voice chat beside text based messaging</a:t>
            </a:r>
            <a:r>
              <a:rPr lang="en-US" sz="2400" dirty="0" smtClean="0">
                <a:solidFill>
                  <a:schemeClr val="tx1"/>
                </a:solidFill>
                <a:latin typeface="Segoe UI" pitchFamily="34" charset="0"/>
                <a:ea typeface="Segoe UI" pitchFamily="34" charset="0"/>
                <a:cs typeface="Segoe UI" pitchFamily="34" charset="0"/>
              </a:rPr>
              <a:t>.</a:t>
            </a:r>
          </a:p>
          <a:p>
            <a:pPr marL="342900" indent="-342900">
              <a:buFont typeface="Wingdings" pitchFamily="2" charset="2"/>
              <a:buChar char="v"/>
            </a:pPr>
            <a:endParaRPr lang="en-US" sz="2400" dirty="0">
              <a:solidFill>
                <a:schemeClr val="tx1"/>
              </a:solidFill>
              <a:latin typeface="Segoe UI" pitchFamily="34" charset="0"/>
              <a:ea typeface="Segoe UI" pitchFamily="34" charset="0"/>
              <a:cs typeface="Segoe UI" pitchFamily="34" charset="0"/>
            </a:endParaRPr>
          </a:p>
          <a:p>
            <a:pPr marL="342900" indent="-342900">
              <a:buFont typeface="Wingdings" pitchFamily="2" charset="2"/>
              <a:buChar char="v"/>
            </a:pPr>
            <a:r>
              <a:rPr lang="en-US" sz="2400" dirty="0">
                <a:solidFill>
                  <a:schemeClr val="tx1"/>
                </a:solidFill>
                <a:latin typeface="Segoe UI" pitchFamily="34" charset="0"/>
                <a:ea typeface="Segoe UI" pitchFamily="34" charset="0"/>
                <a:cs typeface="Segoe UI" pitchFamily="34" charset="0"/>
              </a:rPr>
              <a:t>Future plan is to add support for internet so that any one connected to the internet can use this application</a:t>
            </a:r>
            <a:r>
              <a:rPr lang="en-US" sz="2400" dirty="0" smtClean="0">
                <a:solidFill>
                  <a:schemeClr val="tx1"/>
                </a:solidFill>
                <a:latin typeface="Segoe UI" pitchFamily="34" charset="0"/>
                <a:ea typeface="Segoe UI" pitchFamily="34" charset="0"/>
                <a:cs typeface="Segoe UI" pitchFamily="34" charset="0"/>
              </a:rPr>
              <a:t>.</a:t>
            </a:r>
            <a:endParaRPr lang="en-US" sz="2400" dirty="0">
              <a:solidFill>
                <a:schemeClr val="tx1"/>
              </a:solidFill>
              <a:latin typeface="Segoe UI" pitchFamily="34" charset="0"/>
              <a:ea typeface="Segoe UI" pitchFamily="34" charset="0"/>
              <a:cs typeface="Segoe UI" pitchFamily="34" charset="0"/>
            </a:endParaRPr>
          </a:p>
        </p:txBody>
      </p:sp>
      <p:sp>
        <p:nvSpPr>
          <p:cNvPr id="4" name="Date Placeholder 3"/>
          <p:cNvSpPr>
            <a:spLocks noGrp="1"/>
          </p:cNvSpPr>
          <p:nvPr>
            <p:ph type="dt" sz="half" idx="10"/>
          </p:nvPr>
        </p:nvSpPr>
        <p:spPr/>
        <p:txBody>
          <a:bodyPr/>
          <a:lstStyle/>
          <a:p>
            <a:fld id="{FBB7EAE1-CAAC-4AEF-919E-158692B1E55E}" type="datetime4">
              <a:rPr lang="en-US" smtClean="0"/>
              <a:pPr/>
              <a:t>February 11,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16</a:t>
            </a:fld>
            <a:endParaRPr lang="en-US"/>
          </a:p>
        </p:txBody>
      </p:sp>
    </p:spTree>
    <p:extLst>
      <p:ext uri="{BB962C8B-B14F-4D97-AF65-F5344CB8AC3E}">
        <p14:creationId xmlns:p14="http://schemas.microsoft.com/office/powerpoint/2010/main" val="260726139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17</a:t>
            </a:fld>
            <a:endParaRPr lang="en-US" dirty="0"/>
          </a:p>
        </p:txBody>
      </p:sp>
    </p:spTree>
    <p:extLst>
      <p:ext uri="{BB962C8B-B14F-4D97-AF65-F5344CB8AC3E}">
        <p14:creationId xmlns:p14="http://schemas.microsoft.com/office/powerpoint/2010/main" val="11212983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Team members and other details</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B37D5FE-740C-46F5-801A-FA5477D9711F}" type="slidenum">
              <a:rPr lang="en-US" smtClean="0"/>
              <a:pPr/>
              <a:t>2</a:t>
            </a:fld>
            <a:endParaRPr lang="en-US"/>
          </a:p>
        </p:txBody>
      </p:sp>
      <p:sp>
        <p:nvSpPr>
          <p:cNvPr id="5" name="TextBox 4"/>
          <p:cNvSpPr txBox="1"/>
          <p:nvPr/>
        </p:nvSpPr>
        <p:spPr>
          <a:xfrm>
            <a:off x="1371600" y="1219200"/>
            <a:ext cx="6477000" cy="258532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smtClean="0">
                <a:solidFill>
                  <a:schemeClr val="bg2">
                    <a:lumMod val="50000"/>
                  </a:schemeClr>
                </a:solidFill>
              </a:rPr>
              <a:t>Team Members:</a:t>
            </a:r>
          </a:p>
          <a:p>
            <a:pPr lvl="2"/>
            <a:r>
              <a:rPr lang="en-US" dirty="0" err="1" smtClean="0"/>
              <a:t>Mirza</a:t>
            </a:r>
            <a:r>
              <a:rPr lang="en-US" dirty="0" smtClean="0"/>
              <a:t> </a:t>
            </a:r>
            <a:r>
              <a:rPr lang="en-US" dirty="0" err="1"/>
              <a:t>Inkiad</a:t>
            </a:r>
            <a:r>
              <a:rPr lang="en-US" dirty="0"/>
              <a:t> Ahmed </a:t>
            </a:r>
            <a:r>
              <a:rPr lang="en-US" dirty="0" err="1"/>
              <a:t>Prangon</a:t>
            </a:r>
            <a:r>
              <a:rPr lang="en-US" dirty="0"/>
              <a:t>  (ID – CE 13015)</a:t>
            </a:r>
          </a:p>
          <a:p>
            <a:pPr lvl="2"/>
            <a:r>
              <a:rPr lang="en-US" dirty="0" err="1"/>
              <a:t>Mahfuzur</a:t>
            </a:r>
            <a:r>
              <a:rPr lang="en-US" dirty="0"/>
              <a:t> </a:t>
            </a:r>
            <a:r>
              <a:rPr lang="en-US" dirty="0" err="1"/>
              <a:t>Rahman</a:t>
            </a:r>
            <a:r>
              <a:rPr lang="en-US" dirty="0"/>
              <a:t> (ID – CE 13013)</a:t>
            </a:r>
          </a:p>
          <a:p>
            <a:pPr lvl="2"/>
            <a:r>
              <a:rPr lang="en-US" dirty="0" err="1"/>
              <a:t>Shahriar</a:t>
            </a:r>
            <a:r>
              <a:rPr lang="en-US" dirty="0"/>
              <a:t> </a:t>
            </a:r>
            <a:r>
              <a:rPr lang="en-US" dirty="0" err="1"/>
              <a:t>Shabbir</a:t>
            </a:r>
            <a:r>
              <a:rPr lang="en-US" dirty="0"/>
              <a:t> </a:t>
            </a:r>
            <a:r>
              <a:rPr lang="en-US" dirty="0" err="1"/>
              <a:t>Tarafdar</a:t>
            </a:r>
            <a:r>
              <a:rPr lang="en-US" dirty="0"/>
              <a:t> (ID – CE 13017)</a:t>
            </a:r>
          </a:p>
          <a:p>
            <a:pPr lvl="2"/>
            <a:r>
              <a:rPr lang="en-US" dirty="0"/>
              <a:t>MD. </a:t>
            </a:r>
            <a:r>
              <a:rPr lang="en-US" dirty="0" err="1"/>
              <a:t>Muntasir</a:t>
            </a:r>
            <a:r>
              <a:rPr lang="en-US" dirty="0"/>
              <a:t> </a:t>
            </a:r>
            <a:r>
              <a:rPr lang="en-US" dirty="0" err="1"/>
              <a:t>Hossain</a:t>
            </a:r>
            <a:r>
              <a:rPr lang="en-US" dirty="0"/>
              <a:t> (ID – CE 13014)</a:t>
            </a:r>
          </a:p>
          <a:p>
            <a:pPr lvl="2"/>
            <a:r>
              <a:rPr lang="en-US" dirty="0" err="1"/>
              <a:t>Mahmood</a:t>
            </a:r>
            <a:r>
              <a:rPr lang="en-US" dirty="0"/>
              <a:t> </a:t>
            </a:r>
            <a:r>
              <a:rPr lang="en-US" dirty="0" err="1"/>
              <a:t>Shahriar</a:t>
            </a:r>
            <a:r>
              <a:rPr lang="en-US" dirty="0"/>
              <a:t> (ID – CE 13016</a:t>
            </a:r>
            <a:r>
              <a:rPr lang="en-US" dirty="0" smtClean="0"/>
              <a:t>)</a:t>
            </a:r>
          </a:p>
          <a:p>
            <a:pPr lvl="2"/>
            <a:endParaRPr lang="en-US" dirty="0" smtClean="0"/>
          </a:p>
          <a:p>
            <a:pPr lvl="2"/>
            <a:r>
              <a:rPr lang="en-US" dirty="0" smtClean="0"/>
              <a:t>Department of CSE, MBSTU</a:t>
            </a:r>
            <a:endParaRPr lang="en-US" dirty="0"/>
          </a:p>
          <a:p>
            <a:endParaRPr lang="en-US" dirty="0"/>
          </a:p>
        </p:txBody>
      </p:sp>
      <p:sp>
        <p:nvSpPr>
          <p:cNvPr id="7" name="TextBox 6"/>
          <p:cNvSpPr txBox="1"/>
          <p:nvPr/>
        </p:nvSpPr>
        <p:spPr>
          <a:xfrm>
            <a:off x="1371600" y="4191000"/>
            <a:ext cx="6477000" cy="1200329"/>
          </a:xfrm>
          <a:prstGeom prst="rect">
            <a:avLst/>
          </a:prstGeom>
          <a:noFill/>
          <a:ln>
            <a:solidFill>
              <a:schemeClr val="accent1"/>
            </a:solidFill>
          </a:ln>
        </p:spPr>
        <p:txBody>
          <a:bodyPr wrap="square" rtlCol="0">
            <a:spAutoFit/>
          </a:bodyPr>
          <a:lstStyle/>
          <a:p>
            <a:r>
              <a:rPr lang="en-US" b="1" dirty="0" smtClean="0">
                <a:solidFill>
                  <a:schemeClr val="accent1">
                    <a:lumMod val="75000"/>
                  </a:schemeClr>
                </a:solidFill>
              </a:rPr>
              <a:t>Project Instructor:</a:t>
            </a:r>
          </a:p>
          <a:p>
            <a:r>
              <a:rPr lang="en-US" dirty="0"/>
              <a:t>	</a:t>
            </a:r>
            <a:r>
              <a:rPr lang="en-US" dirty="0" smtClean="0"/>
              <a:t>MD. </a:t>
            </a:r>
            <a:r>
              <a:rPr lang="en-US" dirty="0" err="1" smtClean="0"/>
              <a:t>Motiur</a:t>
            </a:r>
            <a:r>
              <a:rPr lang="en-US" dirty="0" smtClean="0"/>
              <a:t> </a:t>
            </a:r>
            <a:r>
              <a:rPr lang="en-US" dirty="0" err="1" smtClean="0"/>
              <a:t>Rahman</a:t>
            </a:r>
            <a:endParaRPr lang="en-US" dirty="0" smtClean="0"/>
          </a:p>
          <a:p>
            <a:r>
              <a:rPr lang="en-US" dirty="0"/>
              <a:t>	</a:t>
            </a:r>
            <a:r>
              <a:rPr lang="en-US" dirty="0" smtClean="0"/>
              <a:t>Associate Professor</a:t>
            </a:r>
          </a:p>
          <a:p>
            <a:r>
              <a:rPr lang="en-US" dirty="0"/>
              <a:t>	</a:t>
            </a:r>
            <a:r>
              <a:rPr lang="en-US" dirty="0" smtClean="0"/>
              <a:t>Dept. of CSE, MBSTU</a:t>
            </a:r>
            <a:endParaRPr lang="en-US" dirty="0"/>
          </a:p>
        </p:txBody>
      </p:sp>
    </p:spTree>
    <p:extLst>
      <p:ext uri="{BB962C8B-B14F-4D97-AF65-F5344CB8AC3E}">
        <p14:creationId xmlns:p14="http://schemas.microsoft.com/office/powerpoint/2010/main" val="7259386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ppt_x</p:attrName>
                                        </p:attrNameLst>
                                      </p:cBhvr>
                                      <p:tavLst>
                                        <p:tav tm="0">
                                          <p:val>
                                            <p:strVal val="#ppt_x"/>
                                          </p:val>
                                        </p:tav>
                                        <p:tav tm="100000">
                                          <p:val>
                                            <p:strVal val="#ppt_x"/>
                                          </p:val>
                                        </p:tav>
                                      </p:tavLst>
                                    </p:anim>
                                    <p:anim calcmode="lin" valueType="num">
                                      <p:cBhvr>
                                        <p:cTn id="9" dur="2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2500"/>
                            </p:stCondLst>
                            <p:childTnLst>
                              <p:par>
                                <p:cTn id="11" presetID="10"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8645" y="1371600"/>
            <a:ext cx="6637468" cy="1362075"/>
          </a:xfrm>
        </p:spPr>
        <p:txBody>
          <a:bodyPr/>
          <a:lstStyle/>
          <a:p>
            <a:r>
              <a:rPr lang="en-US" dirty="0" smtClean="0"/>
              <a:t>Project Details – Name is Wi-Chat!!!</a:t>
            </a:r>
            <a:endParaRPr lang="en-US" dirty="0"/>
          </a:p>
        </p:txBody>
      </p:sp>
      <p:sp>
        <p:nvSpPr>
          <p:cNvPr id="3" name="Text Placeholder 2"/>
          <p:cNvSpPr>
            <a:spLocks noGrp="1"/>
          </p:cNvSpPr>
          <p:nvPr>
            <p:ph type="body" idx="1"/>
          </p:nvPr>
        </p:nvSpPr>
        <p:spPr>
          <a:xfrm>
            <a:off x="1258645" y="2895600"/>
            <a:ext cx="6637467" cy="2819400"/>
          </a:xfrm>
        </p:spPr>
        <p:txBody>
          <a:bodyPr/>
          <a:lstStyle/>
          <a:p>
            <a:r>
              <a:rPr lang="en-US" dirty="0" smtClean="0"/>
              <a:t>	This project is a simple chat client which can send and receive text message between two locally connected computers. Wi-Chat works on both wired and wireless networks. </a:t>
            </a:r>
          </a:p>
          <a:p>
            <a:r>
              <a:rPr lang="en-US" dirty="0"/>
              <a:t>	</a:t>
            </a:r>
            <a:r>
              <a:rPr lang="en-US" dirty="0" smtClean="0"/>
              <a:t>Wi-Chat can send messages to any type of local network, the computers can be connected by switch, router, even wireless router or Wi-Fi router.</a:t>
            </a:r>
            <a:endParaRPr lang="en-US" dirty="0"/>
          </a:p>
        </p:txBody>
      </p:sp>
      <p:sp>
        <p:nvSpPr>
          <p:cNvPr id="4" name="Date Placeholder 3"/>
          <p:cNvSpPr>
            <a:spLocks noGrp="1"/>
          </p:cNvSpPr>
          <p:nvPr>
            <p:ph type="dt" sz="half" idx="10"/>
          </p:nvPr>
        </p:nvSpPr>
        <p:spPr/>
        <p:txBody>
          <a:bodyPr/>
          <a:lstStyle/>
          <a:p>
            <a:fld id="{FBB7EAE1-CAAC-4AEF-919E-158692B1E55E}" type="datetime4">
              <a:rPr lang="en-US" smtClean="0"/>
              <a:pPr/>
              <a:t>February 11, 2015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3</a:t>
            </a:fld>
            <a:endParaRPr lang="en-US"/>
          </a:p>
        </p:txBody>
      </p:sp>
    </p:spTree>
    <p:extLst>
      <p:ext uri="{BB962C8B-B14F-4D97-AF65-F5344CB8AC3E}">
        <p14:creationId xmlns:p14="http://schemas.microsoft.com/office/powerpoint/2010/main" val="6684488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6491" y="762000"/>
            <a:ext cx="6637468" cy="1362075"/>
          </a:xfrm>
        </p:spPr>
        <p:txBody>
          <a:bodyPr>
            <a:normAutofit/>
          </a:bodyPr>
          <a:lstStyle/>
          <a:p>
            <a:r>
              <a:rPr lang="en-US" dirty="0"/>
              <a:t>A</a:t>
            </a:r>
            <a:r>
              <a:rPr lang="en-US" dirty="0" smtClean="0"/>
              <a:t>pplications and tools used in Wi-Chat</a:t>
            </a:r>
            <a:endParaRPr lang="en-US" dirty="0"/>
          </a:p>
        </p:txBody>
      </p:sp>
      <p:sp>
        <p:nvSpPr>
          <p:cNvPr id="3" name="Text Placeholder 2"/>
          <p:cNvSpPr>
            <a:spLocks noGrp="1"/>
          </p:cNvSpPr>
          <p:nvPr>
            <p:ph type="body" idx="1"/>
          </p:nvPr>
        </p:nvSpPr>
        <p:spPr>
          <a:xfrm>
            <a:off x="1258645" y="2088120"/>
            <a:ext cx="6637467" cy="3626880"/>
          </a:xfrm>
        </p:spPr>
        <p:txBody>
          <a:bodyPr>
            <a:normAutofit/>
          </a:bodyPr>
          <a:lstStyle/>
          <a:p>
            <a:r>
              <a:rPr lang="en-US" dirty="0" smtClean="0"/>
              <a:t>	We wanted to familiarize ourselves with professional tool while working in this project. For that we used – </a:t>
            </a:r>
          </a:p>
          <a:p>
            <a:r>
              <a:rPr lang="en-US" dirty="0" smtClean="0"/>
              <a:t>1.			      </a:t>
            </a:r>
            <a:r>
              <a:rPr lang="en-US" b="1" dirty="0" smtClean="0">
                <a:solidFill>
                  <a:srgbClr val="7030A0"/>
                </a:solidFill>
              </a:rPr>
              <a:t>2012 </a:t>
            </a:r>
          </a:p>
          <a:p>
            <a:endParaRPr lang="en-US" dirty="0" smtClean="0"/>
          </a:p>
          <a:p>
            <a:r>
              <a:rPr lang="en-US" dirty="0" smtClean="0"/>
              <a:t>2.   	   </a:t>
            </a:r>
            <a:r>
              <a:rPr lang="en-US" dirty="0" smtClean="0"/>
              <a:t> </a:t>
            </a:r>
            <a:r>
              <a:rPr lang="en-US" dirty="0" smtClean="0"/>
              <a:t>.NET features</a:t>
            </a:r>
          </a:p>
          <a:p>
            <a:endParaRPr lang="en-US" dirty="0" smtClean="0"/>
          </a:p>
          <a:p>
            <a:r>
              <a:rPr lang="en-US" dirty="0" smtClean="0"/>
              <a:t>3. Language: C++, C#</a:t>
            </a:r>
          </a:p>
          <a:p>
            <a:r>
              <a:rPr lang="en-US" dirty="0" smtClean="0"/>
              <a:t>4</a:t>
            </a:r>
            <a:r>
              <a:rPr lang="en-US" dirty="0" smtClean="0"/>
              <a:t>. Windows MFC library</a:t>
            </a:r>
          </a:p>
          <a:p>
            <a:r>
              <a:rPr lang="en-US" dirty="0" smtClean="0"/>
              <a:t>5. Microsoft visual studio compiler</a:t>
            </a:r>
          </a:p>
        </p:txBody>
      </p:sp>
      <p:sp>
        <p:nvSpPr>
          <p:cNvPr id="4" name="Date Placeholder 3"/>
          <p:cNvSpPr>
            <a:spLocks noGrp="1"/>
          </p:cNvSpPr>
          <p:nvPr>
            <p:ph type="dt" sz="half" idx="10"/>
          </p:nvPr>
        </p:nvSpPr>
        <p:spPr/>
        <p:txBody>
          <a:bodyPr/>
          <a:lstStyle/>
          <a:p>
            <a:r>
              <a:rPr lang="en-US" dirty="0" smtClean="0"/>
              <a:t>Tools and applications used</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4</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3105083"/>
            <a:ext cx="2686425" cy="47631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3705225"/>
            <a:ext cx="714375" cy="714375"/>
          </a:xfrm>
          <a:prstGeom prst="rect">
            <a:avLst/>
          </a:prstGeom>
        </p:spPr>
      </p:pic>
    </p:spTree>
    <p:extLst>
      <p:ext uri="{BB962C8B-B14F-4D97-AF65-F5344CB8AC3E}">
        <p14:creationId xmlns:p14="http://schemas.microsoft.com/office/powerpoint/2010/main" val="246587972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8645" y="838200"/>
            <a:ext cx="6637468" cy="1362075"/>
          </a:xfrm>
        </p:spPr>
        <p:txBody>
          <a:bodyPr/>
          <a:lstStyle/>
          <a:p>
            <a:r>
              <a:rPr lang="en-US" dirty="0" smtClean="0"/>
              <a:t>About the project and networking</a:t>
            </a:r>
            <a:endParaRPr lang="en-US" dirty="0"/>
          </a:p>
        </p:txBody>
      </p:sp>
      <p:sp>
        <p:nvSpPr>
          <p:cNvPr id="3" name="Text Placeholder 2"/>
          <p:cNvSpPr>
            <a:spLocks noGrp="1"/>
          </p:cNvSpPr>
          <p:nvPr>
            <p:ph type="body" idx="1"/>
          </p:nvPr>
        </p:nvSpPr>
        <p:spPr>
          <a:xfrm>
            <a:off x="1258645" y="2362200"/>
            <a:ext cx="6637467" cy="3425413"/>
          </a:xfrm>
        </p:spPr>
        <p:txBody>
          <a:bodyPr>
            <a:normAutofit fontScale="92500" lnSpcReduction="20000"/>
          </a:bodyPr>
          <a:lstStyle/>
          <a:p>
            <a:r>
              <a:rPr lang="en-US" dirty="0" smtClean="0"/>
              <a:t>	Networking </a:t>
            </a:r>
            <a:r>
              <a:rPr lang="en-US" dirty="0"/>
              <a:t>and telecommunication is the main source of information and communication for mankind now a day. We make business proposal while being abroad, we can communicate with a man who is continents away with a click of a button. Or talk with our near and dear ones from anywhere. Life has become indeed easier. We are living in a vast ocean of digital signals, trillions of trillions of bits floating around us, searching their destination.</a:t>
            </a:r>
          </a:p>
          <a:p>
            <a:r>
              <a:rPr lang="en-US" dirty="0" smtClean="0"/>
              <a:t>	This </a:t>
            </a:r>
            <a:r>
              <a:rPr lang="en-US" dirty="0"/>
              <a:t>project is a simple project in the field of networking and telecommunication. With this application two users can communicate with each other by text message through LAN</a:t>
            </a:r>
            <a:r>
              <a:rPr lang="en-US" dirty="0" smtClean="0"/>
              <a:t>.</a:t>
            </a:r>
            <a:endParaRPr lang="en-US" dirty="0"/>
          </a:p>
        </p:txBody>
      </p:sp>
      <p:sp>
        <p:nvSpPr>
          <p:cNvPr id="4" name="Date Placeholder 3"/>
          <p:cNvSpPr>
            <a:spLocks noGrp="1"/>
          </p:cNvSpPr>
          <p:nvPr>
            <p:ph type="dt" sz="half" idx="10"/>
          </p:nvPr>
        </p:nvSpPr>
        <p:spPr/>
        <p:txBody>
          <a:bodyPr/>
          <a:lstStyle/>
          <a:p>
            <a:r>
              <a:rPr lang="en-US" dirty="0" smtClean="0"/>
              <a:t>About the project</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5</a:t>
            </a:fld>
            <a:endParaRPr lang="en-US"/>
          </a:p>
        </p:txBody>
      </p:sp>
    </p:spTree>
    <p:extLst>
      <p:ext uri="{BB962C8B-B14F-4D97-AF65-F5344CB8AC3E}">
        <p14:creationId xmlns:p14="http://schemas.microsoft.com/office/powerpoint/2010/main" val="395705647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childTnLst>
                                </p:cTn>
                              </p:par>
                            </p:childTnLst>
                          </p:cTn>
                        </p:par>
                        <p:par>
                          <p:cTn id="14" fill="hold">
                            <p:stCondLst>
                              <p:cond delay="2000"/>
                            </p:stCondLst>
                            <p:childTnLst>
                              <p:par>
                                <p:cTn id="15" presetID="10" presetClass="entr" presetSubtype="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85800"/>
            <a:ext cx="6637468" cy="1362075"/>
          </a:xfrm>
        </p:spPr>
        <p:txBody>
          <a:bodyPr/>
          <a:lstStyle/>
          <a:p>
            <a:r>
              <a:rPr lang="en-US" dirty="0" smtClean="0"/>
              <a:t>The Goal of the Project</a:t>
            </a:r>
            <a:endParaRPr lang="en-US" dirty="0"/>
          </a:p>
        </p:txBody>
      </p:sp>
      <p:sp>
        <p:nvSpPr>
          <p:cNvPr id="3" name="Text Placeholder 2"/>
          <p:cNvSpPr>
            <a:spLocks noGrp="1"/>
          </p:cNvSpPr>
          <p:nvPr>
            <p:ph type="body" idx="1"/>
          </p:nvPr>
        </p:nvSpPr>
        <p:spPr>
          <a:xfrm>
            <a:off x="1258645" y="2209800"/>
            <a:ext cx="6637467" cy="3577813"/>
          </a:xfrm>
        </p:spPr>
        <p:txBody>
          <a:bodyPr>
            <a:normAutofit fontScale="92500" lnSpcReduction="10000"/>
          </a:bodyPr>
          <a:lstStyle/>
          <a:p>
            <a:r>
              <a:rPr lang="en-US" dirty="0" smtClean="0"/>
              <a:t>	The </a:t>
            </a:r>
            <a:r>
              <a:rPr lang="en-US" dirty="0"/>
              <a:t>goal of this project was not to build a robust application for communication. It is a simple text chat client which works on Local Area Network. But the goal of this project was to familiarize us, the students with the way networking works, infrastructure of the network itself, how to write an application to communicate through network, how to implement network programming procedure to achieve a working solution. </a:t>
            </a:r>
            <a:endParaRPr lang="en-US" dirty="0" smtClean="0"/>
          </a:p>
          <a:p>
            <a:r>
              <a:rPr lang="en-US" dirty="0"/>
              <a:t>	</a:t>
            </a:r>
            <a:r>
              <a:rPr lang="en-US" dirty="0" smtClean="0"/>
              <a:t>Thus </a:t>
            </a:r>
            <a:r>
              <a:rPr lang="en-US" dirty="0"/>
              <a:t>this is our small journey to finish a project, stumble two or three times in the way while learning many things in the process. We ought to tell, it was fun to do.</a:t>
            </a:r>
          </a:p>
          <a:p>
            <a:endParaRPr lang="en-US" dirty="0"/>
          </a:p>
        </p:txBody>
      </p:sp>
      <p:sp>
        <p:nvSpPr>
          <p:cNvPr id="4" name="Date Placeholder 3"/>
          <p:cNvSpPr>
            <a:spLocks noGrp="1"/>
          </p:cNvSpPr>
          <p:nvPr>
            <p:ph type="dt" sz="half" idx="10"/>
          </p:nvPr>
        </p:nvSpPr>
        <p:spPr/>
        <p:txBody>
          <a:bodyPr/>
          <a:lstStyle/>
          <a:p>
            <a:r>
              <a:rPr lang="en-US" dirty="0" smtClean="0"/>
              <a:t>Goal of the project</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6</a:t>
            </a:fld>
            <a:endParaRPr lang="en-US"/>
          </a:p>
        </p:txBody>
      </p:sp>
    </p:spTree>
    <p:extLst>
      <p:ext uri="{BB962C8B-B14F-4D97-AF65-F5344CB8AC3E}">
        <p14:creationId xmlns:p14="http://schemas.microsoft.com/office/powerpoint/2010/main" val="160657683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500"/>
                                        <p:tgtEl>
                                          <p:spTgt spid="3">
                                            <p:txEl>
                                              <p:pRg st="0" end="0"/>
                                            </p:txEl>
                                          </p:spTgt>
                                        </p:tgtEl>
                                      </p:cBhvr>
                                    </p:animEffect>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028" y="304800"/>
            <a:ext cx="7024744" cy="1143000"/>
          </a:xfrm>
        </p:spPr>
        <p:txBody>
          <a:bodyPr/>
          <a:lstStyle/>
          <a:p>
            <a:r>
              <a:rPr lang="en-US" dirty="0" smtClean="0"/>
              <a:t>How to use Wi-Chat</a:t>
            </a:r>
            <a:endParaRPr lang="en-US" dirty="0"/>
          </a:p>
        </p:txBody>
      </p:sp>
      <p:sp>
        <p:nvSpPr>
          <p:cNvPr id="3" name="Content Placeholder 2"/>
          <p:cNvSpPr>
            <a:spLocks noGrp="1"/>
          </p:cNvSpPr>
          <p:nvPr>
            <p:ph idx="1"/>
          </p:nvPr>
        </p:nvSpPr>
        <p:spPr>
          <a:xfrm>
            <a:off x="609600" y="1676400"/>
            <a:ext cx="6777317" cy="3508977"/>
          </a:xfrm>
        </p:spPr>
        <p:txBody>
          <a:bodyPr/>
          <a:lstStyle/>
          <a:p>
            <a:r>
              <a:rPr lang="en-US" dirty="0" smtClean="0"/>
              <a:t>First open Wi-Chat.</a:t>
            </a:r>
          </a:p>
          <a:p>
            <a:pPr marL="68580" indent="0">
              <a:buNone/>
            </a:pPr>
            <a:r>
              <a:rPr lang="en-US" dirty="0" smtClean="0"/>
              <a:t>You will see the </a:t>
            </a:r>
          </a:p>
          <a:p>
            <a:pPr marL="68580" indent="0">
              <a:buNone/>
            </a:pPr>
            <a:r>
              <a:rPr lang="en-US" dirty="0" smtClean="0"/>
              <a:t>welcome screen.</a:t>
            </a:r>
          </a:p>
          <a:p>
            <a:pPr marL="68580" indent="0">
              <a:buNone/>
            </a:pPr>
            <a:endParaRPr lang="en-US" dirty="0"/>
          </a:p>
          <a:p>
            <a:pPr marL="68580" indent="0">
              <a:buNone/>
            </a:pPr>
            <a:endParaRPr lang="en-US" dirty="0"/>
          </a:p>
        </p:txBody>
      </p:sp>
      <p:sp>
        <p:nvSpPr>
          <p:cNvPr id="4" name="Date Placeholder 3"/>
          <p:cNvSpPr>
            <a:spLocks noGrp="1"/>
          </p:cNvSpPr>
          <p:nvPr>
            <p:ph type="dt" sz="half" idx="10"/>
          </p:nvPr>
        </p:nvSpPr>
        <p:spPr/>
        <p:txBody>
          <a:bodyPr/>
          <a:lstStyle/>
          <a:p>
            <a:r>
              <a:rPr lang="en-US" dirty="0" smtClean="0"/>
              <a:t>Using Wi-Chat</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7</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600200"/>
            <a:ext cx="4572000" cy="4812632"/>
          </a:xfrm>
          <a:prstGeom prst="rect">
            <a:avLst/>
          </a:prstGeom>
        </p:spPr>
      </p:pic>
      <p:sp>
        <p:nvSpPr>
          <p:cNvPr id="19" name="Rectangle 18"/>
          <p:cNvSpPr/>
          <p:nvPr/>
        </p:nvSpPr>
        <p:spPr>
          <a:xfrm>
            <a:off x="5638800" y="5791200"/>
            <a:ext cx="1371600" cy="4572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85800" y="3352800"/>
            <a:ext cx="2895600" cy="1143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Elbow Connector 14"/>
          <p:cNvCxnSpPr>
            <a:stCxn id="10" idx="3"/>
            <a:endCxn id="19" idx="1"/>
          </p:cNvCxnSpPr>
          <p:nvPr/>
        </p:nvCxnSpPr>
        <p:spPr>
          <a:xfrm>
            <a:off x="3581400" y="3924300"/>
            <a:ext cx="2057400" cy="2095500"/>
          </a:xfrm>
          <a:prstGeom prst="bentConnector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69701" y="3462635"/>
            <a:ext cx="2895600" cy="1015663"/>
          </a:xfrm>
          <a:prstGeom prst="rect">
            <a:avLst/>
          </a:prstGeom>
          <a:noFill/>
        </p:spPr>
        <p:txBody>
          <a:bodyPr wrap="square" rtlCol="0">
            <a:spAutoFit/>
          </a:bodyPr>
          <a:lstStyle/>
          <a:p>
            <a:pPr marL="68580" indent="0">
              <a:buNone/>
            </a:pPr>
            <a:r>
              <a:rPr lang="en-US" sz="2000" dirty="0"/>
              <a:t>Click on</a:t>
            </a:r>
          </a:p>
          <a:p>
            <a:pPr marL="68580" indent="0">
              <a:buNone/>
            </a:pPr>
            <a:r>
              <a:rPr lang="en-US" sz="2000" dirty="0"/>
              <a:t>“LET’S GO” button</a:t>
            </a:r>
          </a:p>
          <a:p>
            <a:endParaRPr lang="en-US" sz="2000" dirty="0"/>
          </a:p>
        </p:txBody>
      </p:sp>
    </p:spTree>
    <p:extLst>
      <p:ext uri="{BB962C8B-B14F-4D97-AF65-F5344CB8AC3E}">
        <p14:creationId xmlns:p14="http://schemas.microsoft.com/office/powerpoint/2010/main" val="195417527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5" fill="hold">
                            <p:stCondLst>
                              <p:cond delay="1250"/>
                            </p:stCondLst>
                            <p:childTnLst>
                              <p:par>
                                <p:cTn id="16" presetID="2" presetClass="entr" presetSubtype="4"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 presetClass="entr" presetSubtype="4"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750"/>
                            </p:stCondLst>
                            <p:childTnLst>
                              <p:par>
                                <p:cTn id="26" presetID="42" presetClass="entr" presetSubtype="0"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1000"/>
                                        <p:tgtEl>
                                          <p:spTgt spid="19"/>
                                        </p:tgtEl>
                                      </p:cBhvr>
                                    </p:animEffect>
                                  </p:childTnLst>
                                </p:cTn>
                              </p:par>
                            </p:childTnLst>
                          </p:cTn>
                        </p:par>
                        <p:par>
                          <p:cTn id="36" fill="hold">
                            <p:stCondLst>
                              <p:cond delay="1000"/>
                            </p:stCondLst>
                            <p:childTnLst>
                              <p:par>
                                <p:cTn id="37" presetID="22" presetClass="entr" presetSubtype="2" fill="hold"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right)">
                                      <p:cBhvr>
                                        <p:cTn id="39" dur="1000"/>
                                        <p:tgtEl>
                                          <p:spTgt spid="15"/>
                                        </p:tgtEl>
                                      </p:cBhvr>
                                    </p:animEffect>
                                  </p:childTnLst>
                                </p:cTn>
                              </p:par>
                            </p:childTnLst>
                          </p:cTn>
                        </p:par>
                        <p:par>
                          <p:cTn id="40" fill="hold">
                            <p:stCondLst>
                              <p:cond delay="2000"/>
                            </p:stCondLst>
                            <p:childTnLst>
                              <p:par>
                                <p:cTn id="41" presetID="22" presetClass="entr" presetSubtype="4"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1000"/>
                                        <p:tgtEl>
                                          <p:spTgt spid="10"/>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down)">
                                      <p:cBhvr>
                                        <p:cTn id="4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9" grpId="0" animBg="1"/>
      <p:bldP spid="10"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Using Wi-Chat</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37D5FE-740C-46F5-801A-FA5477D9711F}" type="slidenum">
              <a:rPr lang="en-US" smtClean="0"/>
              <a:pPr/>
              <a:t>8</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3110" y="685799"/>
            <a:ext cx="5073689" cy="5096927"/>
          </a:xfrm>
          <a:prstGeom prst="rect">
            <a:avLst/>
          </a:prstGeom>
        </p:spPr>
      </p:pic>
      <p:sp>
        <p:nvSpPr>
          <p:cNvPr id="7" name="TextBox 6"/>
          <p:cNvSpPr txBox="1"/>
          <p:nvPr/>
        </p:nvSpPr>
        <p:spPr>
          <a:xfrm>
            <a:off x="609600" y="914400"/>
            <a:ext cx="3003510" cy="2585323"/>
          </a:xfrm>
          <a:prstGeom prst="rect">
            <a:avLst/>
          </a:prstGeom>
          <a:noFill/>
          <a:ln w="38100">
            <a:solidFill>
              <a:srgbClr val="FF0000"/>
            </a:solidFill>
          </a:ln>
        </p:spPr>
        <p:txBody>
          <a:bodyPr wrap="square" rtlCol="0">
            <a:spAutoFit/>
          </a:bodyPr>
          <a:lstStyle/>
          <a:p>
            <a:r>
              <a:rPr lang="en-US" dirty="0" smtClean="0"/>
              <a:t>Now input your name and port you want in the Host’s info tab. You can insert any name you want. But input port number greater than 100 to be safe. IP Address will be automatically filled with your own IP address.</a:t>
            </a:r>
            <a:endParaRPr lang="en-US" dirty="0"/>
          </a:p>
        </p:txBody>
      </p:sp>
      <p:sp>
        <p:nvSpPr>
          <p:cNvPr id="10" name="Rectangle 9"/>
          <p:cNvSpPr/>
          <p:nvPr/>
        </p:nvSpPr>
        <p:spPr>
          <a:xfrm>
            <a:off x="5943600" y="2667000"/>
            <a:ext cx="1981200" cy="1066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Elbow Connector 11"/>
          <p:cNvCxnSpPr>
            <a:stCxn id="7" idx="3"/>
            <a:endCxn id="10" idx="1"/>
          </p:cNvCxnSpPr>
          <p:nvPr/>
        </p:nvCxnSpPr>
        <p:spPr>
          <a:xfrm>
            <a:off x="3613110" y="2207062"/>
            <a:ext cx="2330490" cy="993338"/>
          </a:xfrm>
          <a:prstGeom prst="bentConnector3">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77481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right)">
                                      <p:cBhvr>
                                        <p:cTn id="11" dur="1000"/>
                                        <p:tgtEl>
                                          <p:spTgt spid="12"/>
                                        </p:tgtEl>
                                      </p:cBhvr>
                                    </p:animEffect>
                                  </p:childTnLst>
                                </p:cTn>
                              </p:par>
                            </p:childTnLst>
                          </p:cTn>
                        </p:par>
                        <p:par>
                          <p:cTn id="12" fill="hold">
                            <p:stCondLst>
                              <p:cond delay="2000"/>
                            </p:stCondLst>
                            <p:childTnLst>
                              <p:par>
                                <p:cTn id="13" presetID="22" presetClass="entr" presetSubtype="2"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right)">
                                      <p:cBhvr>
                                        <p:cTn id="1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Using Wi-Chat</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37D5FE-740C-46F5-801A-FA5477D9711F}" type="slidenum">
              <a:rPr lang="en-US" smtClean="0"/>
              <a:pPr/>
              <a:t>9</a:t>
            </a:fld>
            <a:endParaRPr lang="en-US"/>
          </a:p>
        </p:txBody>
      </p:sp>
      <p:sp>
        <p:nvSpPr>
          <p:cNvPr id="5" name="TextBox 4"/>
          <p:cNvSpPr txBox="1"/>
          <p:nvPr/>
        </p:nvSpPr>
        <p:spPr>
          <a:xfrm>
            <a:off x="685800" y="1066800"/>
            <a:ext cx="3640740" cy="369332"/>
          </a:xfrm>
          <a:prstGeom prst="rect">
            <a:avLst/>
          </a:prstGeom>
          <a:noFill/>
          <a:ln w="38100">
            <a:solidFill>
              <a:srgbClr val="FF0000"/>
            </a:solidFill>
          </a:ln>
        </p:spPr>
        <p:txBody>
          <a:bodyPr wrap="none" rtlCol="0">
            <a:spAutoFit/>
          </a:bodyPr>
          <a:lstStyle/>
          <a:p>
            <a:r>
              <a:rPr lang="en-US" dirty="0" smtClean="0"/>
              <a:t>Click on the Start Server button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1524000"/>
            <a:ext cx="5006270" cy="5029200"/>
          </a:xfrm>
          <a:prstGeom prst="rect">
            <a:avLst/>
          </a:prstGeom>
        </p:spPr>
      </p:pic>
      <p:cxnSp>
        <p:nvCxnSpPr>
          <p:cNvPr id="8" name="Elbow Connector 7"/>
          <p:cNvCxnSpPr>
            <a:stCxn id="5" idx="2"/>
            <a:endCxn id="10" idx="0"/>
          </p:cNvCxnSpPr>
          <p:nvPr/>
        </p:nvCxnSpPr>
        <p:spPr>
          <a:xfrm rot="16200000" flipH="1">
            <a:off x="2371200" y="1571102"/>
            <a:ext cx="4050270" cy="3780330"/>
          </a:xfrm>
          <a:prstGeom prst="bentConnector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486400" y="5486402"/>
            <a:ext cx="1600200" cy="6095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33400" y="3886200"/>
            <a:ext cx="3048000" cy="2031325"/>
          </a:xfrm>
          <a:prstGeom prst="rect">
            <a:avLst/>
          </a:prstGeom>
          <a:ln>
            <a:prstDash val="sysDot"/>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Your partner will also have to follow these steps in his/her computer. You two have to note your own IP Address and Port address in Host’s info tab.</a:t>
            </a:r>
            <a:endParaRPr lang="en-US" dirty="0"/>
          </a:p>
        </p:txBody>
      </p:sp>
    </p:spTree>
    <p:extLst>
      <p:ext uri="{BB962C8B-B14F-4D97-AF65-F5344CB8AC3E}">
        <p14:creationId xmlns:p14="http://schemas.microsoft.com/office/powerpoint/2010/main" val="207042686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1000" tmFilter="0, 0; .2, .5; .8, .5; 1, 0"/>
                                        <p:tgtEl>
                                          <p:spTgt spid="10"/>
                                        </p:tgtEl>
                                      </p:cBhvr>
                                    </p:animEffect>
                                    <p:animScale>
                                      <p:cBhvr>
                                        <p:cTn id="7" dur="500" autoRev="1" fill="hold"/>
                                        <p:tgtEl>
                                          <p:spTgt spid="10"/>
                                        </p:tgtEl>
                                      </p:cBhvr>
                                      <p:by x="105000" y="105000"/>
                                    </p:animScale>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1000"/>
                                        <p:tgtEl>
                                          <p:spTgt spid="8"/>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1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392</TotalTime>
  <Words>517</Words>
  <Application>Microsoft Office PowerPoint</Application>
  <PresentationFormat>On-screen Show (4:3)</PresentationFormat>
  <Paragraphs>102</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Austin</vt:lpstr>
      <vt:lpstr>Wi-CHAT Project Presentation</vt:lpstr>
      <vt:lpstr>PowerPoint Presentation</vt:lpstr>
      <vt:lpstr>Project Details – Name is Wi-Chat!!!</vt:lpstr>
      <vt:lpstr>Applications and tools used in Wi-Chat</vt:lpstr>
      <vt:lpstr>About the project and networking</vt:lpstr>
      <vt:lpstr>The Goal of the Project</vt:lpstr>
      <vt:lpstr>How to use Wi-Chat</vt:lpstr>
      <vt:lpstr>PowerPoint Presentation</vt:lpstr>
      <vt:lpstr>PowerPoint Presentation</vt:lpstr>
      <vt:lpstr>PowerPoint Presentation</vt:lpstr>
      <vt:lpstr>PowerPoint Presentation</vt:lpstr>
      <vt:lpstr>PowerPoint Presentation</vt:lpstr>
      <vt:lpstr>Some technical details about Wi-Chat</vt:lpstr>
      <vt:lpstr>Prerequisites to run Wi-Chat</vt:lpstr>
      <vt:lpstr>Further Research and Upcoming Plans</vt:lpstr>
      <vt:lpstr>Further Research and Upcoming Plans(cont.)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Wi-CHAT Project Presentation</dc:title>
  <dc:creator>Inkiad</dc:creator>
  <cp:lastModifiedBy>Inkiad</cp:lastModifiedBy>
  <cp:revision>95</cp:revision>
  <dcterms:created xsi:type="dcterms:W3CDTF">2015-01-14T06:37:19Z</dcterms:created>
  <dcterms:modified xsi:type="dcterms:W3CDTF">2015-02-11T06:55:02Z</dcterms:modified>
</cp:coreProperties>
</file>